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120640"/>
            <a:ext cx="12191695" cy="73152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09728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 lang="zh-CN">
                <a:solidFill>
                  <a:srgbClr val="BFD7EA"/>
                </a:solidFill>
                <a:latin typeface="微软雅黑"/>
                <a:ea typeface="微软雅黑"/>
              </a:rPr>
              <a:t>数字文旅专业系列教材 · 教学课件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103327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 lang="zh-CN">
                <a:solidFill>
                  <a:srgbClr val="FFFFFF"/>
                </a:solidFill>
                <a:latin typeface="微软雅黑"/>
                <a:ea typeface="微软雅黑"/>
              </a:rPr>
              <a:t>智慧旅游系统架构设计与实践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17520"/>
            <a:ext cx="1033272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 lang="zh-CN">
                <a:solidFill>
                  <a:srgbClr val="FFD9A0"/>
                </a:solidFill>
                <a:latin typeface="微软雅黑"/>
                <a:ea typeface="微软雅黑"/>
              </a:rPr>
              <a:t>第6章  应用与服务层（A）——AI驱动与微服务架构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512064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授课对象：安顺学院旅游管理学院 · 旅游管理专业本科生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66928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主讲：祝刚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411480"/>
            <a:ext cx="82296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本章导览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63040"/>
            <a:ext cx="539496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6.1 应用层的架构设计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6.2 AI驱动的智慧旅游应用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6.3 面向多角色的应用服务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6.4 应用层的性能优化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国际比较与经验借鉴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识记：微服务架构核心组件与AI推荐系统基本原理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理解：面向多角色的应用服务体系设计逻辑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应用：设计智慧旅游微服务架构方案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分析：分析AI技术在旅游应用中的深度与局限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评价：评估应用层性能优化策略的有效性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创造：设计面向多角色的智慧旅游应用服务方案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导入案例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案例分析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携程作为中国领先的OTA平台，其推荐系统经历了从协同过滤到深度学习的演进过程。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García-Madurga和Grilló-Méndez（2023）在综述旅游业AI应用时指出[1]，"智慧旅游集成了传感器、大数据处理、开放数据、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开放API和多设备连接等多种先进技术"，AI是串联这些技术组件的"智能内核"。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携程推荐系统正是这一理念的典型实践——通过深度学习模型分析用户的浏览、搜索、预订行为，为每位游客生成个性化的旅游产品推荐。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6.1 应用层的架构设计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6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6.1.1 应用层在S.M.A.R.T.框架中的定位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应用与服务层（A）是S.M.A.R.T.框架的第三层，直接面向最终用户（游客、企业、政府）。它接收数据平台层（M）提供的数据服务，通过AI算法和业务逻辑将其转化为具体的旅游应用功能。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7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6.1.1 应用层在S.M.A.R.T.框架中的定位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Gretzel等（2015）在六层架构模型中将服务层和应用层分别列出[2]，S.M.A.R.T.框架将两者合并为A维度，强调从数据到应用的一体化设计。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8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6.1.2 微服务架构设计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García等（2018）在"Smart Tourism Platform Based on Microservice Architecture and Recommender Servic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9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6.1.2 微服务架构设计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es"中首次系统性地将微服务架构引入智慧旅游平台[3]。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10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6.1.2 微服务架构设计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他们将旅游平台分解为推荐服务、用户服务、内容服务、预订服务等独立微服务。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11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6.1.2 微服务架构设计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微服务架构设计的核心决策包括：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12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6.1.2 微服务架构设计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服务拆分粒度。过粗导致单体架构问题重现，过细增加通信开销。智慧旅游领域推荐的拆分策略是按业务域拆分——票务服务、导览服务、推荐服务、营销服务、应急服务等。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13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6.1.2 微服务架构设计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API网关。作为所有外部请求的统一入口，负责请求路由、负载均衡、认证授权和限流熔断。肖荣和高全亮（2019）的智慧景区平台[4]通过API网关统一管理Docker容器化部署的各微服务。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14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6.1.2 微服务架构设计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服务注册与发现。微服务实例动态创建和销毁，需要服务注册中心（如Nacos、Consul）维护服务实例列表，使服务间能够互相发现和通信。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15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6.1.3 容器化部署：Docker与Kubernetes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肖荣和高全亮（2019）深入分析了微服务架构在智慧景区中的技术特点[4]。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16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6.1.3 容器化部署：Docker与Kubernetes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他们指出，部署在云平台上的智慧景区平台通过快速启动大量Docker容器，实时调度服务资源，水平扩展相应的应用服务，达到迅速扩容、提高系统访问性能的目的，满足大量游客实时访问的需求。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17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6.1.3 容器化部署：Docker与Kubernetes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Kubernetes（K8s）作为容器编排平台，负责容器的调度、扩缩容和故障恢复。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18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6.1.3 容器化部署：Docker与Kubernetes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在智慧旅游场景中，K8s的自动扩缩容能力尤为重要——黄金周期间客流激增时，K8s可以自动增加票务和导览服务的容器实例数量。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19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6.2 AI驱动的智慧旅游应用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20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6.2.1 智能推荐系统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推荐系统是智慧旅游应用层最核心的AI应用。推荐算法经历了从协同过滤到深度学习的演进：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21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6.2.1 智能推荐系统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协同过滤。基于"喜欢类似物品的用户有类似偏好"的假设，分为基于用户和基于物品两种方法。简单有效但存在冷启动问题。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22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6.2.1 智能推荐系统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矩阵分解。将用户-物品交互矩阵分解为低维隐因子矩阵，解决了协同过滤的稀疏性问题。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23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6.2.1 智能推荐系统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深度学习推荐。利用深度神经网络自动学习用户和物品的复杂特征表示。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24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6.2.1 智能推荐系统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Zhang和Cheng（2024）在研究AI和大数据如何赋能智慧旅游目的地建设时[5]，使用深度学习推荐模型为天柱山景区游客提供个性化推荐。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25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6.2.1 智能推荐系统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知识图谱推荐。将旅游领域的知识（景点关系、文化背景、用户画像）构建为知识图谱，通过图神经网络进行推荐推理。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26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6.2.2 智能客服与对话机器人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NLP技术和大语言模型（LLM）的发展使智能客服在旅游领域的应用日益成熟。现代旅游智能客服可以处理多轮对话、理解复杂查询、支持多语言交互。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27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6.2.2 智能客服与对话机器人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胡辉（2023）在研究基于5G+AI的旅游决策辅助系统时[6]，集成了大语言模型作为智能客服的核心引擎，为游客提供全过程的精准化、个性化旅游服务。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28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6.2.3 智能行程规划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智能行程规划是约束满足与优化问题——在时间、预算、偏好等约束下，为游客规划最优旅游路线。Pei和Zhang（2021）在研究AI与旅游融合发展时[7]，探讨了智能行程规划在智慧旅游中的应用。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29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6.2.4 图像识别与AR导览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AR导览结合了计算机视觉、空间计算和内容渲染技术。张莉敏和夏托托（2023）阐述了5G和AR技术在智慧旅游中的应用[8]，包括AR增强体验和切片网络的应用。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30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6.2.4 图像识别与AR导览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5G网络的高带宽为AR内容的实时传输提供了保障。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31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6.3 面向多角色的应用服务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32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6.3.1 游客端：智慧导览、个性化推荐、社交分享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游客端应用的核心是提升旅游体验。Du（2021）设计的智能旅游信息系统[9]集成了数据挖掘算法，为游客提供个性化的旅游信息服务。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33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6.3.1 游客端：智慧导览、个性化推荐、社交分享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游客端应用的设计应遵循"场景驱动"原则——在旅游前（规划）、旅游中（导览）和旅游后（分享）三个阶段提供差异化服务。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34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6.3.2 企业端：智慧营销、客流分析、收益管理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企业端应用的核心是提升运营效率。Li等（2022）在研究AI技术在智慧景区建设中的应用时[10]，展示了AI在景区管理、游客服务和营销推广中的全面应用。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35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6.3.2 企业端：智慧营销、客流分析、收益管理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企业端应用包括客流预测、动态定价、精准营销和供应链协同等。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36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6.3.3 政府端：智慧监管、应急指挥、决策支持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政府端应用的核心是提升治理能力。Wang等（2010）在研究基于数据的旅游管理决策支持系统时[11]，提出了综合多种智能技术的决策支持系统体系结构。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37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6.3.3 政府端：智慧监管、应急指挥、决策支持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政府端应用包括行业统计、应急指挥、政策模拟和公共服务监管等。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38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6.4 应用层的性能优化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39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6.4.1 高并发架构设计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智慧旅游系统在节假日面临高并发挑战。陈伍香等（2023）的桂林智慧旅游管理系统[12]采用微服务架构应对高并发——通过5G技术与微服务架构的融合，提升系统在旅游高峰期的处理能力。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40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6.4.1 高并发架构设计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高并发架构的核心策略包括：读写分离、缓存策略、异步处理和消息队列。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41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6.4.2 缓存策略与CDN加速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缓存是提升应用性能的最有效手段之一。多级缓存策略——浏览器缓存→CDN缓存→API网关缓存→应用缓存→数据库缓存——可以显著降低响应时间。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42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6.4.2 缓存策略与CDN加速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对于智慧旅游应用，景点信息、推荐列表等读多写少的数据适合缓存。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43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6.4.3 服务降级与熔断机制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在系统过载时，服务降级和熔断机制可以保护核心功能不受影响。例如，当推荐服务响应超时时，自动降级为展示热门景点列表；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44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6.4.3 服务降级与熔断机制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当票务服务负载过高时，暂时关闭非核心功能（如评论和分享），保障核心交易链路的稳定。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45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国际比较与经验借鉴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46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AI应用的全球差异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北美在旅游推荐算法和自然语言处理方面领先，欧洲注重AI的可解释性和伦理合规，中国在实际应用场景的丰富度和规模上具有优势。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47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AI应用的全球差异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García-Madurga和Grilló-Méndez（2023）的综述[1]全面梳理了全球AI在旅游业中的应用现状。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48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应用与服务层（A）是S.M.A.R.T.框架的智能引擎，通过微服务架构和AI算法将数据转化为旅游服务。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本章阐述了微服务架构设计（服务拆分、API网关、容器化部署），介绍了AI推荐系统、智能客服、行程规划和AR导览等核心应用，分析了面向游客、企业和政府的多角色服务体系，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讨论了高并发架构、缓存策略和服务降级等性能优化方案。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49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思考题与课堂讨论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思考讨论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（识记） 微服务架构的三个核心组件是什么？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（理解） 比较协同过滤和深度学习推荐在旅游场景中的优劣。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（应用） 为一个智慧景区设计微服务拆分方案，说明服务边界和接口设计。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（分析） 分析服务降级与熔断机制在节假日高并发场景中的作用。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（评价） 评估大语言模型（LLM）在旅游智能客服中的应用成熟度。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（创造） 设计一个面向多角色（游客/企业/政府）的智慧旅游应用服务架构。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50 / 51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5959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拓展阅读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拓展阅读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[1] García-Madurga M Á, Grilló-Méndez A J. Artificial Intelligence in the Touris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[2] Gretzel U, et al. Smart tourism: foundations and developments[J]. Electronic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[3] García L M, et al. Smart Tourism Platform Based on Microservice Architecture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[4] 肖荣, 高全亮. 基于微服务架构的智慧景区平台关键技术研究与应用[J]. 维普, 2019.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[5] Zhang K, Cheng W. AI, big data and algorithms for stakeholders to build smar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[6] 胡辉. 基于5G+AI技术的旅游决策辅助系统研究[J]. 维普, 2023.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33272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4000" b="1" lang="zh-CN">
                <a:solidFill>
                  <a:srgbClr val="FFFFFF"/>
                </a:solidFill>
                <a:latin typeface="微软雅黑"/>
                <a:ea typeface="微软雅黑"/>
              </a:rPr>
              <a:t>谢谢聆听 · 下章再见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02336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0" lang="zh-CN">
                <a:solidFill>
                  <a:srgbClr val="BFD7EA"/>
                </a:solidFill>
                <a:latin typeface="微软雅黑"/>
                <a:ea typeface="微软雅黑"/>
              </a:rPr>
              <a:t>安顺学院旅游管理学院 · 数字文旅专业系列教材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