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旅游文化学、贵州地域文旅与屯堡非遗概论</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第2章  屯堡文化的历史地理溯源——明代军屯与黔中开发</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65</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 明代军屯制度与黔中开发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2.2 屯堡文化的地理分布与空间特征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2.3 屯堡文化的构成要素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2.4 屯堡文化的文化生态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2.5 屯堡文化研究的学术史回顾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2.6 屯堡文化在中国地域文化体系中的地位</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2.7 屯堡文化的比较研究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2.8 屯堡建筑文化的深度解读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2.9 屯堡文化的传播与影响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2.10 屯堡文化保护的法律框架完善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2.11 屯堡文化的当代重构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2.12 屯堡文化的空间叙事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65</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识记：掌握屯堡文化的基本概念、历史起源与地理分布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理解：理解明代军屯制度对黔中地区开发的历史作用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应用：能够运用历史地理学方法分析屯堡聚落的空间特征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分析：分析屯堡文化的多元构成要素及其内在联系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评价：评价屯堡文化在中国地域文化体系中的独特地位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创造：绘制屯堡文化传播与演变的时空图谱</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65</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走进安顺平坝区的天龙屯堡，仿佛穿越回了六百年前的大明帝国。石板铺就的街巷、石头垒砌的民居、身着大襟宽袖服饰的屯堡妇女、街头的地戏表演……一切都诉说着一段被时间封存的历史。</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明朝朱元璋"调北征南"，派军士屯垦驻防，其后军士家人在此屯田戍边，逐步形成安顺"屯堡"村落[1]。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屯堡文化被称为"明清江南汉族文化在贵州高原的异地展现"，天龙村因此入选第三批中国传统村落[1]。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2001年天龙屯堡旅游发展正式起步，创造了"政府+公司+旅行社+农民旅游协会"的运作模式。然而，屯堡文化的旅游开发也引发了一系列问题：文化商品化是否侵蚀了屯堡文化的本真性？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旅游经济是否改变了屯堡社区的社会结构？六百年的文化传承能否在现代旅游语境中延续？要回答这些问题，必须首先深入理解屯堡文化的历史地理根源。</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 明代军屯制度与黔中开发</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 明初西南边疆形势与"调北征南"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明洪武十四年（1381年），朱元璋为统一西南，派遣傅友德、蓝玉、沐英率三十万大军征讨云南的元梁王把匝剌瓦尔密。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这场军事行动不仅是明朝统一全国的关键一步，也深刻改变了西南地区的人口结构和文化格局。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军事征服完成后，如何巩固对西南边疆的统治成为明朝廷面临的重要战略问题。朱元璋采取了"调北征南"的策略，即从北方和中原地区调集大量军士到西南地区屯垦驻防。</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这一策略具有多重目的：一是维持军事威慑，防止地方势力反弹；二是开发边疆土地，保障军粮供给；三是传播中原文化，促进边疆整合。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Oakes（2006）在分析屯堡文化时指出，正是因为屯堡与明朝建立的历史联系，使得贵州的遗产被置于更广阔的中国历史和文化传统画布之上[2]。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这一历史联系不仅赋予了屯堡文化独特的历史价值，也为当代屯堡人的身份认同提供了重要资源。</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 卫所制度与屯田体系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明代在西南地区建立了完善的卫所制度。卫所是明代军事编制的基本单位，每卫约5600人，下辖五个千户所。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贵州地区设立了贵州卫、贵州前卫、普定卫（今安顺）、平坝卫、安庄卫、安南卫等众多卫所，形成了覆盖全境的军事防御网络。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卫所制度的核心是"军屯"——即军人一方面承担军事防御职能，另一方面从事农业生产以自给自足。明代的军屯制度规定，每名军士分配一定数量的土地进行耕种，收成按比例上缴和留存。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这种"寓兵于农"的制度使得大量军士及其家属在贵州定居下来，形成了独特的屯堡社区。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屯田体系的建立带来了大规模的人口迁移。据史料记载，调北征南的三十万大军中，相当一部分被留在贵州屯田。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这些军士主要来自江苏、安徽、浙江、江西等江南地区，他们带来了江南地区的语言、服饰、建筑、饮食、信仰等文化元素，在贵州高原上形成了独特的"江南文化飞地"。</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2.1.3 屯堡社区的形成与演变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屯堡社区的形成经历了几个阶段：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军事驻防阶段（1380s-1400s）：军士最初以军事驻防为主，屯田为辅。他们修建了防御性的屯堡村落，以石头为主要建筑材料，形成了具有军事防御功能的聚落形态。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家属迁移阶段（1400s-1500s）：随着军事形势的稳定，军士家属陆续从原籍迁入贵州，屯堡社区从纯军事组织转变为军民混合的定居社区。这一阶段，屯堡社区的人口结构和社会组织发生了根本性变化。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文化融合阶段（1500s-1600s）：屯堡人在与当地少数民族的长期共处中，既保持了江南汉族文化的核心特征，又吸收了部分本土文化元素，形成了独特的屯堡文化。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这种文化融合使得屯堡文化既不同于原籍地的江南文化，也不同于当地的少数民族文化。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文化传承阶段（1600s-1949）：明清易代后，屯堡失去了军事功能，但屯堡人继续保持着自己的文化传统。由于地理相对隔绝和社会边界明确，屯堡文化得以较为完整地保存下来。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文化变迁阶段（1949-至今）：新中国成立后，特别是改革开放以来，屯堡社区经历了深刻的社会文化变迁。现代化进程、旅游开发、人口流动等因素对屯堡文化的传承带来了新的机遇和挑战。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Wu等（2022）从文化遗产和旅游产业两个对比视角分析了屯堡村庄的复兴与发展[3]。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2.1.3 屯堡社区的形成与演变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他们指出，2006年安顺地戏入选中国第一批非遗名录，2014年屯堡的"抬亭子"（又称"抬汪公"）也被列入非遗名录，这些认定对屯堡文化的保护和发展产生了重要影响。</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2.2 屯堡文化的地理分布与空间特征</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2.2.1 屯堡文化的地理分布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屯堡文化主要分布在贵州省安顺市及其周边地区，核心区域包括西秀区、平坝区、普定县、镇宁布依族苗族自治县等。这一区域地处黔中腹地，是连接云南与中原的重要通道，也是明代军屯最密集的区域之一。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Yang等（2023）对滇黔桂石漠化地区传统村落的分布特征和影响因素进行了研究[4]，指出安顺屯堡传统村落的分布受到历史迁移因素的影响——由于屯堡人与汉族主导城市之间的冲突较少，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屯堡村落得以在特定区域内连续分布。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屯堡村落的空间分布呈现以下特征：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沿交通线分布：屯堡村落多沿古代驿道和交通要道分布，反映了军事驻防的初衷——控制交通要道，保障交通安全。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集群分布：屯堡村落往往以集群形式出现，多个屯堡村落相互邻近，形成屯堡文化区。这种集群分布有利于屯堡人之间的社会交往和文化传承。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择高而建：许多屯堡村落选址在丘陵高处或山坡上，既有利于军事防御，也避免了低洼地带的潮湿和洪水。</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2.2.2 屯堡聚落的空间形态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屯堡聚落的空间形态具有鲜明的军事防御特征：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石头建筑体系：屯堡建筑以石头为主要材料，石墙、石瓦、石板路构成了屯堡村落的物质景观。这种建筑方式既是对当地石材资源的利用，也体现了军事防御的功能需求。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Gong Lei（2008）研究了贵州少数民族民居的旅游开发与保护策略[5]，指出传统民居是历史文化的重要遗产。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街巷格局：屯堡村落的街巷格局多为"丁"字形或不规则网格状，有利于防御和隐蔽。部分屯堡村落还保留了城墙、城门等防御设施。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公共空间：屯堡村落中的公共空间主要包括庙宇、戏台、广场等。这些公共空间是屯堡人进行宗教祭祀、文化表演和社会交往的场所。地戏表演通常在村落广场或庙前进行，是屯堡公共空间最重要的文化功能之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宗祠体系：部分屯堡村落建有宗祠，反映了屯堡人的宗族组织传统。宗祠不仅是祭祀祖先的场所，也是屯堡社区议事和调解纠纷的重要空间。</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2.2.3 屯堡文化的区域差异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尽管屯堡文化在整体上具有共同特征，但不同区域的屯堡村落也存在一定差异。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Wu Ya-ping（2011）对安顺屯堡文化旅游圈的实证分析表明[6]，天龙镇、九溪村和云山屯是安顺屯堡文化旅游的典型代表，但它们之间存在激烈的竞争和广泛的协作。这些差异主要体现在：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建筑风格差异：不同屯堡村落的建筑细节（如门窗装饰、屋顶形式、院落布局等）存在一定差异，反映了不同来源的移民带来的建筑传统。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地戏表演差异：不同屯堡村落的地戏剧目、表演风格和仪式程序有所不同。Xiao（2013）研究了贵州少数民族地戏的分布和特征[7]，揭示了地戏在不同社区的差异化表现。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民俗传统差异：不同屯堡村落在节庆活动、婚丧嫁娶、宗教信仰等方面也存在差异，反映了屯堡文化在传播过程中的地方化适应。</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2.3 屯堡文化的构成要素</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2.3.1 屯堡语言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屯堡语言是屯堡文化的重要标志之一。屯堡人的语言属于汉语方言系统，但保留了较多明代江南官话的特征，同时受到贵州本土方言的影响。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屯堡语言的语音、词汇和语法都具有独特性，是研究明代汉语演变的重要活态资料。</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屯堡语言与周边少数民族语言和贵州其他汉语方言存在明显差异，这种语言差异构成了屯堡人的文化边界。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在旅游语境中，屯堡语言成为展示屯堡文化特色的重要元素，导游常用屯堡方言词汇来增强游客的文化体验感。</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2.3.2 屯堡服饰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屯堡妇女的传统服饰是屯堡文化最直观的视觉标志。屯堡妇女服饰的主要特征包括：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大襟宽袖上衣：屯堡妇女上衣为大襟、宽袖，风格古朴，被认为是明代汉族妇女服饰的遗存。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长裤与系腰：下着长裤，腰间系带。腰带的色彩和织法具有丰富的文化含义。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凤阳汉装：屯堡妇女的头饰被称为"凤阳汉装"，据传源于朱元璋故乡安徽凤阳的服饰传统。头饰以银簪、玉簪等为饰，形式独特。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尖头绣花鞋：屯堡妇女的鞋子为尖头绣花鞋，工艺精美，是屯堡传统手工艺的代表。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在当代，屯堡服饰的日常穿着逐渐减少，主要在节庆活动和旅游表演中展示。栗嘉忆（2015）研究了少数民族文化元素与现代设计理念融合下的旅游工艺品创新[8]，为屯堡服饰元素的创新应用提供了参考。</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2.3.3 屯堡建筑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屯堡建筑是屯堡文化最突出的物质载体。屯堡建筑以石头建筑为核心特征，包括民居、庙宇、寨墙、街巷等多种类型。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屯堡民居多为三合院或四合院布局，以石头砌墙、石板盖顶。民居的门楼、窗户等部位常有精美的石雕装饰，图案包括花鸟、瑞兽、历史故事等，具有很高的艺术价值和文化内涵。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Peng Ying（2013）研究了屯堡水利工程文化遗产的旅游开发[9]，指出安顺鲍屯的明代水利工程文化遗产是屯堡文化的标志性符号，体现了屯堡人的工程智慧和水文化传统。</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2.3.4 屯堡地戏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屯堡地戏是屯堡文化最著名的非物质文化遗产。地戏是一种带有军事祭祀色彩的傩戏，表演者佩戴木雕面具，以战争故事为主要剧目，在村落广场上进行表演。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沈福馨（1995）讨论了安顺地戏的傩戏归属问题[10]，认为安顺地戏应属于傩戏系统。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地戏在屯堡社区中具有多重功能：一是宗教祭祀功能，地戏表演与村落祭祀活动密切相关；二是社会教化功能，地戏剧目多为忠义故事，传递忠、孝、仁、义等道德观念；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三是社区凝聚功能，地戏表演是屯堡人集体活动的重要场合；四是身份认同功能，地戏是屯堡人区别于"他者"的文化标志。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吴雨苇等（2025）系统分析了安顺地戏的社会教育功能[11]，指出地戏通过社会教化、情绪调节、振奋精神和身份认同四个方面展现其社会教育价值。第05章将对屯堡地戏的活态传承机制进行深入分析。</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2.3.5 屯堡饮食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屯堡饮食文化融合了江南饮食和贵州地方特色，形成了独特的风味体系。屯堡饮食的代表包括：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屯堡腊肉：屯堡人的腊肉制作技艺传承数百年，是屯堡饮食文化的代表。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糯米食品：糯米在屯堡饮食中占有重要地位，如糯米饭、糯米粑等，反映了江南饮食传统的影响。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酸汤食品：受贵州本土饮食文化影响，屯堡饮食中也包含酸汤等具有地方特色的食品。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在旅游开发中，屯堡饮食成为吸引游客的重要文化资源。安顺市作为"屯堡美食"的发源地，正在将屯堡饮食打造为特色旅游品牌。</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2.3.6 屯堡信仰与节庆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屯堡人的宗教信仰体系融合了儒、释、道及民间信仰，以祖先崇拜和汪公信仰最为突出。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汪公信仰：汪公（汪华）是隋末唐初的地方官员，被屯堡人奉为保护神。每年正月，部分屯堡村落举行"抬汪公"仪式，将汪公神像从庙中请出，在村落中巡游。</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2014年，屯堡的"抬亭子"（抬汪公）被列入非遗名录[3]。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祖先崇拜：屯堡人重视祖先崇拜，宗祠和家谱是祖先崇拜的重要载体。屯堡人的家谱记录了家族从江南迁移到贵州的历史，是屯堡文化记忆的重要组成部分。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节庆活动：屯堡人的节庆活动包括春节地戏表演、正月抬汪公、五月端午节、六月六祭田节等。这些节庆活动是屯堡文化的重要展示窗口，也是旅游开发的重要资源。</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2.4 屯堡文化的文化生态</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2.4.1 屯堡文化的生态系统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屯堡文化作为一种文化生态系统，由自然环境、社会环境和文化环境三个层面构成：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自然环境：安顺地区地处云贵高原，喀斯特地貌发育，气候温和，雨量适中。这一自然环境为屯堡农业和石材建筑提供了物质基础。同时，相对封闭的地理环境也有利于屯堡文化的保存。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社会环境：屯堡社区的社会组织以宗族和村落为基础，形成了独特的社会结构。屯堡人与周边少数民族之间的关系既有合作也有冲突，这种族群互动塑造了屯堡文化的边界。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文化环境：屯堡文化环境的核心是"军屯记忆"——对明代军屯历史的集体记忆。这种文化记忆通过地戏、家谱、口述传统等方式代代相传，构成了屯堡人的文化认同基础。</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2.4.2 文化生态脆弱性与可持续发展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Y. Ai-jun（2006）以天龙屯堡为例研究了文化生态脆弱区旅游业的可持续发展[12]，指出文化生态如同自然生态一样具有脆弱的一面。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梁玉华和杨爱军（2006）进一步探讨了天龙屯堡文化旅游的可持续发展路径[13]，强调社区参与和文化生态保护的重要性。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屯堡文化生态的脆弱性表现在：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人口流失：随着城市化和工业化的推进，大量屯堡青年外出务工，导致屯堡社区人口老龄化和文化传承断层。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文化同化：现代化媒体和教育使得屯堡青年越来越多地接受主流文化，屯堡传统文化的吸引力减弱。</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商业化冲击：旅游开发带来的商业化可能改变屯堡文化的原有功能和价值，导致文化的"去语境化"。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自然环境变化：气候变化和环境污染可能影响屯堡的农业传统和建筑保存。</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2.4.3 文化保护区与生态博物馆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为了保护屯堡文化生态，安顺市和贵州省采取了多种保护措施：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屯堡文化保护区：划定屯堡文化核心保护区，限制不当开发，保护屯堡村落的传统风貌和文化环境。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生态博物馆理念：借鉴生态博物馆理念，将整个屯堡社区视为一个活态博物馆，在不改变居民生活方式的前提下展示和传承屯堡文化。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数字化记录：利用数字技术对屯堡建筑、地戏表演、口述传统等进行记录和存档，建立屯堡文化数据库。罗兰（2018）研究了屯堡文化数据库建设的政策法律保障问题[14]。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2.5 屯堡文化研究的学术史回顾</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2.5.1 国外学者的屯堡研究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国外学者对屯堡文化的研究始于1990年代末，以人类学家Tim Oakes为代表。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Oakes（2006, 2009）从文化资源化和乡村治理的视角研究了屯堡文化[2][15]，提出了"第三空间"概念，认为屯堡文化既不完全属于传统，也不完全属于现代，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而是两者之间的一个博弈和协商空间。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Oakes的研究为理解屯堡文化在当代社会中的地位提供了独特视角。</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他指出，屯堡人通过将自身文化重新定义为"遗产"，在地方与全球、传统与现代之间开辟了一个"第三空间"，这个空间既是文化资源化的场域，也是文化权利博弈的舞台。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Wu等（2022）从文化遗产和旅游产业两个对比视角分析了屯堡村庄的复兴与发展[3]，揭示了遗产保护和旅游开发之间的张力。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Zhu等（2024）从全球化视角分析了安顺地戏的文化认同与商品化[16]。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2.5.2 国内学者的屯堡研究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国内学者对屯堡文化的研究始于2000年代初。陈志永和杨爱军（2006）对安顺屯堡文化旅游资源进行了述评[17]，提出了屯堡文化旅游可持续发展的目标和原则。</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潘琦和张晓松（2013）以安顺天龙屯堡为例论述了屯堡文化旅游发展的积极影响和存在的问题[18]。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陈雨澈（2018）对安顺屯堡文化保护与传承进行了详细调查[19]，揭示了文化传承面临的问题：传承后继乏人、文化符号不断消亡、文化功能不断减退。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贵州民族大学（2024）最新研究了云山屯的屯堡文化旅游资源产业化开发问题[20]，指出了开发主体单一、空心化现象凸显、保护意识淡薄等不利因素。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孙九霞等（2020）以天龙屯堡地戏为例研究了旅游语境中传统仪式空间的三元互动生产[1]，为理解旅游对屯堡文化的影响提供了新的理论视角。</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2.5.3 屯堡研究的发展趋势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综合国内外研究，屯堡文化研究呈现以下趋势：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从描述到分析：早期研究主要描述屯堡文化的现象和特征，近期研究更注重分析屯堡文化的内在机制和演变规律。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从单一学科到多学科交叉：早期研究主要来自人类学和民俗学，近期研究越来越多地引入旅游学、文化地理学、社会学等多学科视角。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从静态保护到动态发展：早期研究强调屯堡文化的保护，近期研究更关注屯堡文化在当代社会中的动态发展和创新转化。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从案例研究到比较研究：早期研究主要聚焦于单一屯堡村落，近期研究开始进行屯堡文化与其他地域文化的比较研究。</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2.6 屯堡文化在中国地域文化体系中的地位</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2.6.1 屯堡文化的独特性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屯堡文化在中国地域文化体系中具有独特的地位。其独特性主要体现在：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历史独特性：屯堡文化是明代军屯制度的活态遗产，是中国唯一以军屯文化为核心的地域文化。陈雨澈（2018）指出，屯堡人在语言、服饰、建筑等文化习俗方面与贵州省其他民族有着明显差别[19]。</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文化独特性：屯堡文化是"明清江南汉族文化在贵州高原的异地展现"[1]，既保持了江南文化的核心特征，又在贵州高原的地理和社会环境中发展出独特的地方特征。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地理独特性：屯堡文化分布在贵州高原的特定区域，与周边的苗族、布依族等少数民族文化形成了鲜明的对比，构成了独特的文化地理格局。</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2.6.2 屯堡文化的价值评估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屯堡文化的价值可以从以下维度进行评估：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历史价值：屯堡文化是研究明代军屯制度、人口迁移和文化传播的活态资料，对于理解中国边疆开发史和文化交流史具有重要意义。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文化价值：屯堡文化保存了大量明代汉族文化的活态元素，包括语言、服饰、建筑、表演艺术等，是中国文化遗产的重要组成部分。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社会价值：屯堡文化在当代社会中发挥着社区凝聚、身份认同、文化教育等多重社会功能，对于乡村振兴和文化自信建设具有积极意义。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经济价值：屯堡文化作为独特的旅游资源，具有巨大的经济开发潜力。合理开发利用屯堡文化资源，可以促进当地经济发展和居民增收。</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2.6.3 屯堡文化与贵州多元文化格局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屯堡文化是贵州多元文化格局中的重要组成部分。贵州是一个多民族聚居的省份，拥有苗族、布依族、侗族、土家族、彝族、仡佬族等众多少数民族。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在这一多元文化格局中，屯堡文化作为汉族地域文化，与少数民族文化之间既有差异也有交融。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Yang Changr（2011）研究了贵州民族文化旅游区中"文化区"的实践，以屯堡村落文化为案例[21]，探讨了不同文化之间的互动关系。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戴莉（2011）以屯堡文化发展实证为例研究了贵州民族文化旅游发展[22]，指出屯堡文化的开发是贵州民族旅游业发展的一个缩影。</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Guan（2023）研究了广西、云南和贵州少数民族非遗的环境与生态保护导向旅游开发[23]，为理解屯堡文化在西南多民族地区的位置提供了区域比较视角。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Cheng和Jimenez（2024）从民族音乐学视角研究了贵州旅游业与音乐非遗的融合[24]。</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2.7 屯堡文化的比较研究</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2.7.1 屯堡与其他明代军屯文化的比较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明代军屯制度在全国范围内实施，但只有安顺屯堡文化保存至今并形成独特的地域文化。将屯堡文化与其他地区的军屯文化遗存进行比较，有助于理解屯堡文化的独特性和保存机制。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云南军屯文化：云南也有明代军屯的历史，但军屯文化在云南的保存程度远不如安顺屯堡。主要原因包括：云南的民族多样性更高，军屯文化更容易被同化；云南的军事屯田规模较小，文化影响力有限；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云南的地理环境更加多样，军屯村落更容易分散和消亡。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南京军事文化：Mao Da（2011）比较了南京明代军事文化与贵州屯堡文化，从体验叠加的视角分析了军事文化旅游开发的可行性。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南京作为明代首都，其军事文化更多以遗址和文物的形式存在，而屯堡文化则是活态的社区文化。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边疆军屯文化：中国西北、东北等地也有明代军屯的历史，但这些地区的军屯文化大多已经消失或转化为其他文化形态。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屯堡文化之所以能够保存，与安顺地区相对封闭的地理环境、屯堡人的文化边界意识以及社区的组织化程度密切相关。</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2.7.2 屯堡与西南少数民族文化的交融研究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屯堡文化在贵州多元文化格局中与少数民族文化之间形成了复杂的关系。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Yang Changr（2011）研究了贵州民族文化旅游区中"文化区"的实践，以屯堡村落文化为案例，探讨了不同文化之间的互动关系。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屯堡人与周边少数民族的互动表现在以下几个方面：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经济交往：屯堡人与周边少数民族在历史上形成了互补的经济关系。屯堡人擅长农业和手工业，少数民族擅长畜牧和采集。这种经济互补促进了不同族群之间的交往。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文化交流：屯堡文化在建筑、饮食、服饰等方面受到少数民族文化的影响。例如，屯堡饮食中的酸味食品可能受到少数民族饮食的影响；地戏的某些表演元素可能受到少数民族傩戏的影响。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婚姻关系：虽然屯堡人传统上实行族内婚，但也有与周边少数民族通婚的案例。婚姻关系是文化交流的重要渠道。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宗教融合：部分屯堡人的信仰中融入了少数民族的宗教元素，如对某些山神、水神的崇拜。</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2.7.3 国际类似文化飞地的比较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屯堡文化作为一种"文化飞地"——即移民后裔在异地保持母体文化特征的现象——在国际上也有类似案例：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阿米什社区（美国）：阿米什人是欧洲移民后裔，在美国保持了独特的宗教信仰和生活方式。与屯堡人类似，阿米什人面临着现代化冲击和文化传承的挑战。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阿米什社区通过严格的宗教规范和社区制度来维持文化边界，这与屯堡人通过地戏和家族制度维持文化边界有相似之处。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门诺派社区（拉丁美洲）：门诺派移民在墨西哥、玻利维亚等国建立了保持母体文化的社区。这些社区面临与屯堡类似的语言维护、文化传承和经济适应等问题。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海外华人社区：海外华人社区也是一种文化飞地，在不同国家的环境中保持着中华文化传统。海外华人社区的文化适应策略对屯堡文化有参考价值。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通过比较可以发现，文化飞地的保存需要以下条件：明确的文化边界、有效的传承机制、适应性的经济基础、有利的地缘环境。</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2.8 屯堡建筑文化的深度解读</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2.8.1 屯堡建筑的历史演变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屯堡建筑经历了从军事防御到民用居住的演变过程：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军事防御阶段：早期的屯堡建筑以军事防御为首要功能，建筑形式包括城墙、碉楼、暗堡等。建筑材料以石头为主，因为石头坚固耐用且当地资源丰富。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民用居住阶段：随着军事威胁的消除，屯堡建筑逐渐从纯军事功能转向民用居住功能。建筑形式更加注重居住舒适性和美观性，出现了精美的石雕装饰和院落布局。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当代变化：现代屯堡建筑面临新建房屋与传统建筑风格不一致的问题。部分村民新建的钢筋混凝土房屋破坏了屯堡村落的传统风貌。</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2.8.2 屯堡建筑的空间语法分析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屯堡建筑的空间布局具有深层的文化含义：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院落布局：屯堡民居多为三合院或四合院，院落是家庭活动的中心。院落的朝向、大小和布局反映了屯堡人的宇宙观和家族观念。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街巷系统：屯堡村落的街巷系统多为"丁"字形或不规则网格状，这种布局有利于防御也创造了丰富的空间层次。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公共空间：村落中的庙宇、戏台、广场等公共空间是社区活动的场所，其位置和大小反映了社区的社会结构。</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2.8.3 屯堡建筑的旅游价值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屯堡建筑是屯堡文化旅游的核心吸引物之一。其旅游价值体现在：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视觉吸引力：石头建筑群的独特视觉效果对游客具有强烈吸引力。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历史体验：屯堡建筑让游客"穿越"到明代，体验历史氛围。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文化学习：通过建筑可以了解屯堡人的生活方式、社会结构和文化观念。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摄影创作：屯堡建筑的独特美感为摄影爱好者提供了丰富的创作素材。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然而，屯堡建筑的旅游开发也面临挑战：建筑老化和损毁需要持续修缮；商业化改造可能破坏建筑的原真性；游客涌入可能对建筑结构造成损害。</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2.9 屯堡文化的传播与影响</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2.9.1 屯堡文化的传播渠道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屯堡文化通过多种渠道进行传播：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学术传播：学者通过学术论文、专著、学术会议等渠道传播屯堡文化知识。安顺学院贵州省屯堡文化研究中心是屯堡文化研究的重要基地，2024年举办了贵州省屯堡研究会学术年会。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媒体传播：电视纪录片、新闻报道、旅游节目等媒体形式传播屯堡文化。新媒体时代，短视频、直播等成为屯堡文化传播的新渠道。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旅游传播：旅游是屯堡文化最直接的传播方式。游客通过亲身体验了解屯堡文化，并通过口碑和社交媒体进一步传播。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教育传播：通过学校教育、研学旅行等形式向学生传播屯堡文化。</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2.9.2 屯堡文化的国际传播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屯堡文化的国际传播面临机遇和挑战：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机遇：UNESCO非遗体系为屯堡文化的国际传播提供了平台；中国"一带一路"倡议为文化交流创造了条件；国际学术界对中国地域文化的兴趣日益增长。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挑战：语言障碍限制了屯堡文化的国际传播；屯堡文化的独特性使得国际受众难以理解；缺乏专业的国际传播团队和渠道。</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2.9.3 屯堡文化传播的策略建议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多语种传播：制作多语种的屯堡文化介绍材料，降低语言障碍。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故事化传播：通过生动的故事讲述传播屯堡文化，增强国际受众的理解和共鸣。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视觉化传播：利用图片、视频等视觉媒介传播屯堡文化，突破语言限制。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合作传播：与国际媒体、学术机构、文化组织合作，扩大屯堡文化的国际影响力。</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2.10 屯堡文化保护的法律框架完善</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2.10.1 现行法律框架的不足</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保护范围不全面：现行法律主要保护已列入名录的非遗项目，对未列入名录的文化元素保护不足。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集体权利保护缺失：非遗是集体创造，但现行知识产权制度主要保护个人权利，集体权利保护缺失。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社区参与保障不足：法律对社区在文化保护中的主体地位保障不足。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跨境保护空白：对于可能涉及跨境传播的文化元素，缺乏跨境保护机制。</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2.10.2 法律框架完善建议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制定专门条例：制定《屯堡文化保护条例》，对屯堡文化保护进行专门规定。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建立集体权利制度：探索建立非遗集体权利保护制度，保障社区对自身文化的集体权利。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强化社区参与：在法律层面明确社区在文化保护和旅游开发中的主体地位和参与权利。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完善补偿机制：建立文化利用的补偿机制，确保社区从文化利用中受益。</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2.11 屯堡文化的当代重构</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2.11.1 文化重构的理论视角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文化重构是指文化在新的历史条件下被重新定义、重新解释和重新组织的过程。屯堡文化在当代社会中经历了深刻的文化重构：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身份重构：屯堡人的身份从"军屯后裔"转变为"文化传承者"和"旅游从业者"。</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功能重构：地戏的功能从宗教祭祀和军事训练转变为文化表演和旅游吸引物。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价值重构：屯堡文化的价值从"落后"的"旧文化"转变为"珍贵"的"文化遗产"。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空间重构：屯堡空间从封闭的军事防御空间转变为开放的旅游展示空间。</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2.11.2 旅游开发在文化重构中的作用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旅游开发是屯堡文化重构的重要推动力：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价值再发现：旅游开发使得屯堡文化的经济价值和社会价值被重新发现。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文化再生产：旅游开发促使屯堡文化进行再生产——在地戏表演中，表演者可能根据游客的偏好调整表演内容和形式。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身份再建构：旅游开发促使屯堡人重新建构自己的文化身份——从"普通的村民"转变为"文化的守护者"。</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空间再组织：旅游开发促使屯堡空间被重新组织——原有的生活空间被转化为展示空间。</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2.11.3 文化重构的风险与机遇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风险：文化重构可能导致文化失真——当屯堡文化被重构为适应旅游需求的形态时，其核心价值可能被稀释或扭曲。Oakes（2009）的"第三空间"理论揭示了这种重构中的权力博弈。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机遇：文化重构也可能带来文化复兴——通过重新发现和重新阐释，屯堡文化可能获得新的生命力和创造力。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平衡策略：在文化重构中保持平衡的关键是社区的主体性——让屯堡社区自主决定文化重构的方向和程度。</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2.12 屯堡文化的空间叙事</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2.12.1 空间叙事的概念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空间叙事是指通过空间布局和空间元素讲述故事的方式。屯堡村落的空间布局本身就是一种叙事——石头建筑讲述了军事防御的故事，街巷格局讲述了社区组织的故事，庙宇戏台讲述了宗教信仰和文化表演的故事。</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2.12.2 屯堡空间叙事的层次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宏观层次：屯堡村落在黔中地理环境中的分布格局，讲述了明代军屯的军事战略。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中观层次：屯堡村落内部的空间布局，讲述了社区的社会组织和文化生活。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微观层次：屯堡建筑的内部空间，讲述了家庭的生活方式和价值观念。</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2.12.3 空间叙事在旅游中的应用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在旅游开发中，可以利用屯堡空间叙事来增强游客的文化体验：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路线设计：根据叙事逻辑设计游览路线，让游客在行走中"阅读"屯堡故事。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空间标识：在关键空间节点设置解说标识，帮助游客理解空间的文化含义。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情境还原：在特定空间还原历史场景，让游客"穿越"到历史时空中。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互动体验：在空间中设置互动体验环节，让游客"参与"空间叙事。</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六、屯堡建筑的军事防御体系与空间社会学</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（一）屯堡聚落的防御拓扑学分析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屯堡聚落的选址和布局遵循着严密的军事防御逻辑。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从拓扑学角度分析，屯堡聚落呈现出"圈层式防御"结构：外圈（寨墙+寨门+护城河/壕沟）构成第一道防线，中圈（巷道迷宫+暗堡+射击孔）构成第二道防线，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内圈（合院式住宅+地下通道+宗祠）构成最后防御核心[77]。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以鲍屯村为例，其寨墙高4.5米、厚1.2米，用当地石灰岩块石砌筑，环绕全村周长约1,800米，设东、南、西、北四座寨门，每座寨门上方设有瞭望楼和射击孔。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寨墙内侧3米处设环形巷道，便于兵力快速调动。村落内部巷道呈"鱼骨状"分布，主巷道宽约2米，支巷道宽仅1-1.2米，且多处设有90度直角转弯，使入侵者无法长驱直入，同时便于设伏[78]。</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（二）屯堡建筑的空间社会学解读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法国社会学家Henri Lefebvre的"空间生产"理论为屯堡建筑分析提供了重要视角。</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Lefebvre将空间分为感知空间（spatial practice）、</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构想空间（representations of space）和生活空间（representational spaces）三个维度[79]。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在屯堡语境中：感知空间是屯堡人日常使用的物理空间（居住、劳作、社交的物质环境）；构想空间是明代军屯制度所规定的空间秩序（军事编制对应的聚落布局、等级制度对应的建筑规格）；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生活空间是屯堡人通过仪式和象征赋予空间的文化意义（地戏表演场域的神圣化、宗祠空间的祖先崇拜功能）[80]。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这三个维度在六百年的发展中并非静态叠加，而是经历了持续的协商与重构——军事功能消退后，防御空间转化为文化记忆空间，军屯编制转化为宗族聚居，建筑装饰从军事威慑转化为审美表达。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这一空间生产的动态过程，正是屯堡文化"活态传承"的空间证据[81]。</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七、屯堡文化的语言化石与方言地理学</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（一）屯堡方言的语言学特征与历史价值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屯堡方言是明代江淮官话的"活化石"，其语言学价值不亚于建筑和服饰的物质遗存。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语音方面，屯堡方言保留了明代南京官话的若干核心特征：入声独立（普通话已消失的入声在屯堡方言中以喉塞音[-ʔ]的形式保留）、尖团合流尚未完成（"精"与"经"在屯堡方言中仍可区分）、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部分日母字读为零声母（如"人"读作[nin]而非[rén]）[147]。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词汇方面，屯堡方言中大量保留了明代白话小说中常见而已在现代普通话中消失的词语，如"下江"（下游、南方）、"打伙"（结伴）、"盘缠"（路费）、"营生"（职业）、"调排"（安排）等[148]。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语法方面，屯堡方言的"V+得+C"结构（如"吃得完""做得到"）与《金瓶梅》《水浒传》中的用法高度一致，为明代汉语语法研究提供了活的口语证据[149]。</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（二）方言保护与屯堡文化整体性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方言是文化的载体和基因密码。屯堡方言的消退直接威胁着屯堡文化的整体性——当地戏唱词用普通话演唱时，其韵律美和语义深度将大打折扣；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当老人用普通话而非屯堡方言讲述往事时，许多文化记忆的细微之处将不可避免地流失[150]。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2024年调查数据显示，安顺屯堡地区6-18岁青少年中，能流利使用屯堡方言的比例从2010年的68%下降至31%，"方言代际断裂"已成为不争的事实[151]。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建议将屯堡方言纳入非遗保护体系，具体措施包括：建立"屯堡方言语音数据库"（对100位不同年龄段、不同村落的母语者进行系统录音）、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开发"屯堡方言-普通话对照学习APP"（面向青少年和游客的趣味学习工具）、在屯堡核心区的幼儿园和小学开设"屯堡方言兴趣课"（每周1课时，以儿歌、故事、游戏形式教学）[152]。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方言保护不是排斥普通话，而是在普通话作为通用语的前提下，保存屯堡文化最深层的文化基因。</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本章从历史地理学的视角，系统梳理了屯堡文化的历史起源、地理分布、构成要素、文化生态和学术研究史。</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屯堡文化源于明代"调北征南"和卫所屯田制度，是江南汉族文化在贵州高原的异地展现。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经过六百多年的发展演变，屯堡文化形成了包括语言、服饰、建筑、地戏、饮食和信仰在内的完整文化体系。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屯堡文化的文化生态具有脆弱性，面临人口流失、文化同化和商业化冲击等挑战。可持续发展要求在文化保护与旅游开发之间寻找平衡，社区参与和数字化保护是重要的实现路径。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屯堡文化在中国地域文化体系中具有独特地位，是研究明代军屯制度、人口迁移和文化传播的活态遗产。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在贵州多元文化格局中，屯堡文化与少数民族文化之间既有差异也有交融，共同构成了贵州丰富的文化景观。</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65</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识记：屯堡文化的主要构成要素有哪些？请列出至少六个方面并简要说明。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理解：分析明代卫所制度与屯堡社区形成之间的关系，说明"调北征南"对黔中地区开发的深远影响。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应用：运用历史地理学方法，绘制屯堡文化的空间分布图，并分析其分布特征。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分析：比较屯堡文化与贵州少数民族文化在建筑、服饰、信仰等方面的异同，分析其形成原因。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评价：评价Oakes的"第三空间"理论对理解屯堡文化当代变迁的适用性。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创造：设计一个屯堡文化数字档案库的方案，包括数据采集方式、分类体系和使用场景。</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65</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孙九霞, 许泳霞, 王学基. 旅游语境中传统仪式空间的三元互动生产[J]. 地理学报, 2020, 75(8). DOI: 10.11821/DLXB2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Oakes T. Cultural Strategies of Development: Implications for Village Govern</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Wu H, Loo F C, Chan C J. Revival and Development of Tunpu Villages within th</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Yang G, Wu L, Xie L, et al. Study on the Distribution Characteristics and In</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Gong Lei. Tourism Development of the Folk Houses of Guizhou Minorities and 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Wu Ya-ping. An Empirical Analysis on the Regional Competition and Regional C</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