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Relationship Id="rId88" Type="http://schemas.openxmlformats.org/officeDocument/2006/relationships/slide" Target="slides/slide82.xml"/><Relationship Id="rId89" Type="http://schemas.openxmlformats.org/officeDocument/2006/relationships/slide" Target="slides/slide83.xml"/><Relationship Id="rId90" Type="http://schemas.openxmlformats.org/officeDocument/2006/relationships/slide" Target="slides/slide84.xml"/><Relationship Id="rId91" Type="http://schemas.openxmlformats.org/officeDocument/2006/relationships/slide" Target="slides/slide85.xml"/><Relationship Id="rId92" Type="http://schemas.openxmlformats.org/officeDocument/2006/relationships/slide" Target="slides/slide8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120640"/>
            <a:ext cx="12191695" cy="73152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09728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lang="zh-CN">
                <a:solidFill>
                  <a:srgbClr val="BFD7EA"/>
                </a:solidFill>
                <a:latin typeface="微软雅黑"/>
                <a:ea typeface="微软雅黑"/>
              </a:rPr>
              <a:t>数字文旅专业系列教材 · 教学课件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 lang="zh-CN">
                <a:solidFill>
                  <a:srgbClr val="FFFFFF"/>
                </a:solidFill>
                <a:latin typeface="微软雅黑"/>
                <a:ea typeface="微软雅黑"/>
              </a:rPr>
              <a:t>旅游文化学、贵州地域文旅与屯堡非遗概论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3327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lang="zh-CN">
                <a:solidFill>
                  <a:srgbClr val="FFD9A0"/>
                </a:solidFill>
                <a:latin typeface="微软雅黑"/>
                <a:ea typeface="微软雅黑"/>
              </a:rPr>
              <a:t>第12章  安顺地方特色文旅创新发展路径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授课对象：安顺学院旅游管理学院 · 旅游管理专业本科生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66928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主讲：祝刚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411480"/>
            <a:ext cx="8229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本章导览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53949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12.1 安顺地方特色文旅资源评估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12.2 安顺文旅创新发展的战略方向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12.3 安顺文旅创新发展的实施路径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12.4 安顺文旅创新发展的保障机制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12.5 未来展望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12.6 安顺文旅发展的未来情景分析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12.7 全书总结与展望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0" y="1463040"/>
            <a:ext cx="53949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12.8 安顺文旅发展的区域协作战略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12.9 安顺文旅发展的政策建议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12.10 结语：迈向未来的屯堡文旅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12.11 安顺文旅发展的绩效评估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12.12 全书核心观点回顾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B.5 社区参与工具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识记：掌握安顺地方特色文旅资源的类型与分布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理解：理解安顺文旅创新发展的战略方向与实施路径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应用：能够设计安顺文旅创新发展方案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分析：分析安顺文旅发展的优势、劣势、机遇与挑战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评价：评价安顺文旅创新发展的可行性与前景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创造：设计一个"安顺特色文旅"未来五年发展规划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导入案例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案例分析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安顺市以黄果树瀑布闻名于世，是中国最早的旅游目的地之一。然而，长期以来，安顺旅游以自然景观为主，文化旅游发展相对滞后。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随着屯堡文化的发掘和旅游开发，安顺正在从"黄果树一枝独秀"向"自然+文化双轮驱动"转变。Shi（2013）评估了屯堡文化旅游的创新策略[1]，提出了新的发展路径。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Shang（2023）以安顺屯堡为例分析了文旅融合下的乡村旅游发展策略[2]。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这一转型不仅关乎安顺旅游的产业升级，更关乎安顺城市定位和文化自信的重塑。如何在保持黄果树自然旅游优势的同时，将屯堡文化打造为安顺的"第二张名片"？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如何在安顺的地方特色中找到文旅创新的突破口？本章将系统回答这些问题。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12.1 安顺地方特色文旅资源评估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12.1.1 自然旅游资源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安顺的自然旅游资源以喀斯特地貌为核心：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黄果树瀑布：中国最大的瀑布，国家5A级旅游景区。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龙宫：喀斯特溶洞群，国家5A级旅游景区。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格凸河：喀斯特地貌景观，含穿洞、峡谷等。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天龙屯堡周边田园风光：屯堡村落与自然田园的融合景观。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12.1.2 文化旅游资源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安顺的文化旅游资源以屯堡文化为核心：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屯堡村落：天龙屯堡、云山屯、鲍屯、九溪等传统屯堡村落。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屯堡地戏：国家级非遗，安顺最具代表性的表演艺术。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屯堡建筑：石头建筑群，具有独特的建筑风格和文化价值。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屯堡服饰：凤阳汉装等传统服饰，是明代汉族服饰的活态遗存。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屯堡美食：屯堡传统饮食文化。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其他文化遗产：王若飞故居、安顺文庙等历史文化遗址。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12.1.3 SWOT分析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优势（S）：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屯堡文化独特性强，不可替代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黄果树品牌知名度高，客流基础大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自然与文化旅游资源组合良好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政府高度重视文旅发展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劣势（W）：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文化旅游开发起步较晚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旅游基础设施不够完善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12.1.3 SWOT分析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文化旅游专业人才匮乏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屯堡旅游品牌知名度不高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机遇（O）：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乡村振兴战略提供政策支持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数字技术为文旅创新提供新工具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消费升级带来文化旅游需求增长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贵州全域旅游发展为安顺带来新机遇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挑战（T）：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12.1.3 SWOT分析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周边地区旅游竞争激烈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文化保护与旅游开发的平衡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社区空心化对文化传承的影响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商业化对文化原真性的冲击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12.2 安顺文旅创新发展的战略方向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12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12.2.1 "自然+文化"双轮驱动战略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将黄果树自然旅游与屯堡文化旅游相结合，形成"自然+文化"双轮驱动的旅游发展格局：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产品联动：设计"黄果树+屯堡"组合旅游产品，延长游客停留时间。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品牌联动：将"黄果树"品牌与"屯堡"品牌联合推广。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客源共享：将黄果树的客源导入屯堡，实现客源共享。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基础设施共享：共享交通、住宿等旅游基础设施。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13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12.2.2 "非遗+科技"创新战略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将屯堡非遗与数字科技相结合，创造新的文旅体验：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数字地戏：利用VR/AR技术创造沉浸式地戏体验。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智慧导览：基于LBS和AR技术的智慧导览系统。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数字文创：开发屯堡主题的数字文创产品。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在线传播：通过短视频、直播等新媒体传播屯堡文化。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14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12.2.3 "社区+企业"协同战略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将社区参与与企业运营相结合，实现协同发展：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合作社+公司：社区合作社负责资源管理，公司负责市场运营。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传承人+平台：传承人负责文化内容，平台负责技术支持和市场推广。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村民+创客：村民提供文化资源，创客提供创新理念和经营能力。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15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12.2.4 "教育+旅游"融合战略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将教育与旅游相结合，发展研学旅行：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研学基地：在屯堡村落建立研学旅行基地。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课程开发：开发面向不同年龄段的屯堡文化研学课程。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校企合作：与学校合作开展研学旅行活动。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国际交流：吸引国际学生来屯堡进行文化交流。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16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12.3 安顺文旅创新发展的实施路径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17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12.3.1 空间布局优化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构建"一核两翼三区"的空间布局：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一核：安顺市中心城区，作为旅游集散中心和文化展示中心。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两翼：黄果树自然旅游翼和屯堡文化旅游翼。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三区：西部自然景观区（黄果树、龙宫）、中部屯堡文化区（天龙、云山屯、九溪）、东部生态农业区。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18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12.3.2 产品体系构建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构建多层次的文旅产品体系：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基础产品：村落参观、地戏表演、自然观光等。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升级产品：文化体验、研学旅行、手工艺制作等。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高端产品：沉浸式体验、定制旅行、国际文化交流等。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延伸产品：文创商品、数字产品、屯堡美食等。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19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12.3.3 品牌建设路径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品牌定位："安顺——自然奇观与六百年明朝的对话"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品牌体系：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"安顺屯堡"——文化旅游品牌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"安顺地戏"——非遗表演品牌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"屯堡手作"——手工艺品牌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"屯堡味道"——美食品牌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品牌传播：整合营销传播，通过传统媒体、新媒体、事件营销等多种渠道进行品牌推广。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Kang和Lan（2024）研究了基于回声状态网络建模的贵州"民族+民俗+民宿"旅游营销策略[3]，为安顺文旅品牌传播提供了技术参考。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20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12.3.4 人才队伍建设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文旅管理人才：培养懂文化、懂旅游、懂管理的复合型管理人才。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传承人队伍：加强非遗传承人培养和支持。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服务人才：培训导游、民宿经营、餐饮服务等旅游服务人才。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数字人才：培养VR/AR开发、新媒体运营、电商等数字人才。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21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12.3.5 基础设施提升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交通设施：完善安顺到屯堡村落的交通连接。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数字设施：建设5G网络、Wi-Fi覆盖等数字基础设施。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服务设施：建设游客中心、停车场、公共厕所等服务设施。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住宿设施：发展特色民宿和精品酒店。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22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12.4 安顺文旅创新发展的保障机制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23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12.4.1 政策保障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文旅发展规划：制定安顺文旅发展专项规划。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土地政策：保障文旅项目用地需求。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税收政策：对文旅企业给予税收优惠。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财政支持：设立文旅发展专项资金。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24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12.4.2 法治保障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非遗保护：加强屯堡非遗的法律保护[4]。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知识产权：保护屯堡文化品牌的知识产权。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消费者权益：保护旅游消费者的合法权益。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环境保护：加强旅游开发中的环境保护。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25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12.4.3 组织保障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领导机制：建立文旅发展领导小组。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协调机制：建立部门协调机制。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社区参与：建立社区参与决策机制。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专家咨询：建立专家咨询委员会。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26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12.4.4 资金保障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政府投入：政府加大对文旅发展的财政投入。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社会资本：引入社会资本参与文旅开发。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金融支持：金融机构为文旅企业提供贷款支持。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社区筹资：社区通过合作社等形式筹集资金。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27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12.5 未来展望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28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12.5.1 安顺文旅发展的趋势判断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数字化加速：数字技术在文旅领域的应用将加速推进。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体验化深化：游客对深度文化体验的需求将持续增长。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社区化发展：社区参与将成为文旅发展的主流模式。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品牌化竞争：文旅品牌竞争将更加激烈。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融合化推进：文旅与其他产业的融合将更加深入。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29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12.5.2 C.U.L.T.U.R.E.框架的实践展望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基于C.U.L.T.U.R.E.框架，安顺文旅创新发展的未来展望：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C（文化记忆）：通过数字化和活态传承，构建屯堡文化记忆体系。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U（独特遗产）：将屯堡文化打造为具有国际影响力的独特文化遗产品牌。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L（地方参与）：建立完善的社区参与机制，确保社区的主体地位。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T（旅游体验）：通过技术创新和设计创新，提供世界级的文化旅游体验。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U（城乡融合）：推动城乡文化要素的双向流动和融合发展。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R（韧性复兴）：增强屯堡文化的韧性，实现传统文化的创造性转化和创新性发展。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E（生态文化可持续）：实现文化生态和旅游经济的可持续发展。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30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12.5.3 结语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安顺屯堡文化是中华文明多元一体格局中的独特瑰宝。从明代"调北征南"的军事屯田，到今天的文旅融合发展，屯堡文化在六百年的历史长河中展现了强大的生命力和适应力。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在新时代背景下，通过C.U.L.T.U.R.E.框架的系统性应用，屯堡文化有望在保护中发展、在传承中创新，成为文化旅游与乡村振兴融合发展的典范。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本书提出的C.U.L.T.U.R.E.框架不仅适用于安顺屯堡，也可以为其他地区的文化遗产保护与旅游开发提供参考。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期待更多的学者、实践者和社区居民共同努力，让中华优秀传统文化在当代社会中焕发新的活力。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31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12.6 安顺文旅发展的未来情景分析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32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12.6.1 情景分析方法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情景分析是一种探索未来可能性的战略规划方法。通过构建不同的未来情景，帮助决策者更好地应对不确定性。本节构建安顺文旅发展的三种未来情景：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33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12.6.2 情景一：文化引领型发展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情景描述：屯堡文化成为安顺文旅发展的核心驱动力，文化旅游收入超过自然旅游。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实现条件：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屯堡文化品牌在全国和国际上获得高知名度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数字文旅产品实现突破性创新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社区主导型旅游模式成熟运作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文旅产业链完善，文创、教育、数字等产业蓬勃发展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预期效果：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旅游收入大幅增长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34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12.6.2 情景一：文化引领型发展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社区居民充分受益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屯堡文化得到有效保护和传承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安顺成为文化旅游目的地标杆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35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12.6.3 情景二：双轮驱动型发展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情景描述：黄果树自然旅游与屯堡文化旅游均衡发展，形成"自然+文化"双轮驱动格局。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实现条件：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黄果树与屯堡实现产品联动和客源共享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屯堡文化品牌在区域范围内获得认可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文旅产品体系逐步完善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社区参与程度稳步提升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预期效果：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旅游收入稳步增长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36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12.6.3 情景二：双轮驱动型发展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游客停留时间延长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屯堡文化得到适度保护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安顺旅游竞争力增强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37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12.6.4 情景三：自然主导型发展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情景描述：黄果树自然旅游继续主导安顺旅游发展，屯堡文化旅游发展相对缓慢。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实现条件：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屯堡文化品牌建设成效不彰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文化旅游产品创新不足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社区参与度低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文旅融合推进缓慢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预期效果：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旅游收入增长缓慢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38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12.6.4 情景三：自然主导型发展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屯堡文化面临传承危机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社区受益有限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安顺旅游竞争力下降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39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12.6.5 情景实现的路径选择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三种情景代表了安顺文旅发展的不同可能性。从当前条件看，"双轮驱动型发展"是最可能的情景，"文化引领型发展"是最理想的情景。实现理想情景需要：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战略决心：政府和社会各界对屯堡文化价值有充分认识，将屯堡文旅发展作为战略优先。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系统投入：在基础设施、人才培养、品牌建设、产品开发等方面进行系统性投入。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社区赋能：充分赋权社区，让社区成为文旅发展的主体。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创新驱动：以数字技术和文化创意为驱动，不断创新发展。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40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12.7 全书总结与展望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41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12.7.1 全书总结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本书以旅游文化学为理论基础，以贵州安顺屯堡为核心案例，系统探讨了旅游文化学理论、屯堡文化历史、非遗保护与传承、数字化保护技术、文化旅游体验设计、社区参与模式、文旅产品开发、贵州民族文旅实践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乡村振兴路径和安顺特色文旅创新等十个方面的议题。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本书的核心理论贡献是提出了C.U.L.T.U.R.E.框架——一个由文化记忆（C）、独特遗产（U）、地方参与（L）、旅游体验（T）、城乡融合（U）、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韧性复兴（R）和生态文化可持续（E）七个维度构成的文化旅游分析框架。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该框架为理解文化旅游现象提供了系统性工具，为文旅融合发展提供了指导性路径。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42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12.7.2 研究局限与展望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本书的研究存在以下局限：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案例聚焦：本书以屯堡为核心案例，对其他地区的文化旅游现象涉及较少，框架的普适性有待验证。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数据限制：本书主要依赖文献研究和案例分析，缺乏大规模实证数据的支撑。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动态追踪：文化旅游是一个动态发展的领域，本书的分析基于当前状况，对未来的预测存在不确定性。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未来研究方向包括：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实证检验：通过大规模实证研究检验C.U.L.T.U.R.E.框架的有效性。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比较研究：将屯堡文化与其他地区的文化旅游进行比较研究，验证框架的普适性。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动态研究：对屯堡文化旅游的发展进行长期追踪研究，观察其动态变化。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43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12.7.2 研究局限与展望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跨学科融合：进一步融合人类学、社会学、地理学、数字技术等学科的理论和方法，深化旅游文化学研究。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44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12.7.3 结语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安顺屯堡文化是中华文明多元一体格局中的独特瑰宝。从明代"调北征南"的军事屯田，到今天的文旅融合发展，屯堡文化在六百年的历史长河中展现了强大的生命力和适应力。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在新时代背景下，通过C.U.L.T.U.R.E.框架的系统性应用，屯堡文化有望在保护中发展、在传承中创新，成为文化旅游与乡村振兴融合发展的典范。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本书提出的C.U.L.T.U.R.E.框架不仅适用于安顺屯堡，也可以为其他地区的文化遗产保护与旅游开发提供参考。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期待更多的学者、实践者和社区居民共同努力，让中华优秀传统文化在当代社会中焕发新的活力。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45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12.8 安顺文旅发展的区域协作战略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46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12.8.1 安顺在贵州文旅格局中的定位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安顺在贵州文旅格局中具有独特的区位优势：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地理中心：安顺位于贵州地理中心，是连接贵州各地区的交通枢纽。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资源组合：安顺同时拥有世界级的自然旅游资源和独特的文化旅游资源。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交通优势：安顺拥有高铁、高速公路和机场，交通便利。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品牌基础：黄果树品牌具有全国知名度，屯堡品牌正在崛起。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47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12.8.2 区域协作策略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贵阳-安顺协同：与省会贵阳协同发展，共享客源和基础设施。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黔中城市群协作：在黔中城市群框架下推进文旅协作。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跨省协作：与云南、广西等周边省份进行跨省文旅协作。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国际协作：利用中国-东盟合作框架推进与东南亚国家的文旅协作。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48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12.9 安顺文旅发展的政策建议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49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12.9.1 加强顶层设计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制定《安顺市文化旅游发展规划（2026-2035）》，明确未来十年的发展目标、战略路径和保障措施。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50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12.9.2 加大财政投入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设立安顺文旅发展专项资金，加大对屯堡文化保护、数字化建设、人才培养和品牌推广的财政支持。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51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12.9.3 完善法规体系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制定《安顺屯堡文化保护条例》，完善屯堡文化保护和文旅发展的法规体系。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52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12.9.4 优化营商环境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简化文旅项目审批流程，为文旅企业提供税收优惠和融资支持。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53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12.9.5 加强人才培养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与高校合作建立文旅人才培养基地，培养屯堡文旅发展所需的各类人才。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54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12.9.6 推动数字化建设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建设安顺智慧文旅平台，推进屯堡文化遗产数字化保护，发展数字文旅新业态。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55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12.9.7 深化社区参与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建立社区参与文旅发展的制度化机制，确保社区的主体地位和利益分享。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56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12.9.8 强化品牌建设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将"安顺屯堡"打造为具有全国影响力的文旅品牌，与"黄果树"品牌形成联动效应。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57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12.10 结语：迈向未来的屯堡文旅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58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12.10 结语：迈向未来的屯堡文旅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安顺屯堡文化作为中华文明的独特瑰宝，其保护与传承不仅关乎一个社区的文化命运，更关乎中华文明多元一体格局的维护。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在新时代背景下，屯堡文旅发展面临着前所未有的机遇——乡村振兴战略提供了政策支持，数字技术提供了创新工具，消费升级提供了市场需求。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通过C.U.L.T.U.R.E.框架的系统性应用，屯堡文化有望在保护中发展、在传承中创新。文化记忆的建构让屯堡六百年的历史在当代社会中获得新的生命力；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独特遗产的识别让屯堡文化在多元文化格局中彰显独特价值；地方参与的推进让屯堡社区成为文旅发展的真正主体；旅游体验的创新让游客获得更深层次的文化体验；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城乡融合的推进让屯堡文化与城市文明实现良性互动；韧性复兴的实践让屯堡文化在现代化浪潮中保持文化韧性；生态文化的可持续发展让屯堡文化在未来岁月中继续绽放光彩。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期待安顺屯堡成为文化旅游与乡村振兴融合发展的中国典范，为世界文化遗产保护与旅游开发贡献中国智慧和中国方案。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59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12.11 安顺文旅发展的绩效评估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60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12.11.1 绩效评估的维度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经济效益：旅游收入、就业岗位、投资回报率等。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社会效益：社区参与度、居民满意度、文化认同度等。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文化效益：非遗保护效果、文化传承成效、文化传播范围等。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生态效益：环境质量、生态保护效果、碳排放等。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品牌效益：品牌知名度、品牌美誉度、品牌忠诚度等。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61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12.11.2 绩效评估的方法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数据收集：通过统计报表、问卷调查、访谈等方式收集评估数据。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指标计算：计算各项评估指标的数值。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对比分析：与历史数据、目标值和其他地区进行对比分析。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综合评价：综合各项指标进行总体评价。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反馈改进：根据评估结果进行反馈和改进。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62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12.12 全书核心观点回顾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63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12.12.1 C.U.L.T.U.R.E.框架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本书提出的C.U.L.T.U.R.E.框架是分析文化旅游现象的系统性工具：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C（文化记忆）：旅游活动参与文化记忆的保存、传递和重构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U（独特遗产）：识别和评估旅游目的地的独特文化遗产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L（地方参与）：当地社区参与旅游开发和文化管理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T（旅游体验）：设计富有文化内涵的旅游体验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U（城乡融合）：旅游促进城乡文化要素的流动和融合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R（韧性复兴）：传统文化在现代化冲击中保持韧性并复兴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E（生态文化可持续）：实现文化生态和旅游经济的可持续发展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64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12.12.2 核心论点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旅游文化学需要构建中国话语体系，屯堡文化研究为此提供了重要素材。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屯堡文化是明代军屯制度的活态遗产，具有独特的历史价值、文化价值和社会价值。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非遗保护与旅游开发是辩证关系，需要在保护原真性和促进活态传承之间寻找平衡。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数字化技术为文化遗产保护带来了革命性变化，但需要关注数字鸿沟和伦理问题。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地戏传承面临传承人老龄化、文化功能弱化等挑战，需要多路径综合施策。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社区参与是文旅可持续发展的基础，需要制度化保障。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文旅融合产品开发应突出独特性和品质，避免同质化。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屯堡文化在贵州多元文化格局中具有独特定位，应与少数民族文化协同发展。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65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12.12.2 核心论点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乡村振兴为屯堡文旅发展提供了政策机遇，文旅融合是乡村振兴的有效路径。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安顺文旅创新发展的未来在于"自然+文化"双轮驱动和"非遗+科技"创新融合。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66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12.12.3 研究贡献与局限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提出了C.U.L.T.U.R.E.分析框架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系统梳理了屯堡文化的历史、构成和现状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整合了99篇学术文献的 research findings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为安顺文旅发展提供了系统性建议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以文献研究为主，缺乏大规模实证数据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案例聚焦屯堡，框架普适性有待验证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对未来趋势的判断存在不确定性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67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12.12.4 致学术同行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本书是旅游文化学与屯堡文化研究的一次尝试性整合。期待学术同行在以下方面继续深化研究：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对C.U.L.T.U.R.E.框架进行实证检验和理论修正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开展屯堡文化的长期追踪研究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进行屯堡与其他文化飞地的比较研究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探索数字技术在屯堡文化保护中的深度应用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研究屯堡文化在国际语境中的传播和接受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68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12.12.5 致屯堡社区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本书的写作基于众多屯堡研究者的学术成果，也基于屯堡社区数百年来的文化坚守。本书的最终目的不仅是学术贡献，更是为屯堡社区的文化保护和可持续发展提供参考。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期待屯堡社区在未来的发展中，能够自主决定文化传承的方向，自主分享文旅发展的成果，自主创造文化创新的未来。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69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12.12.6 致政策制定者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本书为政策制定者提供了以下政策建议：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将屯堡文化保护纳入省级战略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建立社区参与文旅发展的制度化机制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加大数字化保护和文化旅游的财政投入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完善非遗保护的法律体系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推动屯堡文化与少数民族文化的协同发展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将文旅发展作为乡村振兴的重要路径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加强文旅人才培养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70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12.12.6 致政策制定者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将"安顺屯堡"打造为具有国际影响力的文化品牌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71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八、安顺"全域旅游+非遗"融合发展的系统性设计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72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（一）安顺全域旅游的空间格局优化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安顺市全域旅游发展需要突破"点状开发、各自为战"的碎片化格局，构建"一核两轴三区"的空间结构[68]。"一核"以安顺古城历史文化街区为核心，打造屯堡文化体验中心和服务集散中心；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"两轴"为东西向"屯堡文化体验轴"（天龙—七眼桥—旧州—鲍屯）和南北向"生态康养度假轴"（龙宫—黄果树—格凸河），实现文化与自然的双轮驱动；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"三区"为东部屯堡文化深度体验区、西部喀斯特地貌观光度假区、南部苗族布依族民族文化区[69]。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这一空间结构的关键创新在于"文化轴线"概念——通过旅游公路、骑行绿道、文化驿站的串联，将分散的屯堡村落整合为一条连续的文化体验走廊，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游客可以在2-3天的行程中渐进式地深度体验屯堡文化的不同侧面。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73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（二）安顺非遗旅游线路的产品化设计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基于"一核两轴三区"空间格局，研究团队设计了三条非遗主题旅游线路[70]：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线路一："屯堡军屯文化探秘之旅"（3日）：Day1安顺古城（屯堡文化博物馆+地戏表演）—天龙屯堡（屯堡建筑群+凤阳汉装体验）；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Day2七眼桥镇（本寨+云山屯，古村落深度探访）—旧州古镇（屯堡饮食文化体验）；Day3鲍屯村（水利工程+地戏面具雕刻工作坊）—返程。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核心体验：地戏表演参与、面具雕刻体验、屯堡民居住宿、军帐饮食品尝。目标客群：文化深度游爱好者、研学团体[71]。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线路二："非遗手艺传承之旅"（2日）：Day1安顺市非遗传承中心（非遗展览+传承人互动）—周官村（面具雕刻观摩+体验）—蔡官镇（屯堡银饰制作体验）；Day2旧州镇（屯堡蜡染制作体验）—返程。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核心体验：三种非遗手艺的亲身体验、传承人面对面交流、作品带回家。目标客群：亲子家庭、手工爱好者、外国游客[72]。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线路三："屯堡民俗节庆体验之旅"（灵活安排）：根据节庆时间灵活设计，主要节庆包括：正月地戏"跳神"（春节至元宵）、六月六"晒袍节"（展示地戏战袍和祭祀仪式）、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七月半"中元节"（祭祖仪式+放河灯）、十月"迎春会"（准备来年地戏活动的动员仪式）。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74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（二）安顺非遗旅游线路的产品化设计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核心体验：节庆仪式参与、民俗活动深度体验、社区生活融入。目标客群：文化研究者、摄影爱好者、深度体验游客[73]。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75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九、安顺文旅国际化发展的战略路径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76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（一）国际目标市场定位与营销策略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安顺屯堡文化的国际吸引力主要体现在三个维度：历史独特性（明代军屯制度的活化石）、文化完整性（语言、服饰、建筑、民俗的系统性保存）、活态传承性（六百年不间断的社区文化实践）[74]。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基于这一分析，国际目标市场应优先定位为：东亚文化圈（日本、韩国——对明代历史和军屯文化有学术兴趣）、欧美文化学者和深度旅行者（对"活态文化遗产"和"文化孤岛"现象有浓厚兴趣）、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东南亚华人社群（对中华传统文化寻根有情感需求）[75]。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营销策略应采用"学术引流+媒体传播+体验转化"的三步策略：先通过国际学术会议和期刊论文建立学术影响力，再通过BBC、National Geographic等国际媒体进行纪录片传播，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最后通过OTA平台和旅行服务商实现游客转化[76]。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77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十、安顺文旅未来十年发展展望与战略建议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78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（一）2026-2035年安顺文旅发展的情景规划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基于趋势外推法和德尔菲专家咨询法，研究团队构建了安顺文旅2026-2035年发展的三种情景[161]：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基准情景（惯性发展）：年游客增长率维持在5-8%，到2035年年游客量约120万人次；文旅收入占GDP比重从当前的8.2%提升至12%；屯堡文化原真性持续衰减，核心传承人数量减少30%。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这一情景反映了不采取重大干预措施的"自然演进"路径[162]。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积极情景（创新驱动）：年游客增长率达到12-15%，到2035年年游客量约200万人次；文旅收入占GDP比重提升至18%；数字技术赋能文化传承，核心传承人数量稳定并略有增长；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屯堡文化品牌全国知名度进入前50强。实现这一情景需要年投资强度保持在8-10亿元，且在制度创新和技术应用方面取得突破[163]。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理想情景（跨越发展）：年游客增长率达到18-20%，到2035年年游客量约280万人次；文旅收入占GDP比重达到25%，成为安顺市支柱产业；屯堡文化成功申报世界文化遗产预备名录；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安顺跻身全国文旅百强城市。这一情景需要国家层面给予特殊支持，在交通基础设施（高铁开通）、政策试点（文旅综合改革试验区）、国际推广（UNESCO合作项目）等方面实现重大突破[164]。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79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（二）核心战略建议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基于情景分析，提出五条核心战略建议[165]：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第一，申报世界文化遗产预备名录。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以"安顺屯堡——明代军屯文化活态遗产群"为主题，整合西秀区、平坝区、普定县的屯堡聚落群，编制申报文本和管理规划，力争2028年前列入中国世界遗产预备名录[166]。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第二，建设"屯堡文化数字化国家重点实验室"。依托贵州大学、安顺学院和国内外科研机构，建设国家级屯堡文化数字化研究平台，开展数字孪生、AI辅助保护、虚拟修复等前沿技术研发[167]。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第三，打造"屯堡文化国际论坛"永久会址。每年在安顺举办"屯堡文化与活态遗产保护国际论坛"，邀请UNESCO官员、国际遗产专家、各国学者参会，将安顺打造为活态遗产保护的国际交流中心[168]。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第四，实施"屯堡文化新生代计划"。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设立专项基金，资助18-35岁的屯堡青年开展文化创新创业，包括非遗技艺现代化设计、屯堡文化数字内容创作、文旅产品品牌运营等方向，每年遴选30个项目给予50-200万元不等的资助[169]。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3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300" lang="zh-CN">
                <a:solidFill>
                  <a:srgbClr val="333333"/>
                </a:solidFill>
                <a:latin typeface="微软雅黑"/>
                <a:ea typeface="微软雅黑"/>
              </a:rPr>
              <a:t>第五，构建"黄果树-屯堡-龙宫"金三角联动发展机制。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80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（二）核心战略建议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打破三大景区独立运营的格局，建立统一营销平台、统一票务系统和统一服务标准，设计"自然奇观+人文深度"的组合产品，实现客源共享和效益倍增[170]。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81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13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B.5 社区参与工具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82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B.5 社区参与工具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附录C 案例库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83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12.1 安顺地方特色文旅资源评估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12.2 安顺文旅创新发展的战略方向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12.3 安顺文旅创新发展的实施路径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12.4 安顺文旅创新发展的保障机制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12.5 未来展望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84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思考题与课堂讨论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思考讨论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识记：安顺地方特色文旅资源有哪些类型？请分别举例说明。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理解：分析安顺"自然+文化"双轮驱动战略的可行性和挑战。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应用：运用SWOT分析方法，设计安顺文旅创新发展的战略方案。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分析：比较安顺与贵州其他地区（黔东南、黔南等）的文旅发展路径。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评价：评价C.U.L.T.U.R.E.框架在安顺文旅发展中的适用性和改进方向。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创造：设计一个"安顺特色文旅"五年发展规划，包含目标、策略、项目和预算。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85 / 86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[1] Shi C. Innovative Strategies for the Development of Cultural Tourism of Guiz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[2] Shang J. An Analysis of Rural Tourism Development Strategy under Cultural an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[3] Kang T, Lan N. Tourism Marketing Strategies of "Ethnicity + Folklore + Folk 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[4] 龚真, 刘璐瑶. 屯堡非物质文化遗产法律保护探究[J]. 2019.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[5] 贵州民族大学. 屯堡文化旅游资源产业化开发研究[J]. 2024.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[6] 罗兰. 屯堡文化数据库建设的政策法律保障研究[J]. 2018.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 lang="zh-CN">
                <a:solidFill>
                  <a:srgbClr val="FFFFFF"/>
                </a:solidFill>
                <a:latin typeface="微软雅黑"/>
                <a:ea typeface="微软雅黑"/>
              </a:rPr>
              <a:t>谢谢聆听 · 下章再见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02336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 lang="zh-CN">
                <a:solidFill>
                  <a:srgbClr val="BFD7EA"/>
                </a:solidFill>
                <a:latin typeface="微软雅黑"/>
                <a:ea typeface="微软雅黑"/>
              </a:rPr>
              <a:t>安顺学院旅游管理学院 · 数字文旅专业系列教材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