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第4章  旅游市场需求洞察与机会识别（Sensing）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4.1 旅游市场调研方法论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4.2 用户画像与旅游消费者旅程地图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4.3 旅游市场机会的评估矩阵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掌握4.1 旅游市场调研方法论的核心概念与方法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掌握4.2 用户画像与旅游消费者旅程地图的核心概念与方法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掌握4.3 旅游市场机会的评估矩阵的核心概念与方法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掌握4.4 从洞察到机会：需求转化为产品概念的核心概念与方法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市场感知（Sensing）是SPARK框架的第一阶段，也是决定创业成败的根本环节。旅游创业的失败案例中，绝大多数并非败于执行不力，而是败于对市场需求的误判。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系统化的市场调研是降低这种误判风险的核心手段。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旅游市场调研方法论可分为三个层次：宏观环境扫描、行业结构分析和用户需求研究。宏观环境扫描采用PESTEL框架（政治、经济、社会、技术、环境、法律），帮助创业者理解旅游市场所处的大环境。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例如，"十四五"旅游发展规划对乡村旅游和智慧旅游的政策支持、碳排放政策对旅游交通方式的影响等，都属于宏观环境因素。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行业结构分析采用波特五力模型，评估旅游细分领域的竞争格局。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旅游行业的进入壁垒、替代品威胁、供应商议价能力和买方议价力因细分领域而异——城市酒店和乡村民宿面临的竞争结构截然不同，景区运营和旅游科技平台的行业特征也大相径庭。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创业者需要针对自己关注的细分领域进行具体的结构分析，而非套用通用结论。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用户需求研究是市场调研的核心。与制造业不同，旅游产品的用户需求具有高度的情感性和情境性，传统的问卷调研往往难以捕捉深层需求。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建议采用"三角验证法"——将定量调研（问卷、数据分析）和定性调研（深度访谈、参与式观察）相结合，从多个角度交叉验证需求判断的准确性。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知识卡片：旅游市场调研中常见的认知偏差包括"幸存者偏差"（只关注成功案例而忽视失败案例）、"确认偏差"（只寻找支持自己假设的证据）和"锚定效应"（被第一个接触的信息过度影响）。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旅游市场调研方法论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创业者需要刻意设计调研流程来对抗这些偏差。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用户画像是将抽象的"目标用户"具象化的工具。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一个有效的旅游用户画像应包含人口统计特征（年龄、性别、收入、职业）、行为特征（出行频率、消费习惯、信息获取渠道）、心理特征（价值观、动机、态度）和情境特征（出行场景、同伴构成、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时间约束）四个维度。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旅游消费者旅程地图（Customer Journey Map）是理解用户体验全流程的可视化工具。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它将游客从"产生旅行想法"到"旅行结束后的回忆与分享"的完整过程拆解为若干触点，并标注每个触点的用户情绪、行为和痛点。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一条典型的旅游消费者旅程包括以下阶段：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通过旅程地图分析，创业者可以精确定位用户痛点最集中的环节，从而有针对性地设计创新产品。例如，如果发现"规划期"是用户焦虑最高的阶段，就可以考虑开发AI行程规划工具；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用户画像与旅游消费者旅程地图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如果"体验期"的痛点集中在排队，则可以探索预约制或动态路线调整产品。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并非所有被识别的市场需求都值得创业投入。创业者需要一个系统化的评估框架来判断机会的价值和可行性。本书提出"旅游市场机会评估矩阵"，从市场吸引力和创业匹配度两个维度对机会进行评分。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市场吸引力维度包含四个指标：市场规模与增速（目标市场是否足够大且在增长）、需求强度（用户需求是否迫切且持续）、竞争密度（已有竞争者的数量和强度）、进入壁垒（资金、资质、技术等门槛高低）。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创业匹配度维度同样包含四个指标：资源匹配（创业者是否拥有相关资源）、能力匹配（团队是否有能力开发运营该产品）、热情匹配（创业者是否对该方向有持续投入的热情）、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战略匹配（该机会是否与创业者的长期愿景一致）。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每个指标按1-5分评分，两个维度的总分确定机会在矩阵中的位置。落在"高吸引力—高匹配"象限的机会是优先考虑的创业方向；"高吸引力—低匹配"的机会需要通过补齐能力或寻找合伙人来提升匹配度；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旅游市场机会的评估矩阵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"低吸引力—高匹配"的机会可以作为过渡性项目但不适合作为长期主攻方向；"低吸引力—低匹配"的机会应果断放弃。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市场调研产出的是"洞察"，但创业需要的是"产品概念"。从洞察到概念的转化是Sensing阶段最关键的创造性活动。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有效的转化方法包括：痛点反转法——将用户痛点直接反转为产品功能（如"排队太长"→"预约制无排队体验"）；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类比迁移法——将其他行业的成功模式迁移到旅游领域（如将"订阅制"迁移到旅游领域创造"年度旅行订阅"产品）；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趋势外推法——基于可识别的趋势推导未来的产品形态（如基于老龄化趋势推导"银发康养旅游"产品）；组合创新法——将两个或多个已有要素进行新组合（如"露营+剧本杀"组合出"沉浸式露营推理体验"）。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案例：某创业团队在调研中发现，年轻父母对亲子旅游的核心痛点不是"没有地方去"，而是"去了之后孩子玩不好、家长也休息不好"。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基于这一洞察，他们设计了"分龄托管式亲子度假"产品——在度假村中设置按年龄段分区的儿童活动中心，配备专业儿童教育人员，家长可以在孩子安全玩耍时享受自己的度假时光。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这一产品概念直接回应了用户痛点，上线后快速实现了口碑传播。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[10] Kotler P, Bowen J T, Makens J C. Marketing for hospitality and tourism[M]. 7th ed. Boston: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Pearson, 2017.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[11] Ritchie J R B, Crouch G I. The competitive destination: A sustainable tourism perspective[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M]. Wallingford: CABI Publishing, 2003.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[12] Xiang Z, Magnini V P, Fesenmaier D R. Information technology and consumer behavior in trav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el and tourism: Insights from travel planning using the internet[J]. Journal of Retailing and C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从洞察到机会：需求转化为产品概念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onsumer Services, 2015, 22: 244-249.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4.1 旅游市场调研方法论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4.2 用户画像与旅游消费者旅程地图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4.3 旅游市场机会的评估矩阵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4.4 从洞察到机会：需求转化为产品概念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简述4.1 旅游市场调研方法论的核心内容。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