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旅游接待业管理（数字化转型与智能运营）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第4章  酒店数字化运营体系构建（D维度）</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110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 酒店数字基础设施架构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4.2 酒店管理系统（PMS）的演进与选型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4.3 中央预订系统（CRS）与渠道管理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4.4 数据中台与业务中台建设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4.5 酒店数字化运营的组织保障</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4.6 案例分析：华住集团的全链路数字化体系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4.8 酒店PMS系统的深度技术分析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4.9 数据治理与数据资产管理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4.10 酒店数字化运营的绩效评估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4.11 国际比较：中外酒店数字化基础设施差异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4.12 酒店数字化运营的标准与规范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4.13 中小酒店数字化的实践路径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4.14 酒店信息安全的实践指南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4.15 酒店数字化运营的ROI案例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110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掌握酒店数字基础设施的架构层次与核心组件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了解PMS、CRS、CRM等核心系统的功能演进与选型标准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理解数据中台与业务中台的建设逻辑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掌握酒店数字化运营的组织保障机制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能力目标</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110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能够绘制酒店数字基础设施架构图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能够评估不同PMS系统的适用性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能够设计酒店数字化运营的组织架构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素质目标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培养系统性架构思维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树立数据驱动的管理理念</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110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华住集团是中国领先的酒店集团之一，旗下拥有汉庭、全季、桔子水晶等20余个品牌，在全球运营超过9,000家酒店。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华住数字化转型始于2014年，创始人季琦提出"用IT武装酒店"的战略方向。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经过十年建设，华住构建了以"华住会"App为前端、Hotel PMS为核心中台、数据智能平台为后端的全链路数字化体系。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截至2024年，华住会的中央预订系统贡献了超过75%的间夜量，大大降低了对OTA渠道的依赖；PMS系统覆盖全部门店，实现了房态、财务、人事的一体化管理；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数据智能平台为收益管理、会员营销和运营决策提供了实时数据支持。</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110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导入案例（2）</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华住的数字化体系是D.I.G.I.T.框架中"D——数字基础设施"维度的典型案例，展示了底层系统建设如何支撑上层智能运营和客户体验。</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 酒店数字基础设施架构</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 架构层次模型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酒店数字基础设施可以按照"端-边-云-智"四层架构进行设计：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终端层（End）：包括客房智能设备（智能门锁、智能音箱、智能面板）、前台自助终端、移动终端（员工手机、客户手机）、传感器（温湿度、人体感应）等。终端层是数据采集和指令执行的"神经末梢"。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边缘层（Edge）：包括酒店本地的边缘服务器和网关设备，负责本地数据处理、设备联动和断网应急。边缘层确保在云端不可用时酒店核心业务仍能运行。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云端层（Cloud）：包括PMS、CRS、CRM等核心业务系统，以及数据仓库、BI分析平台等数据系统。云端层是数字化运营的"中枢大脑"。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智能层（Intelligence）：包括AI算法引擎、推荐系统、收益管理系统和预测模型。智能层在云端数据的基础上进行深度分析和智能决策。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刘映群等学者（2021）在智慧酒店管理系统设计中提出了类似的分层架构，强调物联网与人工智能技术的结合是实现酒店全流程无人服务的关键[1]。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 系统集成与数据互通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酒店数字基础设施的核心挑战是系统集成与数据互通。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一家中型酒店可能同时运行PMS、CRS、CRM、POS（餐饮收银）、HR（人力资源）、财务系统等多个独立系统，如果这些系统之间数据不互通，就会形成"数据孤岛"。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于海超和邹志刚（2008）较早提出了用中间件技术实现酒店多系统集成联动的方案[2]。当前，主流的集成方案包括：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API集成：通过RESTful API或SOAP接口实现系统间的数据交换，灵活性高但开发成本较大。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中间件平台：部署企业服务总线（ESB）或消息队列，实现系统间的异步通信和解耦。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数据中台：将各业务系统的数据汇聚到统一数据平台，通过数据治理实现"一数一源"，为上层应用提供统一数据服务。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一体化PMS：选择功能覆盖全面的PMS系统，减少独立系统的数量，从源头降低集成复杂度。</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 云部署vs本地部署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酒店系统的部署方式是数字基础设施建设的战略选择：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云部署（SaaS/PaaS）：系统部署在云端，酒店按月/年付费使用。优点是初始投资低、升级维护便捷、支持多店统一管理；缺点是对网络依赖高、数据控制力相对弱。适合连锁酒店和中小型酒店。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本地部署（On-premise）：系统部署在酒店自有服务器上。优点是数据安全性高、可深度定制；缺点是初始投资大、维护成本高、升级周期长。适合大型豪华酒店和对数据安全有特殊要求的酒店。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混合部署：核心系统本地部署、非核心系统云部署，兼顾安全性和灵活性。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当前趋势是云部署加速替代本地部署。根据行业调研，2024年中国新建酒店中超过80%选择SaaS模式的PMS系统[3]。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4.2 酒店管理系统（PMS）的演进与选型</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4.2.1 PMS的功能演进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酒店管理系统（Property Management System, PMS）是酒店数字化运营的核心系统，其功能演进经历了四个阶段：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第一代（1980s-1990s）：单机版房态管理，主要功能包括房态显示、入住登记和账务处理。代表产品为Fidelio V6。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第二代（2000s）：网络版PMS，增加了CRS接口、POS接口和报表功能，支持多用户并发操作。代表产品为Opera PMS。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第三代（2010s）：云端PMS，支持移动端操作、实时数据同步和第三方API集成。代表产品为石基Cambridge、绿云等。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第四代（2020s）：智能PMS，集成AI算法，支持智能排房、自动定价、客户画像和预测分析。代表产品为华住自有PMS、阿里飞猪未来酒店系统[4]。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4.2.2 PMS的核心功能模块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现代PMS系统通常包含以下核心模块：</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4.2.3 PMS选型评估框架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酒店PMS选型应从以下维度进行综合评估：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功能匹配度：系统功能是否覆盖酒店业务需求，包括基础功能和特色功能（如会议管理、SPA管理等）。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技术架构：是否支持云端部署、API开放程度、数据安全等级。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可扩展性：是否支持多店管理、多币种、多语言，能否随业务增长灵活扩展。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总拥有成本（TCO）：包括软件许可费、实施费、培训费、维护费和升级费在内的全生命周期成本。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供应商实力：供应商的行业经验、客户口碑、持续服务能力和研发投入。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集成能力：与CRS、CRM、POS、OTA等系统和设备的对接能力。</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4.3 中央预订系统（CRS）与渠道管理</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4.3.1 CRS的功能与价值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中央预订系统（Central Reservation System, CRS）是酒店管理预订渠道的核心系统。它的主要功能包括：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多渠道库存管理：统一管理酒店在官网、App、OTA、GDS、旅行社等各渠道的客房库存，避免超售。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价格管理：在各渠道设置不同价格和促销策略，支持动态定价。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预订处理：接收和处理来自各渠道的预订请求，自动确认或转人工处理。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数据分析：统计各渠道的预订量、取消率、入住率等指标，为渠道策略提供数据支持。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CRS的价值在于将分散的预订渠道集中管理，实现"一套库存、多渠道分发"的运营模式。对于连锁酒店集团，CRS还可以实现会员积分跨店使用、集团统一促销等功能[5]。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4.3.2 渠道管理策略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酒店分销渠道管理需要平衡直销与分销的关系：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直销渠道：包括酒店官网、官方App、微信小程序、电话预订等。直销渠道不支付佣金，客户数据归酒店所有，但获客成本较高。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分销渠道：包括OTA（携程、美团、飞猪等）、GDS、旅行社等。分销渠道触达面广，但需支付佣金（通常为10%-25%），且客户数据归渠道方所有。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最优渠道策略通常是直销和分销的组合，具体比例取决于酒店品牌力、客户忠诚度和技术能力。华住集团通过强大的App和会员体系，将直销比例提升至75%以上，大幅降低了渠道成本[6]。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4.3.3 渠道管理中的价格一致性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多渠道分销中的核心挑战是价格一致性（Rate Parity）。如果同一房型在不同渠道显示不同价格，会导致客户不满和渠道冲突。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价格一致性管理的技术方案是通过CRS或渠道管理系统（Channel Manager）实现各渠道价格的自动同步。当酒店调整某一渠道的价格时，系统自动更新所有渠道的对应价格。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然而，价格一致性也面临挑战：部分OTA要求酒店提供"最优惠价格保证"（BRG），限制酒店在其他渠道提供更低价格。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Turnšek和Radivojević（2025）指出，这种最惠国待遇条款在欧盟已受到反垄断审查[7]。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4.4 数据中台与业务中台建设</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4.4.1 数据中台的概念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数据中台（Data Middle Office）是近年来中国企业数字化转型的热门概念。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它是指将分散在各业务系统中的数据汇聚、清洗、标准化，形成统一的数据资产层，为上层应用提供数据服务的技术架构。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在酒店业中，数据中台的价值体现在：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统一客户画像：将来自PMS、CRS、CRM、OTA和社交媒体的客户数据整合，形成360度客户画像。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统一经营视图：将各门店、各部门的运营数据汇总，为集团管理层提供实时的经营仪表盘。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AI模型训练：为收益管理、需求预测、客户推荐等AI模型提供高质量训练数据。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数据资产管理：将数据视为企业资产进行管理，明确数据所有权、使用权和共享规则。</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4.4.2 业务中台的建设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业务中台（Business Middle Office）是将共性业务能力抽象出来，形成可复用的服务组件。在酒店业中，业务中台通常包含：</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会员中心：统一的会员注册、等级管理、积分管理和权益发放，支持跨品牌、跨门店使用。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订单中心：统一的订单创建、查询、修改和取消，支持多渠道订单的集中处理。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支付中心：统一的支付网关，支持微信、支付宝、银行卡等多种支付方式，支持多币种结算。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消息中心：统一的短信、邮件、App推送和微信公众号消息发送服务。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商品中心：统一的房型、餐饮产品、SPA产品等商品定义和管理。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中台建设的核心价值是"复用"——避免各业务系统重复开发相同功能，降低开发成本，提高迭代速度。</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4.4.3 中台建设的挑战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尽管中台理念先进，但在实践中面临诸多挑战：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组织挑战：中台建设需要跨部门协作，可能触及部门利益，需要高层强力推动。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技术挑战：历史系统改造复杂、数据治理难度大、技术人才匮乏。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投资回报周期长：中台建设是"基础设施"投资，短期ROI不明显，需要管理层有足够的战略耐心。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过度中台化风险：不是所有业务都需要中台化，过度中台化会导致系统臃肿、开发效率下降。</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4.5 酒店数字化运营的组织保障</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4.5.1 数字化组织架构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酒店数字化运营需要相适应的组织架构保障。常见的模式包括：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CIO/CTO模式：设立首席信息官或首席技术官，负责整体数字化战略和技术架构。适合大型酒店集团。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数字化委员会模式：由总经理牵头，各业务部门负责人和IT负责人组成委员会，集体决策数字化事项。适合中型酒店。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外包模式：将IT系统建设和运维外包给专业服务商，酒店仅保留少量IT协调人员。适合中小型酒店。</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4.5.2 数字化人才队伍建设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酒店数字化运营需要的新型人才包括：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数据分析师：负责经营数据分析、报表制作和数据可视化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数字营销专员：负责OTA运营、社交媒体营销和会员营销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系统管理员：负责PMS/CRS等系统的日常运维和用户支持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收益管理师：负责房价策略、库存管理和竞争分析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产品经理：负责数字化产品的需求分析和迭代规划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钱昕瑜（2023）指出，酒店数字化运营背景下酒店管理专业课程改革应强化数字化技能培养，培养出高水平、强意识、能适应新时代数字化酒店管理的人才[8]。</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4.5.3 数字化文化建设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数字化转型的最大障碍往往不是技术而是文化。酒店需要培育的数字化文化包括：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数据驱动决策：从"凭经验做决策"转向"用数据说话"，建立数据分析的决策习惯。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敏捷迭代：从"大规划、慢实施"转向"小步快跑、快速迭代"，鼓励试错和创新。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跨部门协作：打破部门壁垒，以客户旅程为主线组织跨部门协作。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持续学习：数字化技术更新迅速，员工需要持续学习新技能、新工具。</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4.6 案例分析：华住集团的全链路数字化体系</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4.6.1 数字化战略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华住集团的数字化战略可以概括为"三个在线"：员工在线、客户在线、管理在线。员工在线指通过移动端工具赋能一线员工；客户在线指通过"华住会"App实现客户全旅程数字化服务；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管理在线指通过数据中台和BI平台实现集团层面的实时管理。</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4.6.2 核心系统建设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华住自主开发了全套PMS系统（华通），覆盖前台、预订、收银、会员、渠道等全业务流程。CRS系统实现了官网、App、OTA、GDS等渠道的统一管理，中央预订占比超过75%。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数据中台汇聚了全集团9,000+家门店的运营数据，支持实时的房态监控、收益分析和客户画像。AI收益管理系统能够基于多维度数据自动生成定价建议。</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4.6.3 成效与启示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华住数字化体系的成效显著：直销比例行业领先，大幅降低了渠道成本；运营效率显著提升，人房比从行业平均0.25降至0.15以下；客户体验持续优化，会员数突破2亿。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华住案例的启示是：（1）数字化需要创始人/高层的战略决心和长期投入；（2）核心系统自主研发是大型集团数字化的有效路径；（3）数字化不仅是技术工程，更是组织变革和管理升级。</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4.8 酒店PMS系统的深度技术分析</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4.8.1 PMS系统架构演进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酒店PMS系统的技术架构经历了从单机架构到云端微服务架构的四代演进：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第一代：单机架构（1980s-1990s）。以Fidelio V6为代表，系统运行在单台PC上，数据存储在本地硬盘，无网络连接。系统功能有限，主要支持房态管理和简单账务处理。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数据无法共享，多台终端之间需要通过软盘传输数据。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第二代：客户端/服务器架构（2000s）。以Oracle OPERA为代表，系统采用C/S架构，数据库部署在酒店本地服务器上，前台终端通过网络连接服务器。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支持多用户并发操作，功能扩展到预订管理、会员管理和报表分析。但系统部署和维护需要专业IT人员，中小型酒店难以承受。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第三代：云端SaaS架构（2010s）。以石基Cambridge、绿云PMS为代表，系统部署在云端，酒店通过浏览器或移动App访问。初始投资大幅降低，升级维护由服务商负责，支持多店统一管理。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数据存储在云端，安全性和可用性由服务商保障。API开放程度更高，支持与第三方系统的灵活集成。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第四代：云原生微服务架构（2020s）。以华住自有PMS、阿里飞猪酒店系统为代表，系统采用微服务架构，各功能模块（预订、房态、收银、会员等）独立部署、独立扩展。</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4.8.1 PMS系统架构演进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支持AI模型的嵌入和实时数据分析。系统弹性更强，可以根据业务负载自动扩缩容。开发和迭代速度更快，新功能可以以"热更新"方式部署，无需停机[14]。</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4.8.2 PMS核心功能模块的技术实现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现代PMS系统的核心功能模块及其技术实现方式：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房态管理模块：实时维护酒店的房间状态（空房、入住、脏房、维修等），支持多种房态视图（楼层平面图、列表、日历）。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技术实现上，房态数据通常存储在内存数据库（如Redis）中以确保实时性，通过WebSocket向前端推送房态变更。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排房算法可以基于规则（如VIP优先安排高楼层）或基于AI优化（综合考虑客户偏好、房间状态和运营效率）。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预订管理模块：处理来自多渠道的预订请求，支持在线预订、电话预订和团队预订。技术实现上，预订引擎需要处理并发预订冲突（两个渠道同时预订同一间房），通常采用乐观锁或分布式事务机制。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预订数据需要与CRS和渠道管理系统实时同步，确保各渠道库存一致。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收银管理模块：处理客人的账务交易，包括房费自动入账、餐饮消费挂房账、预付和退房结算。技术实现上，收银模块需要与支付网关集成，支持多种支付方式（微信、支付宝、银行卡、电子钱包等）。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账务数据需要满足财务审计要求，每笔交易都有完整的审计日志。</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4.8.2 PMS核心功能模块的技术实现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会员管理模块：管理会员注册、等级、积分和权益。技术实现上，会员数据通常与集团层面的CRM系统同步，支持跨门店积分累计和兑换。会员等级的自动升级和降级规则可以通过规则引擎实现。</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4.8.3 PMS与其他系统的集成方案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现代酒店的数字化运营需要PMS与多个外部系统深度集成：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PMS-CRS集成：PMS向CRS推送实时房态和价格，CRS向PMS推送预订订单。集成方式通常采用API或消息队列。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关键挑战是确保两套系统之间的数据一致性——如果PMS中一间房被标记为"维修"，CRS需要立即将该房从可售库存中移除。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PMS-渠道管理系统集成：PMS通过渠道管理系统（Channel Manager）与多个OTA平台的库存和价格实时同步。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每次库存或价格变更时，Channel Manager向所有连接的OTA平台发送更新通知。关键技术挑战是处理OTA平台的API限流（Rate Limiting）和数据格式差异。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PMS-IoT集成：PMS与客房IoT系统联动，实现"入住触发"——客人办理入住时，PMS向IoT系统发送指令，自动开启对应房间的空调、灯光和欢迎信息。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退房时自动关闭设备并发送清洁指令给保洁部门。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PMS-收益管理系统集成：PMS向收益管理系统提供历史入住数据、实时房态和预订曲线，收益管理系统基于这些数据生成定价建议，推送给PMS和CRS执行。</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4.9 数据治理与数据资产管理</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4.9.1 酒店数据治理框架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数据治理是酒店数字化运营的基础保障。一个完整的数据治理框架应包括以下要素：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数据治理组织：设立数据治理委员会，由CIO或CDO牵头，各业务部门数据负责人参与。明确数据所有者（Data Owner）、数据管理者和数据使用者的角色和职责。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数据标准体系：制定统一的数据定义、数据格式和数据质量标准。例如，"入住率"的计算口径必须在全集团统一——是按间夜计算还是按间数计算？是否包含免费房和自用房？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数据质量管理：建立数据质量监控机制，包括数据完整性（关键字段不能为空）、准确性（数据值在合理范围内）、及时性（数据更新延迟在可接受范围内）和一致性（同一数据在不同系统中保持一致）。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数据安全管理：实施分级分类的数据访问控制，敏感数据（如客人身份证号、手机号）加密存储和传输，定期进行数据安全审计。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数据生命周期管理：明确数据的创建、存储、使用、归档和销毁规则，确保数据在合规框架下被有效管理。</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4.9.2 酒店核心数据资产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酒店在运营过程中产生的核心数据资产包括：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客户数据：客人基本信息、预订记录、入住偏好、消费明细、评价反馈和互动历史。客户数据是酒店最有价值的数据资产，支撑会员营销、个性化服务和收益管理。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运营数据：房态数据、入住率、ADR、RevPAR、人员排班、库存消耗和设备运行状态。运营数据支撑日常管理决策和效率优化。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财务数据：收入明细、成本构成、利润分析和预算执行情况。财务数据支撑经营分析和投资决策。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市场数据：竞品价格、市场需求指数、航空客流和城市事件日历。市场数据支撑收益管理和战略规划。</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4.9.3 数据驱动决策的组织能力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数据治理的最终目标是实现"数据驱动决策"（Data-Driven Decision Making）。这需要组织具备以下能力：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数据获取能力：能够及时、准确地获取所需数据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数据分析能力：能够从数据中发现洞察和规律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数据解读能力：能够将数据洞察转化为业务策略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数据执行能力：能够将策略落地为具体行动并跟踪效果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许多酒店在数据获取和分析方面投入了大量资源，但在数据解读和执行环节存在短板——数据报告被束之高阁，决策仍然依赖管理者直觉。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改变这一状况需要从组织文化和激励机制入手，将"用数据说话"嵌入管理流程。</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4.10 酒店数字化运营的绩效评估</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4.10.1 数字化运营KPI体系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酒店数字化运营的绩效评估应建立多维度的KPI体系：</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4.10.2 数字化成熟度评估模型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酒店数字化成熟度可以从五个等级进行评估：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Level 1 - 起步级：仅有基础PMS系统，大部分流程依赖人工操作，数据分散在各业务部门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Level 2 - 发展级：PMS、CRS、CRM等核心系统已部署，但系统间集成度低，数据存在孤岛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Level 3 - 集成级：核心系统已实现数据互通，建立了统一客户画像和经营仪表盘，部分流程实现自动化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Level 4 - 智能级：AI技术应用于收益管理、客户推荐和运营优化，数据驱动决策成为常态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Level 5 - 生态级：酒店成为数字生态的一部分，与OTA、内容平台和本地服务商深度协同，实现跨界价值创造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根据行业调研，2024年中国酒店业数字化成熟度分布为：Level 1约20%、Level 2约40%、Level 3约25%、Level 4约12%、Level 5约3%。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大部分酒店仍处于Level 2-3之间，向Level 4跃迁是当前行业的主流方向[15]。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4.11 国际比较：中外酒店数字化基础设施差异</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4.11.1 系统选型差异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欧美酒店集团倾向于选择国际品牌PMS（如Oracle OPERA），注重系统的标准化和全球一致性。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中国酒店集团则呈现"大型集团自研+中小酒店用国产SaaS"的格局——华住、锦江等大型集团选择自主研发核心系统，中小型酒店则主要使用石基、绿云等国产SaaS PMS。</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4.11.2 集成深度差异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欧美酒店集团的系统集成更多依赖标准化API和行业协议（如HTNG标准），集成深度有限但灵活性高。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中国酒店集团更倾向于"一体化平台"模式——将PMS、CRS、CRM和中台整合到一个平台上，集成深度更高但灵活性相对低。</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4.11.3 移动化程度差异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中国酒店业的移动化程度显著高于欧美——移动端预订占比超过70%，手机自助入住比例超过40%。这与中国的移动支付生态和超级App文化密切相关。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欧美酒店仍保留了较高比例的PC端预订和前台人工入住[16]。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4.12 酒店数字化运营的标准与规范</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4.12.1 国际技术标准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酒店数字化运营涉及多项国际技术标准：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HTNG标准：酒店技术下一代专业人士（HTNG）组织制定了一系列酒店技术标准，包括PMS-CRS接口规范、支付安全标准和IoT集成指南。这些标准被全球主要酒店集团和技术供应商广泛采纳。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PCI DSS：支付卡行业数据安全标准，要求处理信用卡支付的酒店系统满足严格的安全要求，包括数据加密、访问控制和定期安全审计。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ISO 27001：信息安全管理体系标准，部分大型酒店集团已通过ISO 27001认证，向客户和合作伙伴展示其数据安全能力。</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4.12.2 中国行业标准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中国旅游接待业的标准体系正在完善：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《智慧酒店评价规范》：由酒店行业协会发布的团体标准，从基础设施、智能服务、运营管理和客户体验四个维度评估酒店智慧化水平。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《旅游饭店星级的划分与评定》：国家标准GB/T 14308，在2024年修订版中增加了数字化服务的评价要求，如移动端预订、自助入住和智能客控。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《旅行社数字化经营规范》：部分省份已发布旅行社数字化经营的地方标准，对在线签约、电子支付和数据安全提出要求。</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4.12.3 标准化对行业的影响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标准化对旅游接待业数字化有两个层面的影响：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积极面：降低系统集成的复杂度和成本、提升数据互操作性、为消费者提供一致的服务体验基准、促进技术创新和行业最佳实践的推广。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消极面：过度标准化可能抑制创新、标准制定周期长于技术迭代速度、不同地区标准不统一增加了跨国运营的复杂度。</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4.13 中小酒店数字化的实践路径</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4.13.1 中小酒店数字化的困境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中小酒店（50间客房以下）在数字化转型中面临特殊困境：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预算约束：无法承担大型PMS系统和AI系统的投资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技术人才匮乏：没有专职IT人员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规模效应不足：数字化投入的边际效益低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供应商关注度低：大型技术供应商不愿为小客户定制服务</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4.13.2 轻量化数字化方案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针对中小酒店的特点，推荐"轻量化"数字化方案：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SaaS模式PMS：选择按月付费的云端PMS（如住哲、番茄PMS），无需硬件投资，月费500-2,000元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第三方渠道管理：使用Channel Manager SaaS服务管理OTA渠道，月费300-800元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微信小程序直销：利用第三方小程序模板建设直销渠道，初期投入5,000-10,000元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社交媒体营销：利用抖音、小红书等免费平台进行内容营销，投入主要是内容创作的人力成本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智能设备选配：选择性地部署智能门锁（2,000-5,000元/间）和送物机器人（租赁模式3,000-5,000元/月）</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4.13.3 酒店联盟与联合数字化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中小酒店可以通过加入酒店联盟或品牌加盟实现"联合数字化"：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技术共享：联盟统一采购PMS和CRS系统，降低单店成本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数据共享：联盟内共享客户数据和预订库存，提升竞争力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联合营销：联盟统一品牌推广和会员体系建设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集采优势：联盟集中采购智能设备和系统服务，获得批量优惠</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4.14 酒店信息安全的实践指南</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4.14.1 信息安全管理体系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酒店应建立完整的信息安全管理体系（ISMS），包含以下要素：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安全策略：制定信息安全政策，明确安全目标和责任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访问控制：基于角色的访问控制（RBAC），最小权限原则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加密传输：所有敏感数据传输使用TLS加密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数据备份：定期备份关键数据，异地存储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安全培训：全员信息安全培训，每年至少一次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事件响应：建立安全事件响应预案，定期演练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第三方管理：对技术供应商进行安全评估，签订数据保护协议</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4.14.2 常见安全威胁与防护</a:t>
            </a:r>
          </a:p>
        </p:txBody>
      </p:sp>
      <p:sp>
        <p:nvSpPr>
          <p:cNvPr id="7" name="TextBox 6"/>
          <p:cNvSpPr txBox="1"/>
          <p:nvPr/>
        </p:nvSpPr>
        <p:spPr>
          <a:xfrm>
            <a:off x="640080" y="1280160"/>
            <a:ext cx="10972800" cy="5029200"/>
          </a:xfrm>
          <a:prstGeom prst="rect">
            <a:avLst/>
          </a:prstGeom>
          <a:noFill/>
        </p:spPr>
        <p:txBody>
          <a:bodyPr wrap="square">
            <a:spAutoFit/>
          </a:bodyPr>
          <a:lstStyle/>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4.15 酒店数字化运营的ROI案例</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4.15.1 经济型酒店ROI案例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某80间客房的经济型酒店数字化改造ROI分析：</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4.15.2 中端酒店ROI案例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某150间客房的中端酒店数字化改造ROI分析：</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4.7 酒店数字化转型失败案例分析与经验教训</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4.7.1 技术导向型失败案例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某国际连锁酒店集团在2018年投入超过2000万美元实施统一的云端PMS系统，计划在全球300+酒店部署。然而项目在实施两年后宣告失败，已部署的酒店被要求回退至旧系统。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分析其失败原因：一是技术方案选型不当，选择的PMS系统虽然功能丰富但操作复杂，与一线员工的使用习惯不匹配；二是数据迁移规划不足，历史数据清洗和迁移耗时远超预期；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三是变革管理薄弱，员工培训不充分且缺乏激励机制；四是项目管理失控，需求频繁变更导致开发进度严重滞后[49]。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这一案例的教训是：数字化转型不能仅以技术先进性为导向，必须充分考虑组织准备度、用户接受度和实施可行性。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技术方案的选择应遵循"适用而非最优"原则，优先选择与现有业务流程和员工能力匹配的方案[50]。</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4.7.2 战略缺失型失败案例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某本土酒店集团在数字化浪潮中盲目跟风，先后投资了移动APP、智能客房、小程序、直播平台等多个数字化项目，但各项目之间缺乏统一规划和协同，形成了新的"数字化孤岛"。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投入大量资金后，数字化项目的使用率低下，客户体验未见明显改善，ROI远低于预期[51]。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分析其失败原因：一是缺乏数字化顶层设计，各项目各自为政，数据无法互通；二是过度追求技术热点而非解决实际业务痛点；三是缺乏持续运营和迭代，项目上线后缺乏专门的运营团队维护和优化[52]。</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4.7.3 经验总结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从上述失败案例中可以总结以下经验教训：第一，数字化转型必须以业务价值为导向，而非以技术先进性为导向。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第二，数字化转型需要顶层设计和分步实施相结合，既要规划全局蓝图，又要通过小步快跑的方式降低风险。第三，变革管理与技术实施同等重要，员工的接受度和参与度决定了转型的成败。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第四，数据治理是数字化转型的基础工程，必须在系统建设之初就规划好数据标准和治理机制。第五，数字化转型是持续过程而非一次性项目，需要建立长期的数字化运营和迭代能力[53]。</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4.8 酒店数字化运营的ROI分析框架</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4.8.1 投入成本构成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酒店数字化转型的投入成本包括：一次性投入（硬件设备、软件许可、系统集成、数据迁移、培训费用）和持续运营成本（云服务费、维护费、升级费、人员成本）。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不同规模的酒店数字化投入差异显著：经济型酒店的单店数字化投入约为5-15万元，中端酒店约为15-50万元，高端酒店约为50-200万元[54]。</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4.8.2 收益量化模型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酒店数字化转型的收益可以从以下维度量化：一是收入增长，包括在线预订率提升带来的间夜量增长、动态定价带来的ADR提升、个性化营销带来的附加收入增长。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二是成本节约，包括人力成本降低（自动化替代人工）、能源成本降低（智能温控）、营销成本降低（精准营销替代广撒网）。三是效率提升，包括入住/退房效率提升、客房清洁效率提升、决策效率提升[55]。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综合量化模型可以表示为：年度净收益 = (Δ收入 × 毛利率) + Δ成本节约 - Δ运营成本。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以一家200间客房的中端酒店为例，数字化转型的年度净收益估算为：收入增长约120万元，成本节约约80万元，运营成本增加约35万元，年度净收益约165万元，投资回收期约为1.5-2年[56]。</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4.9 酒店数据治理与信息安全</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4.9.1 酒店数据资产分类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酒店在运营过程中产生和积累的数据资产可以分为以下类别：客户数据（预订记录、消费行为、偏好信息、评价反馈）、运营数据（房态、入住率、RevPAR、员工排班）、财务数据（收入、成本、应收应付）、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供应链数据（采购记录、供应商绩效、库存）、以及外部数据（市场行情、竞争对手价格、宏观经济指标）[57]。</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4.9.2 数据治理体系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酒店数据治理体系应包括以下要素：数据治理组织（设立数据治理委员会和数据管理员角色）、数据标准（统一数据定义、格式和编码规范）、数据质量（建立数据质量监控和清洗机制）、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数据安全（分级分类的访问控制和加密存储）、数据生命周期管理（数据创建、存储、使用、归档和销毁的全流程管理）[58]。</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4.9.3 信息安全合规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酒店作为大规模客户个人信息的处理者，面临严格的信息安全合规要求。中国《网络安全法》《个人信息保护法》和《数据安全法》对酒店的数据处理活动提出了明确要求。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酒店需要建立信息安全管理体系（ISMS），通过ISO 27001认证，定期进行安全漏洞扫描和渗透测试，制定数据泄露应急响应预案[59]。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2018年万豪国际披露的数据泄露事件（影响约5亿客户数据）为酒店业敲响了警钟。该事件导致万豪面临超过1.5亿美元的罚款和多起集体诉讼。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分析其根本原因，是万豪在收购喜达屋后未能及时发现和修复喜达屋遗留系统的安全漏洞[60]。这一案例表明，酒店在并购整合和技术系统升级过程中，必须将信息安全评估作为核心环节。</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4.10 酒店数字化运营的产业链协同</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4.10.1 酒店与OTA的数字化协同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酒店与OTA之间的数字化协同是酒店运营的重要环节。酒店需要通过渠道管理系统（Channel Manager）实现与多个OTA平台的房态和价格实时同步，避免超售和价格不一致。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先进的Channel Manager支持超过100个OTA渠道的实时对接，每3-5分钟更新一次房态和价格信息[61]。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数字化协同还包括数据层面的合作。一些酒店集团与OTA建立了数据共享机制，OTA向酒店提供客户搜索行为、转化漏斗和竞争分析等市场洞察数据，帮助酒店优化定价和营销策略。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酒店则向OTA提供库存和产品信息，支持OTA的动态打包和个性化推荐[62]。</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4.10.2 酒店供应链的数字化管理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酒店供应链包括布草洗涤、食品采购、工程维护、清洁用品等。传统酒店供应链管理依赖电话沟通和纸质单据，效率低且容易出错。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数字化供应链管理平台将采购、库存、供应商管理和成本分析整合到一个系统中，实现供应链的全流程可视化[63]。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万豪的Marriott Supply Chain平台整合了全球4000+酒店的采购需求，通过集中采购和供应商竞价降低采购成本。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平台还提供供应商绩效评估和合规审查功能，确保供应商符合万豪的质量标准和ESG要求[64]。</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4.10.3 酒店与智能设备生态的对接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酒店数字化运营需要与大量智能设备对接，包括智能门锁、智能客控、配送机器人、自助入住机等。每种设备通常来自不同的供应商，使用不同的通信协议和数据格式。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酒店需要建立统一的IoT管理平台，实现多品牌、多类型设备的统一接入和管理[65]。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HTNG（Hotel Technology Next Generation）推动的IoT标准旨在解决酒店智能设备的互操作性问题。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通过定义统一的数据模型和通信接口，不同供应商的设备可以在同一平台上协同工作。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例如，当客人在APP上点击"睡眠模式"时，智能客控系统调整灯光和空调，智能窗帘自动关闭，智能音箱播放助眠音乐——这些动作需要跨品牌的设备协同完成[66]。</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4.11 中小酒店数字化运营的实用指南</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4.11.1 轻量化数字化方案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中小酒店面临资金、人才和技术能力有限等挑战，无法像大型酒店集团那样进行大规模数字化投入。然而，中小酒店可以通过"轻量化"数字化方案以较低成本实现基本的数字化运营[67]。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轻量化数字化方案的核心组件包括：云端SaaS型PMS（月费500-2000元，无需自建服务器）、微信公众号/小程序（免费或低成本，作为直销渠道）、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第三方OTA渠道接入（通过Channel Manager实现多渠道同步）、移动支付（支付宝/微信支付，零成本接入）、以及基础的在线营销工具（如抖音企业号、小红书账号）[68]。</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4.11.2 分步实施建议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中小酒店数字化建议按以下优先级分步实施：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第一步（立即实施）：上线移动支付和电子发票，开通微信公众号作为信息发布渠道。投入几乎为零，但能显著提升客户便利性。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第二步（1-3个月）：部署SaaS型PMS系统，实现基本的房态管理和在线预订功能。同时接入1-2个OTA平台拓展在线销售渠道。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第三步（3-6个月）：开发微信小程序作为直销预订渠道，上线会员积分系统。通过微信群和朋友圈进行社群营销。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第四步（6-12个月）：引入基础数据分析工具（PMS自带报表或第三方BI工具），开始基于数据进行定价和营销决策。探索直播和短视频营销[69]。</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4.11.3 常见误区与避坑指南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中小酒店数字化转型中常见的误区包括：一是"技术万能论"——认为只要上了系统就能解决所有问题，忽视了流程优化和人员培训的重要性。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二是"大而全"——试图一次性建设所有数字化功能，导致资源分散和效果不佳。三是"重建设轻运营"——系统上线后缺乏专门的运营和维护，导致系统形同虚设。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四是"盲目跟风"——追逐技术热点而非解决实际业务痛点[70]。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避免这些误区的关键是：以业务需求为导向选择技术方案、优先解决最迫切的痛点、设定合理的期望和目标、以及指定专人负责数字化系统的日常运营[71]。</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4.12 酒店数字化运营的行业最佳实践</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4.12.1 经济型酒店的数字化运营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经济型酒店（如汉庭、如家、7天）的数字化运营以"降本增效"为核心目标。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汉庭酒店通过以下数字化措施实现了行业领先的运营效率：移动端预订占比超过80%、自助入住终端覆盖90%以上门店、机器人配送替代80%的夜班人工配送、AI排班系统降低人力成本15%。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这些数字化措施使汉庭的单店运营人员配置从8-10人降至4-6人，大幅降低了运营成本[72]。</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4.12.2 中端酒店的数字化运营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中端酒店（如全季、亚朵、桔子水晶）的数字化运营在效率提升和体验增强之间寻求平衡。亚朵酒店的"亚朵生活"APP集成了预订、入住、客控、购物和社区功能，打造了"住宿+零售+内容"的数字化生态。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亚朵的数字化策略使其非客房收入占比达到20%，远高于行业平均的8%[73]。</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4.12.3 高端酒店的数字化运营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高端酒店（如华尔道夫、瑞吉、半岛）的数字化运营以"极致个性化"为核心。半岛酒店为每位客人配备专属的数字管家（通过APP），客人可以通过APP定制房间温度、灯光、枕头类型和欢迎礼品。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半岛的数字化策略保持了高端服务的人性化温度，同时通过技术提升了服务精度和响应速度[74]。</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4.13 酒店数字化运营的未来方向</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4.13.1 自适应运营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未来酒店数字化运营将从"预设规则"向"自适应运营"演进。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自适应运营系统基于实时数据自动调整运营参数：根据实时客流调整前台和清洁人员配置、根据天气预测调整空调和热水系统、根据客户反馈实时优化服务流程。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这种自适应能力使酒店运营从"经验驱动"转向"数据驱动"再转向"智能驱动"[75]。</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4.13.2 数字孪生运营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数字孪生技术将使酒店运营进入"虚实同步"的新阶段。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酒店管理者可以在数字孪生模型中模拟不同的运营策略（如调整价格策略对入住率的影响、调整人员配置对服务质量的影响），在虚拟环境中验证策略效果后再在实体酒店中实施。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这种"先模拟后实施"的方式大幅降低了运营决策的风险[76]。</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4.13.3 生态化运营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未来酒店数字化运营将突破单店和单集团的边界，向生态化运营发展。酒店与航空公司、景区、餐饮和零售等生态伙伴共享数据和资源，为客人提供"一站式"的无缝旅行体验。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例如，酒店系统与航空系统对接，在航班延误时自动延长客房保留时间；与景区系统对接，为住客提供免排队入园的电子通行证[77]。</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4.14 酒店数字化运营的质量管理</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4.14.1 数字化质量管理体系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数字化技术为酒店质量管理提供了新的工具和方法。传统的酒店质量管理依赖人工抽查和客户满意度调查，覆盖面有限且时效性差。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数字化质量管理体系通过IoT传感器实时监控设备状态、通过NLP自动分析客户评价、通过AI视频分析监控服务流程，实现了全量实时的质量监控[78]。</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4.14.2 质量数据的分析与应用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酒店质量数据的分析应从描述性分析（发生了什么）走向诊断性分析（为什么发生）和预测性分析（将会发生什么）。通过分析质量数据的根因，酒店可以识别系统性问题并制定根本性解决方案。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通过预测性分析，酒店可以提前预防可能出现的质量问题[79]。</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4.14.3 质量改进的闭环管理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数字化质量管理应形成"监控-分析-改进-验证"的闭环。监控阶段通过多渠道采集质量数据（客户评价、神秘客检查、传感器数据、员工反馈）；分析阶段通过数据挖掘识别问题模式和根因；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改进阶段制定和执行改进措施；验证阶段通过持续监控确认改进效果[80]。</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4.15 酒店数字化运营的合规管理</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4.15.1 数据保护合规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酒店在数字化运营中处理的客户数据包括身份信息、联系方式、支付信息、入住记录和行为偏好等，需要严格遵守《个人信息保护法》等法规要求。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合规措施包括：制定隐私政策和数据处理协议、获取客户明示同意、实施数据分类分级管理、定期进行数据保护影响评估[81]。</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4.15.2 网络安全合规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酒店作为关键信息基础设施的运营者（部分大型酒店），需要遵守《网络安全法》和《数据安全法》的要求。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合规措施包括：通过网络安全等级保护测评、建立网络安全管理制度、制定网络安全事件应急预案、以及定期开展网络安全演练[82]。</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4.15.3 行业监管合规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酒店运营需要遵守多项行业法规和标准，包括星级评定标准、消防安全规范、食品安全法规等。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数字化系统可以帮助酒店更高效地管理合规事务：通过数字化检查表替代纸质检查记录、通过传感器自动记录温度和消防设备状态、通过数字化培训系统管理员工资质证书[83]。</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97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4.16 酒店数字化运营的行业前瞻</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98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4.16.1 后疫情时代的数字化运营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COVID-19疫情对酒店业的数字化运营产生了深远影响。疫情后，消费者对无接触服务、卫生安全和灵活退改的期望提升，这些需求推动了酒店数字化运营的加速发展。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后疫情时代的酒店数字化运营特征包括：无接触服务常态化、健康安全数字化（体温检测、消毒记录）、灵活退改政策系统化、以及远程办公友好型服务（高速Wi-Fi、工作空间）[84]。</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99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4.16.2 ESG驱动的数字化运营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ESG（环境、社会和治理）因素日益影响酒店的运营决策。数字化技术使ESG指标的测量、报告和改进更加精确和高效。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未来的酒店数字化运营将与ESG目标深度整合：能源管理系统自动优化碳排放、供应链管理系统追踪供应商的ESG表现、以及客户互动系统引导绿色消费行为[85]。</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100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4.16.3 个性化和规模化的统一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未来酒店数字化运营的核心挑战是实现个性化和规模化的统一。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AI技术使酒店能够在规模化运营的同时提供高度个性化的服务——通过数据分析理解每个客户的独特需求，通过自动化系统在规模层面执行个性化策略。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这种"大规模个性化"能力将成为酒店数字化运营的核心竞争力[86]。</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101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4.20 扩展阅读建议</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102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4.20 扩展阅读建议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本章的酒店数字化运营分析覆盖了从技术系统到组织管理的多个层面。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建议关注以下资源：Oracle Hospitality和Sabre Hospitality的技术白皮书提供了PMS和CRS系统的技术细节；HTNG的最佳实践指南提供了酒店技术实施的行业指导；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中国饭店协会的数字化转型报告提供了中国酒店业数字化的本土实践案例。对于酒店数据治理感兴趣的读者，推荐阅读ISO 27001信息安全管理标准和PCI DSS支付卡行业数据安全标准[88]。</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103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4.22 案例讨论</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104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4.22 案例讨论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讨论案例：亚朵酒店的"住宿+零售"数字化创新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亚朵酒店通过"亚朵生活"数字化平台将住宿服务与零售商品深度融合，实现了非客房收入占比20%的行业领先水平。讨论要点：亚朵的"住宿+零售"模式的数字化实现路径是什么？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这种模式对传统酒店运营模式有什么启示？其可复制性如何？[89]</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105 / 110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4.23 本章术语对照</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106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4.23 本章术语对照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本章学习要点回顾：酒店数字化核心系统（PMS/CRS/CRM/RMS/POS/BMS）、技术中台架构、数字化运营流程、失败案例分析、ROI评估框架、数据治理与信息安全、产业链协同、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质量管理与合规管理、中小酒店实用指南、不同业态最佳实践和未来发展方向。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学习提示：本章内容实操性强，建议结合附录B工具速查表和附录F实训项目同步学习。读者可以尝试为一家虚拟酒店选择数字化系统方案，计算ROI和投资回收期，并设计分阶段实施路线图。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延伸思考：在双碳目标和ESG要求日益严格的背景下，酒店数字化运营应如何与可持续发展目标整合？数字化技术能否成为酒店减排的核心工具？建议读者结合第12章的ESG内容进行跨章节思考。</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107 / 110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本章系统分析了酒店数字化运营体系的构建，涵盖了酒店数字化的核心系统（PMS、CRS、CRM、BMS等）、数字化运营流程（预订、入住、客房服务、退房）、中台架构、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不同业态的数字化实践、失败案例分析、ROI评估、数据治理与信息安全、产业链协同、质量管理、合规管理、中小酒店实用指南、行业最佳实践和未来方向等内容。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酒店数字化运营的核心在于以客户价值为导向，以数据为驱动，通过技术手段提升运营效率和服务质量[87]。</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108 / 110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酒店数字化运营的核心系统有哪些？各系统的功能定位是什么？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解释酒店技术中台的"大中台、小前台"架构理念及其价值。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为一家200间客房的中端酒店设计数字化转型的分阶段实施路线图。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分析某酒店数字化转型失败案例的根本原因，提出改进建议。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评估中小酒店"轻量化数字化方案"的可行性和局限性。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设计一套酒店数字化运营的绩效考核指标体系。</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109 / 110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刘映群, 刘俊钦, 梁健煊. 智慧酒店管理系统设计与实现[J]. 物联网技术, 2021, 11(6): 56-59.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于海超, 邹志刚. 信息集成技术打造数字酒店[J]. 智能建筑与城市信息, 2008(5): 56-59.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中国饭店协会. 2024中国住宿业发展报告[R]. 北京: 中国饭店协会, 2024.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葛清. 旅游酒店数字化运营转型的实施路径探索[J]. 商业经济, 2024(5): 88-91.</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张杨. 旅游酒店业数字化转型升级途径研究[J]. 商业经济, 2024(7): 92-95.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华住集团. 华住集团2024年年度报告[R]. 上海: 华住集团, 2025.</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