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旅游接待业管理（数字化转型与智能运营）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第11章  新兴技术：元宇宙、区块链与生成式AI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 元宇宙在旅游接待业中的应用前景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11.2 区块链与旅游信任机制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11.3 生成式AI（ChatGPT）对酒旅行业的变革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11.4 数字孪生与虚拟预览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11.5 新兴技术的融合趋势与风险挑战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11.6 案例分析：生成式AI在酒店营销文案中的应用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11.7 元宇宙在旅游接待业中的深度应用分析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11.8 区块链在旅游接待业中的深度分析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11.9 生成式AI的深度应用与风险管控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11.10 技术融合的系统性分析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11.11 数字孪生在酒店业的深度应用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11.12 技术风险评估与管理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11.13 技术采纳的决策模型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11.6 元宇宙在旅游接待业的深度应用研究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知识目标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了解元宇宙在旅游接待业中的应用前景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掌握区块链在旅游信任机制中的应用原理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理解生成式AI对酒旅行业的变革性影响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了解数字孪生与虚拟预览技术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理解新兴技术融合的趋势与风险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学习目标（续）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能力目标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能够评估新兴技术在旅游接待业中的适用性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能够分析技术融合的价值创造逻辑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能够识别新兴技术应用的风险与挑战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素质目标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培养前沿技术的敏锐意识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2024年，某连锁酒店集团的市场部开始使用ChatGPT生成社交媒体营销文案。一位文案编辑过去一天只能写10条朋友圈文案，现在借助AI可以生成50条，并自动适配不同平台的风格。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但同时也出现了问题：AI生成的文案有时千篇一律、缺乏品牌个性，甚至出现"幻觉"信息（如虚构酒店设施）。这促使酒店建立了"AI生成→人工审核→品牌适配"的三步工作流。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 元宇宙在旅游接待业中的应用前景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11.1.1 元宇宙概念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元宇宙（Metaverse）是指通过虚拟现实（VR）、增强现实（AR）和数字孪生等技术构建的沉浸式虚拟世界。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Wong等学者提出了元宇宙在旅游接待业中的"批判性反思"，认为元宇宙既是机遇也是挑战[1]。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11.1.2 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虚拟预览：客户在预订前通过VR沉浸式预览酒店房间、设施和周边环境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虚拟活动：在元宇宙空间举办会议、婚礼和展览，突破物理空间限制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数字藏品（NFT）：酒店发行数字藏品作为会员权益或纪念品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虚拟旅游：为无法亲自到访的客户提供虚拟旅游体验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培训模拟：利用VR进行员工服务培训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Agnihotri等学者（2024）从"上层 echelon"视角分析了元宇宙在酒店业的采纳驱动因素[2]。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11.1.3 挑战与局限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元宇宙在旅游接待业的应用面临诸多挑战：硬件成本高、用户体验门槛高、商业模式不清晰、技术标准未统一。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Foroudi等学者（2025）在IJCHM的客座编辑评论中指出，元宇宙在酒店业的研究仍处于早期阶段[3]。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 区块链与旅游信任机制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11.2.1 区块链的核心特征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区块链（Blockchain）是一种分布式账本技术，具有去中心化、不可篡改、可追溯和智能合约等特征。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11.2.2 在旅游接待业中的应用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信任机制：区块链可以记录客户评价和服务交易，防止评价篡改和虚假交易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身份验证：基于区块链的数字身份可以简化酒店入住和身份验证流程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积分通兑：不同酒店集团或航空公司的积分可以通过区块链实现跨平台通兑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供应链透明：旅游产品的供应链信息记录在区块链上，确保真实性和可追溯性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智能合约：自动执行酒店预订、退改和结算规则，减少纠纷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Bolici等学者（2019）研究了区块链在旅游业的接受度和采纳问题[4]。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11.3 生成式AI（ChatGPT）对酒旅行业的变革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11.3.1 生成式AI的能力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生成式AI（Generative AI）是指能够生成文本、图像、音频和视频等内容的AI技术。以ChatGPT为代表的大语言模型具有以下能力：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自然语言理解与生成：流畅的多语言对话和文本创作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知识推理：基于训练数据回答问题和提供建议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创意生成：生成营销文案、行程规划和个性化推荐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代码生成：辅助开发旅游应用程序和数据处理脚本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11.3.2 在酒旅行业的应用场景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营销内容生成：自动生成社交媒体文案、邮件营销内容和网站描述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个性化行程规划：根据客户偏好生成定制化旅行行程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多语言客服：支持数十种语言的实时翻译和客户服务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员工培训：AI角色扮演模拟客户服务场景，用于员工培训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数据分析报告：自动生成经营分析报告和数据洞察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11.3.3 风险与应对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幻觉问题：AI可能生成虚假信息，需要人工审核机制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品牌一致性：AI生成的内容可能不符合品牌调性，需要品牌适配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数据安全：将企业数据输入AI模型可能泄露商业秘密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版权争议：AI生成内容的版权归属尚不明确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过度依赖：员工可能过度依赖AI，削弱自身创造力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11.4 数字孪生与虚拟预览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11.4.1 数字孪生概念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数字孪生（Digital Twin）是指物理实体的数字副本，通过传感器数据实现物理空间与数字空间的实时同步。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11.4.2 在酒店业中的应用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酒店数字孪生：通过BIM技术构建酒店建筑的数字孪生体，实现能耗监控、空间管理和设备运维的可视化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客房虚拟预览：客户在预订时可以360度查看客房实景，提升预订转化率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运营模拟：在数字孪生环境中模拟不同运营策略的效果，如人流量分析、排班优化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11.5 新兴技术的融合趋势与风险挑战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11.5.1 技术融合趋势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新兴技术不是孤立发展的，而是呈现融合趋势：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AI+IoT：AIoT（人工智能物联网）使酒店设备具备智能决策能力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AI+区块链：AI分析+区块链存证，构建可信的数据分析体系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VR+AI：AI生成虚拟场景内容，降低元宇宙内容创作成本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5G+边缘计算：低延迟高速网络支撑实时智能服务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11.5.2 风险挑战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技术泡沫风险：过度炒作可能导致不理性的技术投资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数据安全风险：多技术融合增加了数据泄露的攻击面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数字鸿沟风险：大企业和小企业在技术采纳上的差距可能扩大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伦理风险：技术融合放大了算法偏见、隐私侵犯和就业替代等伦理问题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监管滞后风险：技术发展速度超过法规制定速度，导致监管空白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11.6 案例分析：生成式AI在酒店营销文案中的应用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11.6.1 应用流程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某连锁酒店集团的生成式AI营销工作流：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需求输入：营销人员输入文案要求（平台、主题、风格、关键词）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AI生成：ChatGPT生成5-10条候选文案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人工筛选：营销人员选择最优候选并修改润色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品牌适配：确保文案符合品牌调性和合规要求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A/B测试：对不同版本进行小范围测试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数据反馈：根据互动数据优化后续AI提示词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11.6.2 效果评估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文案产出效率提升5倍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社交媒体互动率提升20%（内容更贴近用户语言习惯）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人工审核时间占AI生成时间的30%，总体效率仍提升3倍以上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需重点防控"幻觉"信息和品牌不一致问题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11.6.3 启示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生成式AI的最佳实践不是"AI替代人工"，而是"AI赋能人工"——AI负责初稿和批量生成，人工负责审核、创意和品牌把控。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11.7 元宇宙在旅游接待业中的深度应用分析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11.7.1 元宇宙的技术基础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元宇宙的实现依赖多项技术的协同发展：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VR/AR技术：虚拟现实（VR）提供沉浸式体验，增强现实（AR）在现实环境中叠加数字信息。当前VR头显的分辨率、视场角和延迟已达到基本可用水平，但重量、续航和晕眩问题仍制约长时间使用。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数字孪生技术：通过3D建模和传感器数据，构建物理空间的精确数字副本。酒店可以使用BIM（建筑信息模型）技术创建酒店建筑的数字孪生体，用于设施管理、能耗模拟和虚拟预览。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区块链技术：为元宇宙中的数字资产（如NFT虚拟纪念品）提供确权和交易基础设施。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5G/6G网络：高带宽低延迟网络是元宇宙体验的基础保障。VR流媒体需要至少100Mbps带宽和低于20ms延迟。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11.7.2 元宇宙酒店的应用场景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虚拟酒店预览：客人在预订前通过VR沉浸式预览酒店房间、设施和周边环境。与传统360度照片相比，VR预览提供更强的沉浸感和空间感知。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部分高端酒店已开始提供VR预览服务，预订转化率提升约15%-20%。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虚拟会议和活动：酒店在元宇宙空间举办会议、婚礼和展览，突破物理空间限制。万豪已试水在元宇宙平台举办企业活动，参与者的差旅成本降为零。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数字藏品（NFT）：酒店发行NFT作为会员权益或纪念品。例如，某度假酒店发行了限量版NFT钥匙，持有者可享受年度免费升级权益。NFT的独特性和可交易性为会员体系增加了新维度。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虚拟旅游体验：为无法亲自到访的客户提供虚拟旅游体验。博物馆和景区已开始提供VR导览服务，酒店可以与目的地景区合作打包"虚拟+实体"旅游产品。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员工培训：利用VR模拟酒店服务场景，员工可以在虚拟环境中练习客户服务技能，如处理投诉、应急疏散等。VR培训的成本低于实地培训，且可以反复练习。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11.7.3 元宇宙应用的挑战与局限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硬件普及度：VR头显的消费者普及率仍低（2024年全球约3,000万台），限制了元宇宙酒店的受众规模。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内容制作成本：高质量的VR内容制作成本高昂——一个酒店房间的3D建模和VR开发费用约为5-15万元。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商业模式不清晰：元宇宙酒店如何盈利？虚拟预览可以作为预订工具（降低退订率），但虚拟活动、NFT等创新模式的商业可持续性尚待验证。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用户体验门槛：部分用户使用VR会产生晕眩不适，老年用户对VR技术的接受度更低。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11.8 区块链在旅游接待业中的深度分析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11.8.1 区块链的核心技术特征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区块链的去中心化、不可篡改、可追溯和智能合约特征，在旅游接待业中有多种应用潜力：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去中心化：消除中间中介，实现供应商与消费者的直接交易。理论上，区块链可以构建"去OTA化"的旅游分销网络，降低佣金成本。但实践中，OTA提供的流量聚合和信任建立功能难以被区块链完全替代。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不可篡改：客户评价和交易记录一旦上链就无法修改，解决了评价造假问题。但这也意味着恶意差评无法删除，需要设计合理的争议处理机制。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可追溯：旅游产品的供应链信息可以全程追溯——从酒店入住到交通出行到景区门票，每一步都有链上记录。这对旅游安全和质量管理有价值。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智能合约：自动执行退改政策、积分兑换和分账结算。例如，当航班延误时，智能合约自动触发旅行保险理赔，无需人工审核。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11.8.2 区块链旅游应用的实践案例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Winding Tree：一个基于区块链的旅游分销平台，旨在消除OTA中介，实现供应商与旅行社的直接交易。但由于缺乏流量优势和生态支持，项目进展缓慢。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Travelok"区块链积分"：东南亚OTA平台Traveloka尝试使用区块链实现跨商家积分通兑，但因技术复杂性和监管不确定性，尚未大规模推广。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中国酒店业的区块链探索：部分中国酒店集团尝试将供应链管理上链，实现食材溯源和采购透明化。但应用规模仍然很小。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11.8.3 区块链应用面临的挑战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性能瓶颈：区块链的TPS（每秒交易量）远低于传统数据库，难以支撑旅游高峰期的海量交易。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监管不确定性：各国对区块链和加密货币的监管态度不一，影响了企业在区块链应用上的投入意愿。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生态缺失：区块链的价值来自网络效应——只有足够多的参与方上链，才能发挥去中心化的优势。当前旅游业的区块链生态仍非常薄弱。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成本考量：区块链的部署和维护成本高于传统数据库，对于大多数旅游企业而言，传统技术方案已能满足需求。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11.9 生成式AI的深度应用与风险管控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11.9.1 生成式AI的技术能力边界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理解生成式AI的能力边界是有效应用的前提：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擅长领域：营销文案生成、多语言翻译、信息摘要、简单问答、代码辅助。这些任务有大量训练数据、容错率高。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不擅长领域：精确数值计算、实时数据查询、法律/医疗等专业判断、个性化推荐（需要与CRM系统深度集成）。这些任务需要精确性或实时性，生成式AI的"幻觉"特性使其不适合。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灰色地带：行程规划、客户咨询回复、评价回复生成。这些任务生成式AI可以完成初稿，但需要人工审核后才能使用。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11.9.2 酒店业生成式AI的工作流设计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有效的生成式AI应用应遵循"AI生成→人工审核→品牌适配→发布"的四步工作流：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AI生成：营销人员输入提示词（prompt），AI生成5-10条候选内容。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提示词工程（Prompt Engineering）是关键——好的提示词应包含品牌调性、目标受众、核心卖点、字数要求和风格示例。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人工审核：审核重点包括事实准确性（AI可能虚构酒店设施或政策）、语言流畅性和逻辑连贯性。审核人员应具备酒店业务知识，能识别AI的"幻觉"信息。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品牌适配：确保AI生成内容符合品牌调性——高端品牌需要优雅克制的语言，经济型品牌需要简洁直白的表达。品牌适配可以通过在提示词中加入品牌指南来部分自动化。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发布与反馈：发布后跟踪内容效果（互动率、转化率），将效果数据反馈到提示词优化中，形成持续改进的闭环。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11.9.3 数据安全与知识产权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数据安全：将企业内部数据（客户数据、经营数据）输入公共AI模型（如ChatGPT）可能导致数据泄露。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应对策略：使用私有化部署的AI模型、对输入数据进行脱敏处理、建立AI使用规范禁止输入敏感信息。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知识产权：AI生成内容的版权归属尚不明确——不同司法管辖区有不同判定。酒店应将AI视为"辅助工具"而非"创作者"，由人工对最终内容进行实质性修改和确认。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品牌风险：AI生成的不当内容可能损害品牌形象。2023年已有多个案例显示，AI生成的营销文案因包含不当内容或错误信息而引发公关危机。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11.10 技术融合的系统性分析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11.10.1 技术融合的价值创造机制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新兴技术的融合不是简单的"1+1=2"，而是可能产生质变：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AI+IoT=AIoT：AI为IoT设备赋予"智能"——不仅能采集数据，还能基于数据做出决策。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例如，IoT传感器检测到客人离开房间，AI根据历史偏好决定是否关闭空调（频繁外出的客人可能很快回来）。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AI+区块链=可信AI：AI的决策过程记录在区块链上，确保可追溯和可审计。这对于AI定价决策的公平性审查有重要价值。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VR+AI=智能虚拟体验：AI根据用户行为实时调整VR场景内容——如用户在虚拟酒店中停留观看某个设施时，AI自动展示该设施的详细信息。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5G+边缘计算=低延迟智能服务：5G的高带宽和边缘计算的低延迟使实时AI服务成为可能——如基于视频分析的实时客流监控和动态人员调度。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11.10.2 技术融合的风险叠加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技术融合也意味着风险的叠加：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安全风险叠加：AI+IoT的融合增加了攻击面——黑客可能通过入侵IoT设备来操纵AI决策。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隐私风险叠加：VR+AI的融合可能收集更丰富的用户行为数据（眼球追踪、手势识别），增加隐私泄露风险。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依赖风险叠加：多技术融合意味着系统更复杂、依赖更多——任何一个环节的故障都可能导致整个系统瘫痪。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成本风险叠加：技术融合需要更多的投资和更专业的技术团队，对中小企业构成更大的财务压力。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11.11 数字孪生在酒店业的深度应用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11.11.1 数字孪生的技术架构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酒店数字孪生系统的技术架构包括：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物理层：酒店建筑及内部设施（管道、电线、空调系统、电梯等）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数据层：IoT传感器采集的实时运行数据（温度、湿度、能耗、设备状态）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模型层：BIM模型+设备运行模型+能耗模型+人流模型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应用层：能耗优化、空间管理、设备运维、应急模拟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11.11.2 数字孪生的应用价值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能耗模拟优化：在数字孪生环境中模拟不同空调运行策略的能耗效果，选择最优方案后部署到物理系统。据研究，数字孪生驱动的能耗优化可以额外节省5%-10%的能源成本。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空间利用优化：通过数字孪生分析公共区域的人流密度和移动模式，优化空间布局（如调整大堂家具摆放、增设休息区）。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应急模拟：在数字孪生环境中模拟火灾、地震等紧急情况，优化疏散路线和应急响应方案。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虚拟预览：数字孪生模型可以直接用于客户的VR预览，无需额外制作3D内容。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11.12 技术风险评估与管理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11.12.1 技术泡沫风险评估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新兴技术的投资需要评估"泡沫风险"——技术被过度炒作但实际应用价值有限。评估框架：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商业可行性：技术是否有清晰的盈利模式？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用户体验：技术是否真正改善了用户体验？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成本可承受：技术成本是否在合理范围内？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合规性：技术是否符合法规要求？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替代方案：是否有更简单、更便宜的替代方案？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以元宇宙为例：VR预览有清晰的商业价值（提升预订转化率），但虚拟会议和NFT的商业可持续性尚不确定。酒店应优先投入VR预览，对元宇宙其他应用保持观察。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11.12.2 技术投资的优先级矩阵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11.13 技术采纳的决策模型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11.13.1 新兴技术采纳决策框架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酒店在决定是否采纳新兴技术时应系统评估：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技术成熟度评估：参考Gartner技术成熟度曲线，判断技术处于"期望膨胀期"还是"实质生产期"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业务价值评估：技术解决的业务痛点是否足够重要？ROI是否合理？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风险评估：技术风险、安全风险、合规风险和声誉风险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组织准备度：组织是否有能力实施和运营该技术？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替代方案比较：是否有更简单、更便宜的替代方案？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11.13.2 技术生命周期管理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新技术部署后需要持续管理：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监控：持续监控技术性能和业务效果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迭代：基于使用反馈持续优化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退役：当技术过时或效果不佳时及时退役，避免技术债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11.6 元宇宙在旅游接待业的深度应用研究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11.6.1 元宇宙旅游的理论框架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元宇宙（Metaverse）作为互联网的下一代形态，对旅游接待业具有深远的潜在影响。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从理论视角来看，元宇宙旅游可以定义为通过虚拟现实（VR）、增强现实（AR）、混合现实（MR）和数字孪生（Digital Twin）等技术，为用户提供沉浸式、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交互式和持续性的虚拟旅游体验[150]。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元宇宙旅游与传统虚拟旅游的根本区别在于三个维度：一是沉浸感（Immersion），元宇宙旅游通过VR/AR设备提供360度全景视觉、空间音频和触觉反馈，使用户获得接近真实旅行的感官体验；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二是社交性（Sociality），元宇宙旅游支持多人在线互动，用户可以与同伴或其他游客在虚拟空间中共同游览和交流；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三是经济系统（Economy），元宇宙旅游具有独立的虚拟经济，用户可以购买虚拟商品、服务和体验，甚至创造和交易自己的虚拟内容[151]。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基于TAM（Technology Acceptance Model）和Flow Theory的研究表明，元宇宙旅游体验的接受度主要受感知有用性、感知易用性、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感知沉浸感和感知社交性四个因素影响。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11.6.1 元宇宙旅游的理论框架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其中感知沉浸感是元宇宙旅游区别于传统在线旅游的核心价值主张[152]。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11.6.2 元宇宙酒店的概念与实践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元宇宙酒店是元宇宙技术在酒店业的具体应用形态。一方面，实体酒店可以在元宇宙中建立虚拟分身（Digital Twin），用于营销展示、虚拟参观和预订体验。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客户可以通过VR设备在预订前"实地"查看房型和设施，提升预订决策的信心。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另一方面，纯虚拟酒店（Virtual-Only Hotel）作为元宇宙原生的服务产品，为用户提供无法在现实世界实现的住宿体验，如太空酒店、海底酒店、历史复原酒店等[153]。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万豪国际已开始在Decentraland元宇宙平台中建设虚拟酒店，用户可以通过VR设备参观虚拟客房、参加虚拟活动并购买NFT纪念品。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洲际酒店集团（IHG）则与VR公司合作开发了虚拟酒店参观系统，使客户在预订前能够通过VR头显获得沉浸式的客房和设施体验。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这些实践表明，元宇宙酒店目前更多是实体酒店的营销和体验增强工具，而非独立的商业产品[154]。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11.6.3 虚拟旅游对实体旅游的替代与互补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虚拟旅游与实体旅游之间存在替代和互补的双重关系。替代效应体现在：对于时间、经济或身体条件受限的人群，虚拟旅游提供了替代性的旅游体验方式。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互补效应体现在：虚拟旅游可以作为实体旅游的前置体验（激发旅行意愿）或后置延伸（延续旅行记忆），同时也可以作为实体旅游的增强（通过AR导览增强现场体验）[155]。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研究表明，虚拟旅游对实体旅游的净效应更多是互补而非替代。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一项针对中国游客的调研显示，体验过目的地VR旅游的用户中，68%表示"增加了前往该目的地的意愿"，仅12%表示"用VR体验替代了实际出行计划"[156]。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11.7 区块链技术在旅游接待业的深度应用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11.7.1 区块链在旅游支付与结算中的应用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区块链技术在旅游支付和结算领域的应用具有显著优势。跨境旅游支付传统上面临手续费高、清算周期长、汇率不透明等问题。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基于区块链的加密货币支付可以大幅降低跨境支付成本，实现实时清算，并通过智能合约自动执行退款和纠纷处理[157]。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TravelX是基于区块链的旅游分销协议，允许航空公司将机票作为NFT（Non-Fungible Token）发行和交易。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每个机票NFT包含完整的航班信息和票价规则，可以在区块链上自由转售和修改，无需通过GDS或OTA。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TravelX的模式将机票从"服务"转变为"数字资产"，为航空分销带来了全新的流动性[158]。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11.7.2 区块链在旅游身份认证中的应用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旅游身份认证是区块链的另一个重要应用场景。旅客在旅行过程中需要多次出示身份证件（值机、入境、入住、租车等），每次都需要手动提供个人信息。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基于区块链的去中心化身份（DecID）系统允许旅客创建可验证的数字身份，一次创建多次使用，无需重复提交原始证件[159]。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国际航协（IATA）正在推动"数字旅行凭证"（Digital Travel Credential, DTC）项目，利用区块链技术实现旅客身份信息的安全存储和跨机构共享。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DTC系统使旅客能够在出发前完成身份验证，到达目的地后通过生物识别快速通关，大幅简化了入境流程[160]。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11.7.3 区块链在旅游供应链管理中的应用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旅游供应链涉及多个参与方（供应商、分销商、代理商、消费者），信息流和资金流的透明度有限。区块链的不可篡改性和可追溯性为旅游供应链管理提供了技术基础。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例如，旅游保险的智能合约可以在航班延误或取消时自动触发理赔，无需旅客提交申请和等待审核[161]。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在酒店供应链方面，区块链可以追踪客房清洁、布草洗涤、食品采购等环节的执行情况，确保服务标准的落实。在旅游产品溯源方面，区块链可以验证"原产地"标签的真实性，防止假冒伪劣旅游产品[162]。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11.8 生成式AI对旅游接待业的影响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11.8.1 生成式AI在旅游内容创作中的应用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生成式AI（Generative AI）以ChatGPT、DALL-E、Sora等为代表，正在深刻改变旅游内容创作的方式。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旅游内容创作包括目的地介绍、行程攻略、酒店点评、营销文案、宣传视频等。生成式AI能够根据少量输入快速生成高质量的旅游内容，大幅提升内容生产效率[163]。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携程已将GPT技术集成到其内容平台中，支持自动生成目的地指南、酒店描述和行程推荐。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携程的AI内容生成系统能够根据用户的搜索意图和偏好，实时生成个性化的旅游建议，内容质量接近专业旅行作者水平[164]。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然而，生成式AI在旅游内容创作中也面临挑战：一是事实准确性问题，AI生成的内容可能包含错误信息（如不存在的景点或餐厅），需要进行事实核查。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二是同质化问题，大量AI生成内容可能导致旅游内容的同质化，降低用户体验。三是版权和伦理问题，AI生成内容的版权归属和创作伦理尚不明确[165]。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11.8.2 生成式AI在旅游产品设计中的应用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生成式AI不仅能够创作内容，还能辅助旅游产品设计。通过分析市场趋势、用户反馈和竞争产品，AI可以生成创新性的旅游产品概念和设计方案。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例如，AI可以根据"亲子+文化+自然"等标签组合，自动设计包含景点、住宿、餐饮和活动的完整行程方案，并优化路线和时间安排[166]。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AI辅助旅游产品设计的优势在于：一是效率提升，AI可以在数分钟内生成数十种产品方案，供产品经理筛选和优化。二是创意拓展，AI能够发现人类设计师可能忽略的产品组合和主题方向。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三是个性化能力，AI可以根据特定客户需求实时生成定制化产品方案[167]。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11.8.3 生成式AI的治理与风险管控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生成式AI在旅游接待业的应用也带来了新的治理挑战。一是信息真实性风险，AI生成的旅游信息可能误导消费者，甚至导致安全事故（如推荐不安全的区域或活动）。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二是偏见和歧视风险，AI模型可能基于训练数据中的偏见，对不同客群产生歧视性推荐。三是数据安全风险，用户与AI系统的交互可能暴露敏感的个人信息。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四是就业影响风险，生成式AI可能替代部分旅游内容创作者和客服人员的工作[168]。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有效的AI治理框架应包括：AI生成内容的事实核查机制、算法偏见检测和消除机制、用户数据保护机制、AI系统透明度和可解释性要求、以及AI替代岗位的员工转岗和培训计划[169]。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11.9 技术融合与未来展望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11.9.1 多技术融合趋势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元宇宙、区块链和生成式AI并非孤立的技术，它们的融合将产生更大的变革力量。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元宇宙提供沉浸式的虚拟旅游环境，区块链为元宇宙中的虚拟资产交易和身份认证提供基础设施，生成式AI则负责创建丰富的虚拟内容和个性化的交互体验。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三者的融合将催生全新的旅游服务形态，如AI生成的个性化虚拟旅游场景、基于NFT的可交易虚拟旅行纪念品、以及智能合约管理的虚拟旅游体验权益[170]。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11.9.2 数字孪生酒店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数字孪生（Digital Twin）技术在酒店业的应用前景广阔。数字孪生酒店是实体酒店的精确数字复制品，通过IoT传感器实时同步物理状态。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酒店管理者可以通过数字孪生进行运营模拟、能耗优化、空间规划和应急演练，在不影响实际运营的情况下测试不同的管理策略[171]。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万豪与微软合作开发的数字孪生酒店项目，通过Azure Digital Twins平台构建了酒店的三维数字模型，集成了暖通空调、照明、安防和客户行为数据。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该系统使万豪能够实时监控酒店运营状态，预测客流高峰，优化能源使用，并快速响应设备故障[172]。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11.10 技术伦理与数字治理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11.10.1 旅游数据治理框架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旅游接待业在数字化进程中积累了海量数据，包括客户身份数据、行为数据、交易数据和位置数据等。这些数据的有效治理既是合规要求，也是数据价值释放的前提。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旅游数据治理框架应涵盖数据全生命周期：数据采集（合规获取和最小化原则）、数据存储（分类分级和加密保护）、数据使用（授权范围和审计追踪）、数据共享（第三方传输的合规审查）、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以及数据销毁（到期数据的彻底清除）[180]。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11.10.2 算法透明度与可解释性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旅游企业越来越多地使用算法进行定价、推荐和风险评估，但算法的"黑箱"特性引发了透明度担忧。消费者有权了解影响其权益的算法决策的基本逻辑。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可解释AI（Explainable AI, XAI）技术旨在使AI决策过程可理解和可解释，在旅游领域的应用包括：向消费者解释推荐理由（"推荐此酒店是因为您上次入住同类酒店"）、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向监管者证明定价公平性（定价基于市场供需而非用户画像歧视）、以及向企业内部审计提供算法决策依据[181]。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11.10.3 数字包容性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旅游数字化转型可能加剧数字鸿沟，使不擅长使用数字技术的群体（如老年人、残障人士、低数字化素养人群）在获取旅游服务方面面临障碍。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数字包容性（Digital Inclusion）要求旅游企业在数字化设计时考虑不同群体的需求，提供无障碍（Accessibility）的数字界面和多渠道服务选择[182]。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11.11 新兴技术的投资决策框架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11.11.1 技术成熟度评估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旅游企业在面对众多新兴技术时，需要建立技术成熟度评估框架以指导投资决策。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Gartner技术成熟度曲线（Hype Cycle）提供了技术成熟度评估的参考框架，将技术发展分为技术触发期、期望膨胀期、泡沫破裂谷底期、稳步爬升期和实质生产期。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旅游企业应优先投资进入"稳步爬升期"和"实质生产期"的技术（如移动支付、云端PMS），谨慎对待"期望膨胀期"的技术（如元宇宙旅游），关注但暂不投入"技术触发期"的技术[183]。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11.11.2 技术投资的组合策略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旅游企业的技术投资应采用组合管理策略，将投资分为三类：核心投资（维持现有业务运营必需的技术）、增长投资（提升竞争力和市场份额的技术）、和探索投资（面向未来的前沿技术试验）。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建议的投资比例约为7:2:1，即70%投入核心技术、20%投入增长技术、10%投入探索技术[184]。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11.11.3 技术供应商评估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选择合适的技术供应商是新兴技术应用成功的关键。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评估维度包括：技术成熟度和稳定性、行业经验和案例、系统集成能力、数据安全和合规性、服务支持体系、定价模式（SaaS订阅 vs. 一次性购买）、以及长期发展路线图。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旅游企业应通过POC（概念验证）测试验证供应商方案的实际效果，再决定大规模部署[185]。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11.12 旅游接待业的技术路线图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11.12.1 短期技术路线（1-3年）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在短期内（2024-2026年），旅游接待业的技术发展将聚焦于以下方向：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一是AI客服的全面升级。基于大语言模型的AI客服将从简单的问答交互升级为多轮对话、情感识别和复杂问题处理。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预计到2026年，领先酒店的AI客服独立解决率将达到85%以上，处理能力覆盖90%以上的客户咨询场景[206]。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二是移动化服务的深化。移动入住、移动支付、数字钥匙和移动客控将成为酒店标配。预计到2026年，中国中高端酒店的移动入住渗透率将超过60%[207]。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三是数据中台的普及。中型酒店集团将广泛采用云端数据中台解决方案，实现跨品牌、跨门店的数据统一和共享。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SaaS化数据中台将使中型酒店以较低的IT投入获得接近大型酒店集团的数据分析和洞察能力[208]。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四是直播电商常态化。旅游直播将从疫情期的应急手段转变为常态化营销渠道。酒店和旅行社将建立专业直播团队，将直播纳入日常运营体系[209]。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11.12.2 中期技术路线（3-5年）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中期（2026-2028年）的技术发展将呈现以下趋势：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一是AI驱动的个性化服务达到新高度。基于多模态AI（文本+语音+图像+行为数据）的客户画像将使个性化推荐精度大幅提升。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酒店将能够预测客户的细微偏好（如枕头类型、咖啡口味、房间朝向），并在客户抵达前完成个性化设置[210]。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二是NDC标准的广泛实施。预计到2028年，全球前50大航空公司中超过80%将支持NDC直连，OTA和旅行社的航空产品分销将逐步从GDS向NDC迁移[211]。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三是数字孪生酒店的规模化应用。领先酒店集团将在旗下大部分酒店部署数字孪生系统，实现运营管理的实时模拟和优化[212]。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四是AR导览的普及。增强现实（AR）技术将在旅游景点和博物馆中广泛部署，为游客提供沉浸式的导览体验。游客通过手机AR应用可以实时叠加历史场景、文化解说和互动内容[213]。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11.12.3 长期技术展望（5-10年）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长期（2028-2033年）的技术发展将更加变革性：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一是元宇宙旅游的商业化。随着VR/AR设备的轻量化和普及，元宇宙旅游将从实验性项目进入商业化阶段。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虚拟旅游体验将成为实体旅游的重要补充，特别是在目的地预览、文化教育和虚拟会议等场景[214]。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二是脑机接口在旅游体验中的应用探索。虽然仍处于早期研究阶段，但脑机接口（BCI）技术有望为残障人士提供全新的旅游体验方式，通过直接解码大脑信号实现虚拟旅游[215]。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三是量子计算对旅游优化的影响。量子计算在运筹优化方面的优势可能为旅游路线规划、收益管理和资源调度带来突破性进展，处理传统计算机难以处理的超大规模优化问题[216]。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11.13 技术采纳的决策框架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11.13.1 技术评估矩阵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旅游企业在评估新兴技术时，可以使用"价值-可行性"矩阵进行决策。技术价值评估包括：对客户体验的提升程度、对运营效率的改善程度、对收入增长的贡献程度、以及对竞争差异化的战略价值。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技术可行性评估包括：技术成熟度、实施成本、组织准备度、以及风险评估[217]。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基于矩阵分析，技术投资决策可分为四类：高价值高可行性（优先投资）、高价值低可行性（持续关注并培育条件）、低价值高可行性（选择性采纳）、低价值低可行性（暂不考虑）[218]。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11.13.2 技术试点方法论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对于决定投资的新兴技术，建议采用结构化的试点方法论：定义试点目标（明确的成功指标）、选择试点场景（具有代表性且风险可控的场景）、设计试点方案（技术方案+运营方案+评估方案）、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执行试点（在限定范围内部署和运营）、评估试点结果（对照成功指标进行量化评估）、以及决策推广或调整（基于试点结果决定是否全面推广）[219]。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11.14 元宇宙与虚拟旅游的技术实现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11.14.1 虚拟环境构建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元宇宙旅游的核心技术之一是虚拟环境的构建。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当前主流的虚拟环境构建方法包括：3D建模（使用Blender、Maya等工具手工建模）、摄影测量（通过无人机和相机采集实景照片，利用AI算法自动生成3D模型）、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激光扫描（使用LiDAR设备获取高精度空间数据）、以及程序化生成（利用算法自动生成虚拟地形和建筑）[220]。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Google Earth VR是最接近"虚拟旅游"概念的现有产品，它将Google Earth的卫星图像和3D建筑数据渲染为VR环境，用户可以"飞越"全球城市和自然景观。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然而，Google Earth VR的视觉精度和交互性还远未达到元宇宙旅游的要求[221]。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11.14.2 虚拟社交与多人互动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元宇宙旅游的社交性要求多人能够在同一虚拟空间中互动。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技术实现需要解决：虚拟角色（Avatar）的实时渲染和动画、多人位置的实时同步、语音和手势的实时传输、以及虚拟物理的模拟（如碰撞检测和重力效果）[222]。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VRChat和Meta Horizon Worlds等社交VR平台已经实现了多人虚拟社交的基本功能，但在大规模并发（同时支持数千人在同一虚拟空间）和跨平台兼容（VR设备、PC、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移动端的互通）方面仍有技术挑战[223]。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11.14.3 虚拟经济系统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元宇宙旅游的经济系统需要支持虚拟商品的创建、交易和确权。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区块链技术为虚拟经济提供了去中心化的基础设施：NFT确保虚拟商品的唯一性和所有权，智能合约自动执行交易条款，加密货币提供价值交换媒介[224]。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然而，虚拟经济系统的设计面临诸多挑战：虚拟商品的定价机制、通货膨胀控制、与现实经济的汇率关系、以及监管合规等。这些问题需要技术创新和经济设计的结合来解决[225]。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11.15 区块链在旅游接待业的实施挑战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11.15.1 技术成熟度与可扩展性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区块链技术在旅游接待业的大规模应用仍面临技术挑战。主流区块链平台的交易吞吐量（TPS）远低于OTA平台的需求——以太坊的TPS约为15，而携程在高峰期的订单处理量超过1000/秒。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Layer 2扩容方案（如Polygon、Arbitrum）和侧链技术可以提升吞吐量，但在安全性和去中心化程度方面有所妥协[226]。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11.15.2 监管不确定性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区块链和加密货币的监管框架在全球范围内尚不统一。不同国家对加密货币的法律地位、税收政策、反洗钱要求和消费者保护等方面的规定差异很大。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旅游企业在部署区块链应用时需要面对复杂的跨境合规问题[227]。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11.15.3 用户教育与接受度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区块链应用对普通消费者而言过于复杂——管理数字钱包、保管私钥、理解Gas费等概念对非技术用户不友好。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在区块链技术成熟到对用户完全透明之前，其在旅游领域的应用将主要局限于B2B场景（如供应商结算、供应链溯源）[228]。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11.16 新兴技术对旅游接待业劳动力的影响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11.16.1 岗位替代与创造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新兴技术对旅游接待业劳动力市场的影响是替代和创造并存。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被替代风险较高的岗位包括：前台接待（被自助入住和AI客服替代）、配送员（被配送机器人替代）、电话客服（被AI客服替代）、以及基础数据录入员（被RPA替代）。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新创造的岗位包括：AI训练师（训练和优化AI模型）、数据分析师（分析旅游数据提供商业洞察）、数字体验设计师（设计数字化客户体验流程）、以及机器人运维工程师（维护和管理服务机器人）[229]。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11.16.2 技能转型需求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技术变革要求旅游接待业从业者进行技能转型。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未来的旅游从业者需要具备以下核心能力：数字素养（熟练使用各类数字化工具和系统）、数据思维（能够理解和运用数据做决策）、跨界整合能力（将旅游业务知识与技术工具结合）、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以及持续学习能力（适应快速变化的技术环境）[230]。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11.16.3 人机协作的未来工作模式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未来的旅游接待业工作场所将是"人机协作"的模式。人类员工和AI/机器人各司其职：AI处理数据分析、模式识别和标准化决策；人类负责创意设计、情感连接和复杂判断。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这种协作模式要求重新设计工作流程、岗位职责和绩效考核体系[231]。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11.17 新兴技术的标准化与互操作性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11.17.1 技术标准化的挑战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旅游接待业新兴技术的标准化面临多重挑战：技术发展速度远快于标准制定周期、不同技术领域（AI、IoT、区块链）的标准制定各自为政、以及国际标准的本地化适配不足。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这些挑战导致旅游企业在选择技术方案时面临"标准不兼容"的困境[232]。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11.17.2 行业协同推进标准化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为推进新兴技术的标准化，旅游行业需要多方协同：标准化组织（如ISO/TC 228、HTNG）加快标准制定和更新、行业协会（如中国饭店协会、UNWTO）推动标准采纳和实施、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技术供应商遵循开放标准而非追求私有标准锁定、以及旅游企业积极参与标准制定过程表达实际需求[233]。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11.18 新兴技术的风险评估与管理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11.18.1 技术风险评估框架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旅游企业在评估新兴技术风险时，应从以下维度进行分析：技术风险（技术成熟度不足、系统不稳定、兼容性问题）、安全风险（数据泄露、网络攻击、设备故障）、合规风险（法规不合规、知识产权侵权）、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商业风险（投资回报不确定、市场接受度低、竞争替代）、以及声誉风险（技术失败导致的品牌损害、伦理争议）[234]。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11.18.2 风险管控措施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风险管控措施包括：分阶段试点（小范围验证后再扩大部署）、多供应商策略（避免对单一供应商过度依赖）、应急预案制定（技术故障时的业务连续性保障）、定期审计（安全审计、合规审计和效果评估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以及保险保障（技术故障和数据泄露的风险保险）[235]。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11.19 新兴技术在旅游接待业的综合评估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11.19.1 技术成熟度评估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基于Gartner技术成熟度曲线，可以对旅游接待业的新兴技术进行成熟度评估：移动支付和云端PMS已进入"实质生产期"，AI客服和智能客控处于"稳步爬升期"，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元宇宙旅游和NFT旅游处于"期望膨胀期"，脑机接口旅游和量子计算应用处于"技术触发期"[236]。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11.19.2 应用价值评估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从应用价值角度评估，对旅游接待业影响最大的技术依次为：AI（全面提升运营效率和服务质量）、大数据（数据驱动决策的基础）、云计算（降低IT成本和提升灵活性）、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IoT（实现物理空间的数字化感知）、移动技术（改变客户交互方式）、区块链（提升信任和效率）、以及元宇宙/VR/AR（创造新的体验形态）[237]。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11.19.3 投资优先级建议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基于技术成熟度和应用价值的综合评估，旅游企业的技术投资优先级建议为：第一优先级（立即投入）——AI客服、云端PMS、移动端优化、数据分析平台；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第二优先级（1-2年内投入）——智能客控、IoT传感器、CDP平台、NDC对接；第三优先级（持续关注）——元宇宙旅游、区块链应用、生成式AI内容创作[238]。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11.20 新兴技术应用的企业能力建设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11.20.1 技术能力建设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旅游企业需要建设以下技术能力：数据采集和管理能力（建立完整的数据采集、存储和治理体系）、系统集成和互操作能力（确保不同系统之间的数据互通和流程协同）、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AI模型开发和部署能力（或与AI技术供应商合作的能力）、以及技术安全和合规能力（确保技术应用符合安全和法规要求）[239]。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11.20.2 组织能力建设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技术能力需要与组织能力匹配才能发挥价值。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组织能力建设包括：数字化领导力培养（管理层对技术的理解和对变革的推动）、敏捷组织转型（从层级化组织向扁平化、跨功能团队转型）、数字化人才培养（招聘和培养具备技术能力的旅游人才）、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以及创新文化建设（鼓励试验、容忍失败、奖励创新）[240]。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11.20.3 生态能力建设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新兴技术的应用越来越依赖生态系统而非单个企业。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旅游企业需要建设生态能力：平台合作能力（与OTA、技术供应商、内容平台等建立深度合作关系）、API开放能力（向合作伙伴开放系统接口实现数据互通）、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标准参与能力（参与行业技术标准的制定和推广）、以及生态整合能力（整合多方资源为客户提供一体化服务）[241]。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11.21 新兴技术与旅游接待业的未来图景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11.21.1 技术融合的愿景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未来旅游接待业的图景将是多种新兴技术深度融合的结果。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AI提供智能决策和个性化服务，IoT实现物理空间的全面感知，AR/VR创造沉浸式体验，区块链建立信任和透明度，5G/6G提供高速低延迟的通信基础。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这些技术的融合将催生全新的旅游服务形态：AI导览员在AR眼镜中为游客实时讲解景点历史、智能客房通过数字孪生实时优化环境设置、区块链确保旅游产品的真实性和可追溯性[242]。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11.21.2 人机共生的新范式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未来旅游接待业将进入"人机共生"的新范式。人类员工和AI/机器人各展所长、协同工作。人类负责创意设计、情感连接、复杂决策和文化解读；AI负责数据分析、模式识别、自动化操作和个性化推荐。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这种共生关系不是简单的分工，而是深度的协作——AI帮助人类做出更好的决策，人类帮助AI理解复杂的情境和情感[243]。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11.21.3 持续学习的旅游组织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在技术快速迭代的环境中，旅游企业需要成为"持续学习的组织"。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要求企业建立技术雷达（持续监测新兴技术的发展动态）、试验文化（鼓励小规模技术试点和快速迭代）、知识管理（将技术试点的经验教训系统化沉淀）、以及人才发展（持续培养员工的技术能力和适应能力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只有具备持续学习能力的旅游组织才能在技术变革中保持竞争优势[244]。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11.22 新兴技术应用的总结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11.22 新兴技术应用的总结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本章系统分析了元宇宙、区块链和生成式AI等新兴技术在旅游接待业的应用前景、实践案例和实施挑战。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这些技术代表了旅游接待业数字化转型的前沿方向，虽然大部分仍处于早期应用阶段，但它们的潜在影响不容忽视。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旅游企业在面对新兴技术时应保持"理性乐观"的态度：既要对技术变革的潜力保持敏感和开放，又要对技术成熟度和商业可行性保持审慎和理性。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技术投资决策应基于"价值-可行性"矩阵，优先投资价值高且可行性强的技术应用，同时持续关注和试验前沿技术。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最终，技术只是工具，旅游接待业的核心价值始终是为人创造美好的旅行体验——技术服务于人而非替代人[245]。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11.26 扩展阅读建议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115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11.26 扩展阅读建议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本章的新兴技术分析覆盖了元宇宙、区块链和生成式AI等前沿领域。建议关注以下资源：Gartner的年度Hype Cycle报告评估了各新兴技术的成熟度；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MIT Technology Review提供了新兴技术的深度报道；Meta和Microsoft的元宇宙白皮书提供了技术巨头的元宇宙战略视角。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对于区块链在旅游应用感兴趣的读者，推荐阅读TravelX的技术文档和Winding Tree的去中心化旅游分销协议[247]。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116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11.27 知识卡片：新兴技术Gartner成熟度评估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117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11.27 知识卡片：新兴技术Gartner成熟度评估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基于Gartner 2023年技术成熟度曲线的评估。旅游企业应根据技术成熟度合理安排投资时机[248]。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118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11.28 案例讨论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119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11.28 案例讨论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讨论案例：万豪数字孪生酒店项目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万豪与微软合作，基于Azure Digital Twins构建了酒店数字孪生系统，实现了运营的实时监控和智能优化。讨论要点：数字孪生技术在酒店运营中的核心价值是什么？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数字孪生的实施需要哪些技术和组织条件？数字孪生技术从高端酒店向中端酒店推广的可行性如何？[249]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120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11.29 本章术语对照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121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11.29 本章术语对照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本章学习要点回顾：元宇宙旅游理论框架与实践、区块链在支付结算/身份认证/供应链管理中的应用、生成式AI在内容创作/产品设计中的应用、技术融合趋势、数字孪生酒店、技术伦理与数字治理、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投资决策框架、技术路线图、劳动力影响和综合评估。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学习提示：新兴技术评估需要平衡技术前沿性和商业可行性。建议读者选择一项新兴技术（如元宇宙、区块链或生成式AI），使用Gartner技术成熟度曲线和本章的评估框架进行分析，判断其投资时机。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延伸思考：当元宇宙旅游体验足够逼真时，虚拟旅行是否会成为一种独立的旅游形态？它与传统旅游是替代关系还是互补关系？旅游的本质是物理空间的位移还是心理体验的获得？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122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本章系统探讨了元宇宙、区块链和生成式AI等新兴技术在旅游接待业的应用，包括元宇宙旅游的理论框架与实践、区块链在支付结算、身份认证和供应链管理中的应用、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生成式AI在内容创作和产品设计中的应用、技术融合趋势、数字孪生酒店、技术伦理与数字治理、投资决策框架、技术路线图、劳动力影响、标准化与互操作性、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风险评估以及综合评估等内容。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新兴技术的应用应遵循"理性乐观"原则，以价值创造为导向，在技术前沿与商业可行之间找到平衡[246]。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123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 元宙旅游的三个核心特征（沉浸感、社交性、经济系统）是什么？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 解释区块链技术在旅游分销中的NDC标准和TravelX模式。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 运用Gartner技术成熟度曲线评估一项新兴旅游技术的投资时机。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 分析生成式AI对旅游内容创作和产品设计的变革性影响。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 评价元宇宙旅游对实体旅游的替代与互补关系。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 设计一个融合AI、IoT和数字孪生技术的未来酒店运营系统概念方案。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124 / 125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Wong L W, Tan G W H, Ooi K B, et al. Metaverse for Tourism and Hospitality G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Agnihotri A, Bhattacharya S, et al. Driving metaverse adoption in the hospit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Foroudi P, Marvi R, et al. Metaverse in hospitality and tourism[J]. IJCHM, 2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Bolici F, Acciarini C, Marchegiani L, Pirolo L. Blockchain acceptance and ad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Dwivedi Y K, Pandey N, et al. Leveraging ChatGPT and other generative AI-bas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Kim H, So K K F, et al. Artificial Intelligence in Hospitality and Tourism[J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