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</p:sldIdLst>
  <p:notesMasterIdLst>
    <p:notesMasterId r:id="rId3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notesMaster" Target="notesMasters/notesMaster1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Relationship Id="rId3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【本章概述】
本节讲授第8章"AI财务管理：个人财富的智能经营"。本章涵盖：个人财务仪表盘：AI驱动的财务可视化、智能预算与消费分析、AI辅助的投资决策与资产配置、个人现金流优化与被动收入设计、财务自由路径：AI时代的财富策略。
【教学建议】
- 用时建议：45-60分钟
- 先提问学生"你对AI赋能个人有怎样的理解？"引入话题
- 强调本章在全书的定位和与前后章节的关联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【教学提示】
- 逐条朗读学习目标，让学生对本章内容有整体预期
- 可追问学生最感兴趣的目标是哪一个，了解学生基础
- 目标应贯穿全章教学，在结尾处回顾是否全部达成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【教学流程】
按以下顺序展开本章：
1. 个人财务仪表盘：AI驱动的财务可视化
2. 智能预算与消费分析
3. AI辅助的投资决策与资产配置
4. 个人现金流优化与被动收入设计
5. 财务自由路径：AI时代的财富策略
建议每个部分用时约8-10分钟，留出5分钟讨论。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【过渡】
现在进入8.1 个人财务仪表盘：AI驱动的财务可视化环节。
【衔接】
- 上部分我们讨论了AI财务管理：个人财富的智能经营的宏观背景
- 本部分深入探讨个人财务仪表盘：AI驱动的财务可视化
- 请学生思考：个人财务仪表盘：AI驱动的财务可视化与你当下的工作/学习有何关联？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【讲稿要点】
CEO通过财务仪表盘了解公司经营状况，个人CEO同样需要通过财务仪表盘了解自己的"经营"健康度。AI使这一能力从企业级下沉到个人级。
【互动提问】
- 你对这个观点是否认同？为什么？
- 有没有相关的个人经历或观察可以分享？
【教学节奏】
- 本页为第5/30页，用时约2-3分钟
- 先朗读要点，再展开解释，最后提问互动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【讲稿要点】
仪表盘设计。 有效的个人财务仪表盘应包含以下核心模块。收入概览：按来源分类的收入结构和趋势。支出分析：按类别分类的支出明细和占比。现金流：月度现金流入流出和净额。资产负债：净资产变化趋势。关键比率：储蓄率、负债率、投资回报率。AI可以自动计算这些指标并生成可视化图表。
【互动提问】
- 你对这个观点是否认同？为什么？
- 有没有相关的个人经历或观察可以分享？
【教学节奏】
- 本页为第6/30页，用时约2-3分钟
- 先朗读要点，再展开解释，最后提问互动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【过渡】
现在进入8.2 智能预算与消费分析环节。
【衔接】
- 上部分我们讨论了AI财务管理：个人财富的智能经营的宏观背景
- 本部分深入探讨智能预算与消费分析
- 请学生思考：智能预算与消费分析与你当下的工作/学习有何关联？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【讲稿要点】
预算管理是个人财务的基础。AI使预算从"事后记录"升级为"事前规划+事中控制+事后分析"的全周期管理。
【互动提问】
- 你对这个观点是否认同？为什么？
- 有没有相关的个人经历或观察可以分享？
【教学节奏】
- 本页为第8/30页，用时约2-3分钟
- 先朗读要点，再展开解释，最后提问互动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【讲稿要点】
实时消费监控。 AI连接支付工具后，可以实现实时消费监控——每笔支出自动分类、与预算对比、超支预警。更进一步，AI可以提供消费决策辅助——"这件物品的预算影响：将使本月服饰类支出超预算20%，建议推迟到下月"。
【互动提问】
- 你对这个观点是否认同？为什么？
- 有没有相关的个人经历或观察可以分享？
【教学节奏】
- 本页为第9/30页，用时约2-3分钟
- 先朗读要点，再展开解释，最后提问互动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【案例讲解】
一位自由职业者使用AI财务工具后，发现每月有7项订阅服务（总价值680元）中3项已超过3个月未使用。取消这些订阅后，年节省超过2000元。AI还发现其咖啡消费每月约800元，建议改为自制咖啡，年节省约6000元。
【教学要点】
- 这是实战案例，用于佐证前文论述
- 请学生分析案例中的可复制经验
【讨论】
- 该案例给你的最大启发是什么？
- 你能否举出类似的例子？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【过渡】
现在进入8.3 AI辅助的投资决策与资产配置环节。
【衔接】
- 上部分我们讨论了AI财务管理：个人财富的智能经营的宏观背景
- 本部分深入探讨AI辅助的投资决策与资产配置
- 请学生思考：AI辅助的投资决策与资产配置与你当下的工作/学习有何关联？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【讲稿要点】
投资是个人CEO实现财富增长的重要路径。AI不是替代个人的投资判断，而是提供更充分的信息和更理性的分析框架。
【互动提问】
- 你对这个观点是否认同？为什么？
- 有没有相关的个人经历或观察可以分享？
【教学节奏】
- 本页为第12/30页，用时约2-3分钟
- 先朗读要点，再展开解释，最后提问互动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【讲稿要点】
资产配置优化。 AI可以辅助资产配置决策——基于个人的风险偏好、投资期限和财务目标，生成建议的资产配置方案。AI可以模拟不同配置方案在历史各种市场环境下的表现，帮助个人理解风险收益特征。
【互动提问】
- 你对这个观点是否认同？为什么？
- 有没有相关的个人经历或观察可以分享？
【教学节奏】
- 本页为第13/30页，用时约2-3分钟
- 先朗读要点，再展开解释，最后提问互动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【表格讲解】
- 逐行解读表格内容，对比各行差异
- 标题行：投资决策环节 | AI角色 | 人工角色
- 引导学生关注关键对比维度
【互动】
- 请学生补充一行他们自己的案例或观察
- 讨论：哪种情况最符合你的现状？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【过渡】
现在进入8.4 个人现金流优化与被动收入设计环节。
【衔接】
- 上部分我们讨论了AI财务管理：个人财富的智能经营的宏观背景
- 本部分深入探讨个人现金流优化与被动收入设计
- 请学生思考：个人现金流优化与被动收入设计与你当下的工作/学习有何关联？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【讲稿要点】
现金流是个人CEO的"生命线"。正现金流意味着收入大于支出，个人可以持续经营；负现金流则意味着在消耗储备，不可持续。
【互动提问】
- 你对这个观点是否认同？为什么？
- 有没有相关的个人经历或观察可以分享？
【教学节奏】
- 本页为第16/30页，用时约2-3分钟
- 先朗读要点，再展开解释，最后提问互动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【讲稿要点】
被动收入设计。 被动收入是个人CEO实现财务自由的关键——当被动收入覆盖生活支出时，个人就获得了选择的自由。AI时代催生了新的被动收入模式。数字产品：AI辅助生产的电子书、课程、模板，一次创作多次售卖。内容资产：AI辅助运营的媒体账号，通过广告和分成获得持续收入。工具服务：AI辅助开发的工具或...
【互动提问】
- 你对这个观点是否认同？为什么？
- 有没有相关的个人经历或观察可以分享？
【教学节奏】
- 本页为第17/30页，用时约2-3分钟
- 先朗读要点，再展开解释，最后提问互动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【过渡】
现在进入8.5 财务自由路径：AI时代的财富策略环节。
【衔接】
- 上部分我们讨论了AI财务管理：个人财富的智能经营的宏观背景
- 本部分深入探讨财务自由路径：AI时代的财富策略
- 请学生思考：财务自由路径：AI时代的财富策略与你当下的工作/学习有何关联？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【讲稿要点】
财务自由不是一个绝对数字，而是一种状态——被动收入覆盖生活支出的状态。AI时代为个人CEO提供了更快速的财务自由路径。
【互动提问】
- 你对这个观点是否认同？为什么？
- 有没有相关的个人经历或观察可以分享？
【教学节奏】
- 本页为第19/30页，用时约2-3分钟
- 先朗读要点，再展开解释，最后提问互动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【讲稿要点】
AI加速路径。 AI在三个维度加速个人财务自由。效率维度：AI提高工作和创作的效率，使单位时间收入提升。规模维度：AI使一个人能服务更多客户、管理更多资产、运营更多业务线。杠杆维度：AI辅助创造的数字产品和自动化系统，产生边际成本趋近于零的收入。
【互动提问】
- 你对这个观点是否认同？为什么？
- 有没有相关的个人经历或观察可以分享？
【教学节奏】
- 本页为第20/30页，用时约2-3分钟
- 先朗读要点，再展开解释，最后提问互动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【知识卡片讲解】
AI时代的财富公式可以简化为：财富 = （个人技能 × AI杠杆） × 时间投入 × 复利效应。AI杠杆使个人技能的放大倍数从过去的1-2倍提升到10-100倍。复利效应则要求持续投入——无论是技能积累、内容积累还是资产积累，时间是最好的朋友。
【教学要点】
- 这是理论延伸，用于佐证前文论述
- 请学生记录关键概念，课后深入阅读原文
【讨论】
- 该概念给你的最大启发是什么？
- 你能否举出类似的例子？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【课堂总结】
本章核心要点回顾：
1. 个人财务仪表盘：AI驱动的财务可视化
2. 智能预算与消费分析
3. AI辅助的投资决策与资产配置
4. 个人现金流优化与被动收入设计
5. 财务自由路径：AI时代的财富策略
【回顾目标】
- 对照开场的学习目标，逐条确认达成情况
- 请学生分享最受启发的知识点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【讨论引导】
- 给出4道讨论题，每位学生选1-2道准备
- 时间安排：个人思考2分钟 → 小组讨论5分钟 → 全班分享8分钟
讨论题：
Q1: 结合本章内容，思考AI财务管理：个人财富的智能经营对你个人发展的启示是什么？
Q2: 本章提到的CEO-AI框架五个维度中，你认为哪个维度对你当前最重要？为什么？
Q3: 尝试用本章介绍的方法，规划你未来一个月的AI工具学习和实践计划。
Q4: 本章案例中哪个最让你印象深刻？你从中获得了什么可执行的行动项？
【教师引导】
- 鼓励不同观点碰撞
- 引导学生将讨论与自身经验结合
- 适时总结并关联到章节核心论点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【课后任务】
- 布置学生在本周内完成行动清单中的至少3项
- 下次课前抽查完成情况，邀请1-2位学生分享实践心得
- 鼓励学生建立"老板AI"实践日志，持续记录AI赋能成长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【文献说明】
- 本章共引用3篇参考文献
- 建议学生课后阅读2-3篇核心文献，深化理解
- 可布置文献阅读报告作为拓展作业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【结课】
- 感谢学生参与
- 鼓励课后继续思考和实践
- 预告下一章内容，激发学习期待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【补充页】
- 本页为章节标识补充页
- 可用于课堂过渡或休息间隔
- 无需过多讲解，可作为章节回顾的视觉提示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【补充页】
- 本页为章节标识补充页
- 可用于课堂过渡或休息间隔
- 无需过多讲解，可作为章节回顾的视觉提示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【补充页】
- 本页为章节标识补充页
- 可用于课堂过渡或休息间隔
- 无需过多讲解，可作为章节回顾的视觉提示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【补充页】
- 本页为章节标识补充页
- 可用于课堂过渡或休息间隔
- 无需过多讲解，可作为章节回顾的视觉提示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76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37160" cy="5143500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3" name="Shape 1"/>
          <p:cNvSpPr/>
          <p:nvPr/>
        </p:nvSpPr>
        <p:spPr>
          <a:xfrm>
            <a:off x="6858000" y="731520"/>
            <a:ext cx="2286000" cy="2286000"/>
          </a:xfrm>
          <a:prstGeom prst="ellipse">
            <a:avLst/>
          </a:prstGeom>
          <a:solidFill>
            <a:srgbClr val="3B4990">
              <a:alpha val="50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7498080" y="2926080"/>
            <a:ext cx="1371600" cy="1371600"/>
          </a:xfrm>
          <a:prstGeom prst="ellipse">
            <a:avLst/>
          </a:prstGeom>
          <a:solidFill>
            <a:srgbClr val="F4B41A">
              <a:alpha val="30000"/>
            </a:srgbClr>
          </a:solidFill>
          <a:ln/>
        </p:spPr>
      </p:sp>
      <p:sp>
        <p:nvSpPr>
          <p:cNvPr id="5" name="Text 3"/>
          <p:cNvSpPr/>
          <p:nvPr/>
        </p:nvSpPr>
        <p:spPr>
          <a:xfrm>
            <a:off x="731520" y="1188720"/>
            <a:ext cx="64008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spc="600" kern="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8 章</a:t>
            </a:r>
            <a:endParaRPr lang="en-US" sz="2600" dirty="0"/>
          </a:p>
        </p:txBody>
      </p:sp>
      <p:sp>
        <p:nvSpPr>
          <p:cNvPr id="6" name="Text 4"/>
          <p:cNvSpPr/>
          <p:nvPr/>
        </p:nvSpPr>
        <p:spPr>
          <a:xfrm>
            <a:off x="731520" y="1828800"/>
            <a:ext cx="731520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AI财务管理：个人财富的智能经营</a:t>
            </a:r>
            <a:endParaRPr lang="en-US" sz="3800" dirty="0"/>
          </a:p>
        </p:txBody>
      </p:sp>
      <p:sp>
        <p:nvSpPr>
          <p:cNvPr id="7" name="Shape 5"/>
          <p:cNvSpPr/>
          <p:nvPr/>
        </p:nvSpPr>
        <p:spPr>
          <a:xfrm>
            <a:off x="731520" y="3474720"/>
            <a:ext cx="1828800" cy="36576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8" name="Text 6"/>
          <p:cNvSpPr/>
          <p:nvPr/>
        </p:nvSpPr>
        <p:spPr>
          <a:xfrm>
            <a:off x="731520" y="3749040"/>
            <a:ext cx="6400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老板AI——每个人都是自己的CEO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731520" y="4206240"/>
            <a:ext cx="6400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祝刚  著 | 安顺学院旅游管理学院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0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学习目标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731520" y="1097280"/>
            <a:ext cx="7772400" cy="3200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1000"/>
              </a:spcAft>
              <a:buSzPct val="100000"/>
              <a:buChar char="▸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理解并掌握：个人财务仪表盘：AI驱动的财务可视化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▸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理解并掌握：智能预算与消费分析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▸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理解并掌握：AI辅助的投资决策与资产配置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▸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理解并掌握：个人现金流优化与被动收入设计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▸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理解并掌握：财务自由路径：AI时代的财富策略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457200" y="4389120"/>
            <a:ext cx="8229600" cy="36576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6" name="Text 4"/>
          <p:cNvSpPr/>
          <p:nvPr/>
        </p:nvSpPr>
        <p:spPr>
          <a:xfrm>
            <a:off x="457200" y="448056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学完本章后，你将能够运用CEO-AI框架指导个人AI赋能实践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本章目录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731520" y="1097280"/>
            <a:ext cx="77724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800"/>
              </a:spcAft>
              <a:buSzPct val="100000"/>
              <a:buFont typeface="+mj-lt"/>
              <a:buAutoNum type="arabicPeriod" startAt="1"/>
            </a:pPr>
            <a:r>
              <a:rPr lang="en-US" sz="16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8.1 个人财务仪表盘：AI驱动的财务可视化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Font typeface="+mj-lt"/>
              <a:buAutoNum type="arabicPeriod" startAt="1"/>
            </a:pPr>
            <a:r>
              <a:rPr lang="en-US" sz="16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8.2 智能预算与消费分析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Font typeface="+mj-lt"/>
              <a:buAutoNum type="arabicPeriod" startAt="1"/>
            </a:pPr>
            <a:r>
              <a:rPr lang="en-US" sz="16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8.3 AI辅助的投资决策与资产配置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Font typeface="+mj-lt"/>
              <a:buAutoNum type="arabicPeriod" startAt="1"/>
            </a:pPr>
            <a:r>
              <a:rPr lang="en-US" sz="16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8.4 个人现金流优化与被动收入设计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Font typeface="+mj-lt"/>
              <a:buAutoNum type="arabicPeriod" startAt="1"/>
            </a:pPr>
            <a:r>
              <a:rPr lang="en-US" sz="16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8.5 财务自由路径：AI时代的财富策略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E276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1828800"/>
            <a:ext cx="9144000" cy="36576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3" name="Text 1"/>
          <p:cNvSpPr/>
          <p:nvPr/>
        </p:nvSpPr>
        <p:spPr>
          <a:xfrm>
            <a:off x="731520" y="914400"/>
            <a:ext cx="3657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spc="400" kern="0" dirty="0">
                <a:solidFill>
                  <a:srgbClr val="F4B4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1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731520" y="2103120"/>
            <a:ext cx="77724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个人财务仪表盘：AI驱动的财务可视化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731520" y="329184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8.1 个人财务仪表盘：AI驱动的财务可视化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3" name="Shape 1"/>
          <p:cNvSpPr/>
          <p:nvPr/>
        </p:nvSpPr>
        <p:spPr>
          <a:xfrm>
            <a:off x="457200" y="320040"/>
            <a:ext cx="457200" cy="457200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32004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97280" y="274320"/>
            <a:ext cx="7589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个人财务仪表盘：AI驱动的财务可视化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457200" y="1051560"/>
            <a:ext cx="54864" cy="3474720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7" name="Text 5"/>
          <p:cNvSpPr/>
          <p:nvPr/>
        </p:nvSpPr>
        <p:spPr>
          <a:xfrm>
            <a:off x="868680" y="1097280"/>
            <a:ext cx="781812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▸"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CEO通过财务仪表盘了解公司经营状况，个人CEO同样需要通过财务仪表盘了解自己的"经营"健康度。</a:t>
            </a:r>
            <a:endParaRPr lang="en-US" sz="1300" dirty="0"/>
          </a:p>
          <a:p>
            <a:pPr marL="342900" indent="-342900">
              <a:spcAft>
                <a:spcPts val="400"/>
              </a:spcAft>
              <a:buSzPct val="100000"/>
              <a:buChar char="▸"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AI使这一能力从企业级下沉到个人级。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31520" y="1828800"/>
            <a:ext cx="7955280" cy="53949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数据整合。 个人财务数据通常分散在多个来源——银行账户、支付应用、投资平台、报销系统。AI财务工具的核心能力是将这些分散的数据整合为统一的视图。通过API连接或智能识别（OCR+AI解析账单），实现自动化的数据采集和分类。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第8章  AI财务管理：个人财富的智能经营</a:t>
            </a:r>
            <a:endParaRPr lang="en-US" sz="900" dirty="0"/>
          </a:p>
        </p:txBody>
      </p:sp>
      <p:sp>
        <p:nvSpPr>
          <p:cNvPr id="11" name="Text 8"/>
          <p:cNvSpPr/>
          <p:nvPr/>
        </p:nvSpPr>
        <p:spPr>
          <a:xfrm>
            <a:off x="8229600" y="475488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3" name="Shape 1"/>
          <p:cNvSpPr/>
          <p:nvPr/>
        </p:nvSpPr>
        <p:spPr>
          <a:xfrm>
            <a:off x="457200" y="320040"/>
            <a:ext cx="457200" cy="457200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32004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97280" y="274320"/>
            <a:ext cx="7589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个人财务仪表盘：AI驱动的财务可视化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457200" y="1051560"/>
            <a:ext cx="54864" cy="3474720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7" name="Text 5"/>
          <p:cNvSpPr/>
          <p:nvPr/>
        </p:nvSpPr>
        <p:spPr>
          <a:xfrm>
            <a:off x="731520" y="1097280"/>
            <a:ext cx="7955280" cy="74066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仪表盘设计。 有效的个人财务仪表盘应包含以下核心模块。收入概览：按来源分类的收入结构和趋势。支出分析：按类别分类的支出明细和占比。现金流：月度现金流入流出和净额。资产负债：净资产变化趋势。关键比率：储蓄率、负债率、投资回报率。AI可以自动计算这些指标并生成可视化图表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31520" y="1929384"/>
            <a:ext cx="7955280" cy="74066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AI洞察生成。 仪表盘的价值不在于展示数据，而在于从数据中发现洞察。AI可以自动生成财务洞察——"本月餐饮支出比上月增加35%，主要来自商务聚餐"、"储蓄率从25%下降到18%，建议复盘大额支出"、"投资组合中科技股占比过高，建议适度分散"。这些AI生成的洞察使财务仪表盘从"被动展示"升级为"主动建议"。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第8章  AI财务管理：个人财富的智能经营</a:t>
            </a:r>
            <a:endParaRPr lang="en-US" sz="900" dirty="0"/>
          </a:p>
        </p:txBody>
      </p:sp>
      <p:sp>
        <p:nvSpPr>
          <p:cNvPr id="11" name="Text 8"/>
          <p:cNvSpPr/>
          <p:nvPr/>
        </p:nvSpPr>
        <p:spPr>
          <a:xfrm>
            <a:off x="8229600" y="475488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E276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1828800"/>
            <a:ext cx="9144000" cy="36576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3" name="Text 1"/>
          <p:cNvSpPr/>
          <p:nvPr/>
        </p:nvSpPr>
        <p:spPr>
          <a:xfrm>
            <a:off x="731520" y="914400"/>
            <a:ext cx="3657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spc="400" kern="0" dirty="0">
                <a:solidFill>
                  <a:srgbClr val="F4B4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2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731520" y="2103120"/>
            <a:ext cx="77724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智能预算与消费分析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731520" y="329184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8.2 智能预算与消费分析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3" name="Shape 1"/>
          <p:cNvSpPr/>
          <p:nvPr/>
        </p:nvSpPr>
        <p:spPr>
          <a:xfrm>
            <a:off x="457200" y="320040"/>
            <a:ext cx="457200" cy="457200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32004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97280" y="274320"/>
            <a:ext cx="7589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智能预算与消费分析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457200" y="1051560"/>
            <a:ext cx="54864" cy="3474720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7" name="Text 5"/>
          <p:cNvSpPr/>
          <p:nvPr/>
        </p:nvSpPr>
        <p:spPr>
          <a:xfrm>
            <a:off x="868680" y="1097280"/>
            <a:ext cx="781812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▸"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预算管理是个人财务的基础。</a:t>
            </a:r>
            <a:endParaRPr lang="en-US" sz="1300" dirty="0"/>
          </a:p>
          <a:p>
            <a:pPr marL="342900" indent="-342900">
              <a:spcAft>
                <a:spcPts val="400"/>
              </a:spcAft>
              <a:buSzPct val="100000"/>
              <a:buChar char="▸"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AI使预算从"事后记录"升级为"事前规划+事中控制+事后分析"的全周期管理。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31520" y="1828800"/>
            <a:ext cx="7955280" cy="53949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AI辅助预算编制。 传统个人预算的痛点是难以准确预估——经常低估不规则支出（如保险、维修）和高估自律性。AI可以基于历史数据生成更准确的预算——分析过去12个月的支出模式，识别周期性支出和异常支出，生成包含缓冲区的预算方案。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第8章  AI财务管理：个人财富的智能经营</a:t>
            </a:r>
            <a:endParaRPr lang="en-US" sz="900" dirty="0"/>
          </a:p>
        </p:txBody>
      </p:sp>
      <p:sp>
        <p:nvSpPr>
          <p:cNvPr id="11" name="Text 8"/>
          <p:cNvSpPr/>
          <p:nvPr/>
        </p:nvSpPr>
        <p:spPr>
          <a:xfrm>
            <a:off x="8229600" y="475488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3" name="Shape 1"/>
          <p:cNvSpPr/>
          <p:nvPr/>
        </p:nvSpPr>
        <p:spPr>
          <a:xfrm>
            <a:off x="457200" y="320040"/>
            <a:ext cx="457200" cy="457200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32004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97280" y="274320"/>
            <a:ext cx="7589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智能预算与消费分析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457200" y="1051560"/>
            <a:ext cx="54864" cy="3474720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7" name="Text 5"/>
          <p:cNvSpPr/>
          <p:nvPr/>
        </p:nvSpPr>
        <p:spPr>
          <a:xfrm>
            <a:off x="731520" y="1097280"/>
            <a:ext cx="7955280" cy="53949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实时消费监控。 AI连接支付工具后，可以实现实时消费监控——每笔支出自动分类、与预算对比、超支预警。更进一步，AI可以提供消费决策辅助——"这件物品的预算影响：将使本月服饰类支出超预算20%，建议推迟到下月"。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31520" y="1728216"/>
            <a:ext cx="7955280" cy="74066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消费模式分析。 AI可以深入分析消费模式，发现隐藏的"消费漏斗"——那些小额但高频的支出累积起来形成大额浪费。常见发现包括：订阅服务的"沉没成本"（已不使用但仍在付费的订阅）、便利性溢价（因图方便而多花的钱）、情绪消费（因压力或无聊产生的冲动消费）。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第8章  AI财务管理：个人财富的智能经营</a:t>
            </a:r>
            <a:endParaRPr lang="en-US" sz="900" dirty="0"/>
          </a:p>
        </p:txBody>
      </p:sp>
      <p:sp>
        <p:nvSpPr>
          <p:cNvPr id="11" name="Text 8"/>
          <p:cNvSpPr/>
          <p:nvPr/>
        </p:nvSpPr>
        <p:spPr>
          <a:xfrm>
            <a:off x="8229600" y="475488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D1B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828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0" b="1" dirty="0">
                <a:solidFill>
                  <a:srgbClr val="F4B4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"</a:t>
            </a:r>
            <a:endParaRPr lang="en-US" sz="8000" dirty="0"/>
          </a:p>
        </p:txBody>
      </p:sp>
      <p:sp>
        <p:nvSpPr>
          <p:cNvPr id="3" name="Shape 1"/>
          <p:cNvSpPr/>
          <p:nvPr/>
        </p:nvSpPr>
        <p:spPr>
          <a:xfrm>
            <a:off x="731520" y="1645920"/>
            <a:ext cx="1463040" cy="320040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645920"/>
            <a:ext cx="1463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案例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731520" y="2194560"/>
            <a:ext cx="7680960" cy="2286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500" i="1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一位自由职业者使用AI财务工具后，发现每月有7项订阅服务（总价值680元）中3项已超过3个月未使用。取消这些订阅后，年节省超过2000元。AI还发现其咖啡消费每月约800元，建议改为自制咖啡，年节省约6000元。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731520" y="4572000"/>
            <a:ext cx="1828800" cy="36576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8" name="Text 5"/>
          <p:cNvSpPr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第8章  AI财务管理：个人财富的智能经营</a:t>
            </a:r>
            <a:endParaRPr lang="en-US" sz="900" dirty="0"/>
          </a:p>
        </p:txBody>
      </p:sp>
      <p:sp>
        <p:nvSpPr>
          <p:cNvPr id="9" name="Text 6"/>
          <p:cNvSpPr/>
          <p:nvPr/>
        </p:nvSpPr>
        <p:spPr>
          <a:xfrm>
            <a:off x="8229600" y="475488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E276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1828800"/>
            <a:ext cx="9144000" cy="36576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3" name="Text 1"/>
          <p:cNvSpPr/>
          <p:nvPr/>
        </p:nvSpPr>
        <p:spPr>
          <a:xfrm>
            <a:off x="731520" y="914400"/>
            <a:ext cx="3657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spc="400" kern="0" dirty="0">
                <a:solidFill>
                  <a:srgbClr val="F4B4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3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731520" y="2103120"/>
            <a:ext cx="77724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AI辅助的投资决策与资产配置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731520" y="329184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8.3 AI辅助的投资决策与资产配置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3" name="Shape 1"/>
          <p:cNvSpPr/>
          <p:nvPr/>
        </p:nvSpPr>
        <p:spPr>
          <a:xfrm>
            <a:off x="457200" y="320040"/>
            <a:ext cx="457200" cy="457200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32004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97280" y="274320"/>
            <a:ext cx="7589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AI辅助的投资决策与资产配置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457200" y="1051560"/>
            <a:ext cx="54864" cy="3474720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7" name="Text 5"/>
          <p:cNvSpPr/>
          <p:nvPr/>
        </p:nvSpPr>
        <p:spPr>
          <a:xfrm>
            <a:off x="868680" y="1097280"/>
            <a:ext cx="781812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▸"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投资是个人CEO实现财富增长的重要路径。</a:t>
            </a:r>
            <a:endParaRPr lang="en-US" sz="1300" dirty="0"/>
          </a:p>
          <a:p>
            <a:pPr marL="342900" indent="-342900">
              <a:spcAft>
                <a:spcPts val="400"/>
              </a:spcAft>
              <a:buSzPct val="100000"/>
              <a:buChar char="▸"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AI不是替代个人的投资判断，而是提供更充分的信息和更理性的分析框架。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31520" y="1828800"/>
            <a:ext cx="7955280" cy="74066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投资研究自动化。 AI可以自动化大部分投资研究工作——收集和分析公司财报、跟踪行业动态、监控市场情绪、比较同类资产。个人投资者通过AI可以在几分钟内完成过去需要数小时的研究工作。关键是将AI的研究结果作为决策输入，而非直接将AI的建议作为交易指令。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第8章  AI财务管理：个人财富的智能经营</a:t>
            </a:r>
            <a:endParaRPr lang="en-US" sz="900" dirty="0"/>
          </a:p>
        </p:txBody>
      </p:sp>
      <p:sp>
        <p:nvSpPr>
          <p:cNvPr id="11" name="Text 8"/>
          <p:cNvSpPr/>
          <p:nvPr/>
        </p:nvSpPr>
        <p:spPr>
          <a:xfrm>
            <a:off x="8229600" y="475488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3" name="Shape 1"/>
          <p:cNvSpPr/>
          <p:nvPr/>
        </p:nvSpPr>
        <p:spPr>
          <a:xfrm>
            <a:off x="457200" y="320040"/>
            <a:ext cx="457200" cy="457200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32004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97280" y="274320"/>
            <a:ext cx="7589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AI辅助的投资决策与资产配置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457200" y="1051560"/>
            <a:ext cx="54864" cy="3474720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7" name="Text 5"/>
          <p:cNvSpPr/>
          <p:nvPr/>
        </p:nvSpPr>
        <p:spPr>
          <a:xfrm>
            <a:off x="731520" y="1097280"/>
            <a:ext cx="7955280" cy="53949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资产配置优化。 AI可以辅助资产配置决策——基于个人的风险偏好、投资期限和财务目标，生成建议的资产配置方案。AI可以模拟不同配置方案在历史各种市场环境下的表现，帮助个人理解风险收益特征。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31520" y="1728216"/>
            <a:ext cx="7955280" cy="53949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风险管理。 AI投资助手可以持续监控投资组合的风险暴露——集中度风险、行业风险、地域风险、相关性风险。当某项风险超过预设阈值时，AI发出预警并建议调整方案。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第8章  AI财务管理：个人财富的智能经营</a:t>
            </a:r>
            <a:endParaRPr lang="en-US" sz="900" dirty="0"/>
          </a:p>
        </p:txBody>
      </p:sp>
      <p:sp>
        <p:nvSpPr>
          <p:cNvPr id="11" name="Text 8"/>
          <p:cNvSpPr/>
          <p:nvPr/>
        </p:nvSpPr>
        <p:spPr>
          <a:xfrm>
            <a:off x="8229600" y="475488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3" name="Shape 1"/>
          <p:cNvSpPr/>
          <p:nvPr/>
        </p:nvSpPr>
        <p:spPr>
          <a:xfrm>
            <a:off x="457200" y="320040"/>
            <a:ext cx="457200" cy="457200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32004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97280" y="274320"/>
            <a:ext cx="7589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AI辅助的投资决策与资产配置</a:t>
            </a:r>
            <a:endParaRPr lang="en-US" sz="2200" dirty="0"/>
          </a:p>
        </p:txBody>
      </p:sp>
      <p:graphicFrame>
        <p:nvGraphicFramePr>
          <p:cNvPr id="1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097280"/>
          <a:ext cx="8046720" cy="914400"/>
        </p:xfrm>
        <a:graphic>
          <a:graphicData uri="http://schemas.openxmlformats.org/drawingml/2006/table">
            <a:tbl>
              <a:tblPr/>
              <a:tblGrid>
                <a:gridCol w="2682240"/>
                <a:gridCol w="2682240"/>
                <a:gridCol w="2682240"/>
              </a:tblGrid>
              <a:tr h="34747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投资决策环节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761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AI角色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761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人工角色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761"/>
                    </a:solidFill>
                  </a:tcPr>
                </a:tc>
              </a:tr>
              <a:tr h="34747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信息收集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2F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全自动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2F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确认信息源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2FA"/>
                    </a:solidFill>
                  </a:tcPr>
                </a:tc>
              </a:tr>
              <a:tr h="34747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数据分析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全自动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验证分析逻辑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4747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方案生成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2F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辅助生成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2F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最终选择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2FA"/>
                    </a:solidFill>
                  </a:tcPr>
                </a:tc>
              </a:tr>
              <a:tr h="34747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执行交易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可自动化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审核确认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4747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持续监控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2F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全自动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2F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异常处理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2FA"/>
                    </a:solidFill>
                  </a:tcPr>
                </a:tc>
              </a:tr>
            </a:tbl>
          </a:graphicData>
        </a:graphic>
      </p:graphicFrame>
      <p:sp>
        <p:nvSpPr>
          <p:cNvPr id="8" name="Text 4"/>
          <p:cNvSpPr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第8章  AI财务管理：个人财富的智能经营</a:t>
            </a:r>
            <a:endParaRPr lang="en-US" sz="900" dirty="0"/>
          </a:p>
        </p:txBody>
      </p:sp>
      <p:sp>
        <p:nvSpPr>
          <p:cNvPr id="9" name="Text 5"/>
          <p:cNvSpPr/>
          <p:nvPr/>
        </p:nvSpPr>
        <p:spPr>
          <a:xfrm>
            <a:off x="8229600" y="475488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E276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1828800"/>
            <a:ext cx="9144000" cy="36576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3" name="Text 1"/>
          <p:cNvSpPr/>
          <p:nvPr/>
        </p:nvSpPr>
        <p:spPr>
          <a:xfrm>
            <a:off x="731520" y="914400"/>
            <a:ext cx="3657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spc="400" kern="0" dirty="0">
                <a:solidFill>
                  <a:srgbClr val="F4B4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4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731520" y="2103120"/>
            <a:ext cx="77724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个人现金流优化与被动收入设计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731520" y="329184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8.4 个人现金流优化与被动收入设计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3" name="Shape 1"/>
          <p:cNvSpPr/>
          <p:nvPr/>
        </p:nvSpPr>
        <p:spPr>
          <a:xfrm>
            <a:off x="457200" y="320040"/>
            <a:ext cx="457200" cy="457200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32004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97280" y="274320"/>
            <a:ext cx="7589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个人现金流优化与被动收入设计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457200" y="1051560"/>
            <a:ext cx="54864" cy="3474720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7" name="Text 5"/>
          <p:cNvSpPr/>
          <p:nvPr/>
        </p:nvSpPr>
        <p:spPr>
          <a:xfrm>
            <a:off x="868680" y="1097280"/>
            <a:ext cx="781812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▸"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现金流是个人CEO的"生命线"。</a:t>
            </a:r>
            <a:endParaRPr lang="en-US" sz="1300" dirty="0"/>
          </a:p>
          <a:p>
            <a:pPr marL="342900" indent="-342900">
              <a:spcAft>
                <a:spcPts val="400"/>
              </a:spcAft>
              <a:buSzPct val="100000"/>
              <a:buChar char="▸"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正现金流意味着收入大于支出，个人可以持续经营；</a:t>
            </a:r>
            <a:endParaRPr lang="en-US" sz="1300" dirty="0"/>
          </a:p>
          <a:p>
            <a:pPr marL="342900" indent="-342900">
              <a:spcAft>
                <a:spcPts val="400"/>
              </a:spcAft>
              <a:buSzPct val="100000"/>
              <a:buChar char="▸"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负现金流则意味着在消耗储备，不可持续。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31520" y="2103120"/>
            <a:ext cx="7955280" cy="74066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现金流优化策略。 AI可以辅助从三个维度优化现金流。增收：AI辅助识别新的收入机会——基于现有技能和资源，AI可以建议副业方向、产品化路径、定价策略。节流：AI分析支出结构，识别可优化项——取消无用订阅、优化采购渠道、降低固定成本。时机管理：AI帮助管理收支时间——将大额支出安排在高收入月、建立收支错配缓冲、利用账期优化现金流。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第8章  AI财务管理：个人财富的智能经营</a:t>
            </a:r>
            <a:endParaRPr lang="en-US" sz="900" dirty="0"/>
          </a:p>
        </p:txBody>
      </p:sp>
      <p:sp>
        <p:nvSpPr>
          <p:cNvPr id="11" name="Text 8"/>
          <p:cNvSpPr/>
          <p:nvPr/>
        </p:nvSpPr>
        <p:spPr>
          <a:xfrm>
            <a:off x="8229600" y="475488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3" name="Shape 1"/>
          <p:cNvSpPr/>
          <p:nvPr/>
        </p:nvSpPr>
        <p:spPr>
          <a:xfrm>
            <a:off x="457200" y="320040"/>
            <a:ext cx="457200" cy="457200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32004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97280" y="274320"/>
            <a:ext cx="7589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个人现金流优化与被动收入设计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457200" y="1051560"/>
            <a:ext cx="54864" cy="3474720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7" name="Text 5"/>
          <p:cNvSpPr/>
          <p:nvPr/>
        </p:nvSpPr>
        <p:spPr>
          <a:xfrm>
            <a:off x="731520" y="1097280"/>
            <a:ext cx="7955280" cy="94183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被动收入设计。 被动收入是个人CEO实现财务自由的关键——当被动收入覆盖生活支出时，个人就获得了选择的自由。AI时代催生了新的被动收入模式。数字产品：AI辅助生产的电子书、课程、模板，一次创作多次售卖。内容资产：AI辅助运营的媒体账号，通过广告和分成获得持续收入。工具服务：AI辅助开发的工具或API，提供订阅式服务。投资收益：AI辅助管理的投资组合，提供资本增值和分红。</a:t>
            </a:r>
            <a:endParaRPr lang="en-US" sz="1300" dirty="0"/>
          </a:p>
        </p:txBody>
      </p:sp>
      <p:sp>
        <p:nvSpPr>
          <p:cNvPr id="9" name="Text 6"/>
          <p:cNvSpPr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第8章  AI财务管理：个人财富的智能经营</a:t>
            </a:r>
            <a:endParaRPr lang="en-US" sz="900" dirty="0"/>
          </a:p>
        </p:txBody>
      </p:sp>
      <p:sp>
        <p:nvSpPr>
          <p:cNvPr id="10" name="Text 7"/>
          <p:cNvSpPr/>
          <p:nvPr/>
        </p:nvSpPr>
        <p:spPr>
          <a:xfrm>
            <a:off x="8229600" y="475488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1E276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1828800"/>
            <a:ext cx="9144000" cy="36576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3" name="Text 1"/>
          <p:cNvSpPr/>
          <p:nvPr/>
        </p:nvSpPr>
        <p:spPr>
          <a:xfrm>
            <a:off x="731520" y="914400"/>
            <a:ext cx="3657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spc="400" kern="0" dirty="0">
                <a:solidFill>
                  <a:srgbClr val="F4B4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5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731520" y="2103120"/>
            <a:ext cx="77724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财务自由路径：AI时代的财富策略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731520" y="329184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8.5 财务自由路径：AI时代的财富策略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3" name="Shape 1"/>
          <p:cNvSpPr/>
          <p:nvPr/>
        </p:nvSpPr>
        <p:spPr>
          <a:xfrm>
            <a:off x="457200" y="320040"/>
            <a:ext cx="457200" cy="457200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32004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97280" y="274320"/>
            <a:ext cx="7589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财务自由路径：AI时代的财富策略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457200" y="1051560"/>
            <a:ext cx="54864" cy="3474720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7" name="Text 5"/>
          <p:cNvSpPr/>
          <p:nvPr/>
        </p:nvSpPr>
        <p:spPr>
          <a:xfrm>
            <a:off x="868680" y="1097280"/>
            <a:ext cx="781812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▸"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财务自由不是一个绝对数字，而是一种状态——被动收入覆盖生活支出的状态。</a:t>
            </a:r>
            <a:endParaRPr lang="en-US" sz="1300" dirty="0"/>
          </a:p>
          <a:p>
            <a:pPr marL="342900" indent="-342900">
              <a:spcAft>
                <a:spcPts val="400"/>
              </a:spcAft>
              <a:buSzPct val="100000"/>
              <a:buChar char="▸"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AI时代为个人CEO提供了更快速的财务自由路径。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31520" y="1828800"/>
            <a:ext cx="7955280" cy="74066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财务自由的阶段。 财务自由通常分为四个阶段。财务安全：储备金覆盖6个月生活支出，应对突发事件。财务稳健：被动收入覆盖基本生活支出，可以选择不做不想做的工作。财务自由：被动收入覆盖期望生活水平的支出，可以自由选择如何度过时间。财务充裕：被动收入远超支出，可以追求更大的社会价值。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第8章  AI财务管理：个人财富的智能经营</a:t>
            </a:r>
            <a:endParaRPr lang="en-US" sz="900" dirty="0"/>
          </a:p>
        </p:txBody>
      </p:sp>
      <p:sp>
        <p:nvSpPr>
          <p:cNvPr id="11" name="Text 8"/>
          <p:cNvSpPr/>
          <p:nvPr/>
        </p:nvSpPr>
        <p:spPr>
          <a:xfrm>
            <a:off x="8229600" y="475488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3" name="Shape 1"/>
          <p:cNvSpPr/>
          <p:nvPr/>
        </p:nvSpPr>
        <p:spPr>
          <a:xfrm>
            <a:off x="457200" y="320040"/>
            <a:ext cx="457200" cy="457200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32004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97280" y="274320"/>
            <a:ext cx="7589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财务自由路径：AI时代的财富策略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457200" y="1051560"/>
            <a:ext cx="54864" cy="3474720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7" name="Text 5"/>
          <p:cNvSpPr/>
          <p:nvPr/>
        </p:nvSpPr>
        <p:spPr>
          <a:xfrm>
            <a:off x="731520" y="1097280"/>
            <a:ext cx="7955280" cy="74066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AI加速路径。 AI在三个维度加速个人财务自由。效率维度：AI提高工作和创作的效率，使单位时间收入提升。规模维度：AI使一个人能服务更多客户、管理更多资产、运营更多业务线。杠杆维度：AI辅助创造的数字产品和自动化系统，产生边际成本趋近于零的收入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31520" y="1929384"/>
            <a:ext cx="7955280" cy="74066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风险管理意识。 追求财务自由的过程中需要警惕的风险包括：过度依赖单一收入来源（如单一平台或单一客户）、忽视健康投入（用健康换财富不可持续）、AI工具依赖风险（核心业务完全依赖特定AI工具，工具变化时业务中断）。AI可以辅助监控这些风险，但最终的平衡决策需要人来做。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第8章  AI财务管理：个人财富的智能经营</a:t>
            </a:r>
            <a:endParaRPr lang="en-US" sz="900" dirty="0"/>
          </a:p>
        </p:txBody>
      </p:sp>
      <p:sp>
        <p:nvSpPr>
          <p:cNvPr id="11" name="Text 8"/>
          <p:cNvSpPr/>
          <p:nvPr/>
        </p:nvSpPr>
        <p:spPr>
          <a:xfrm>
            <a:off x="8229600" y="475488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</a:t>
            </a:r>
            <a:endParaRPr lang="en-US" sz="9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0D1B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828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0" b="1" dirty="0">
                <a:solidFill>
                  <a:srgbClr val="F4B4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"</a:t>
            </a:r>
            <a:endParaRPr lang="en-US" sz="8000" dirty="0"/>
          </a:p>
        </p:txBody>
      </p:sp>
      <p:sp>
        <p:nvSpPr>
          <p:cNvPr id="3" name="Shape 1"/>
          <p:cNvSpPr/>
          <p:nvPr/>
        </p:nvSpPr>
        <p:spPr>
          <a:xfrm>
            <a:off x="731520" y="1645920"/>
            <a:ext cx="1463040" cy="320040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645920"/>
            <a:ext cx="1463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知识卡片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731520" y="2194560"/>
            <a:ext cx="7680960" cy="2286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500" i="1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AI时代的财富公式可以简化为：财富 = （个人技能 × AI杠杆） × 时间投入 × 复利效应。AI杠杆使个人技能的放大倍数从过去的1-2倍提升到10-100倍。复利效应则要求持续投入——无论是技能积累、内容积累还是资产积累，时间是最好的朋友。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731520" y="4572000"/>
            <a:ext cx="1828800" cy="36576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8" name="Text 5"/>
          <p:cNvSpPr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第8章  AI财务管理：个人财富的智能经营</a:t>
            </a:r>
            <a:endParaRPr lang="en-US" sz="900" dirty="0"/>
          </a:p>
        </p:txBody>
      </p:sp>
      <p:sp>
        <p:nvSpPr>
          <p:cNvPr id="9" name="Text 6"/>
          <p:cNvSpPr/>
          <p:nvPr/>
        </p:nvSpPr>
        <p:spPr>
          <a:xfrm>
            <a:off x="8229600" y="475488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21</a:t>
            </a:r>
            <a:endParaRPr lang="en-US" sz="9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1E276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37160" cy="5143500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3" name="Text 1"/>
          <p:cNvSpPr/>
          <p:nvPr/>
        </p:nvSpPr>
        <p:spPr>
          <a:xfrm>
            <a:off x="731520" y="365760"/>
            <a:ext cx="7315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本章要点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731520" y="1005840"/>
            <a:ext cx="1828800" cy="36576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5" name="Text 3"/>
          <p:cNvSpPr/>
          <p:nvPr/>
        </p:nvSpPr>
        <p:spPr>
          <a:xfrm>
            <a:off x="914400" y="1371600"/>
            <a:ext cx="7315200" cy="3200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800"/>
              </a:spcAft>
              <a:buSzPct val="100000"/>
              <a:buChar char="▸"/>
            </a:pPr>
            <a:r>
              <a:rPr lang="en-US" sz="15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个人财务仪表盘：AI驱动的财务可视化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▸"/>
            </a:pPr>
            <a:r>
              <a:rPr lang="en-US" sz="15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智能预算与消费分析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▸"/>
            </a:pPr>
            <a:r>
              <a:rPr lang="en-US" sz="15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AI辅助的投资决策与资产配置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▸"/>
            </a:pPr>
            <a:r>
              <a:rPr lang="en-US" sz="15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个人现金流优化与被动收入设计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▸"/>
            </a:pPr>
            <a:r>
              <a:rPr lang="en-US" sz="15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财务自由路径：AI时代的财富策略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731520" y="457200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老板AI——每个人都是自己的CEO</a:t>
            </a:r>
            <a:endParaRPr lang="en-US" sz="12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0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思考与讨论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48640" y="1097280"/>
            <a:ext cx="365760" cy="365760"/>
          </a:xfrm>
          <a:prstGeom prst="ellipse">
            <a:avLst/>
          </a:prstGeom>
          <a:solidFill>
            <a:srgbClr val="F4B41A"/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1097280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D1B2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?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31520" y="1645920"/>
            <a:ext cx="7772400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spcAft>
                <a:spcPts val="1200"/>
              </a:spcAft>
              <a:buNone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Q1. 结合本章内容，思考AI财务管理：个人财富的智能经营对你个人发展的启示是什么？</a:t>
            </a:r>
            <a:endParaRPr lang="en-US" sz="1400" dirty="0"/>
          </a:p>
          <a:p>
            <a:pPr indent="0" marL="0">
              <a:spcAft>
                <a:spcPts val="1200"/>
              </a:spcAft>
              <a:buNone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Q2. 本章提到的CEO-AI框架五个维度中，你认为哪个维度对你当前最重要？为什么？</a:t>
            </a:r>
            <a:endParaRPr lang="en-US" sz="1400" dirty="0"/>
          </a:p>
          <a:p>
            <a:pPr indent="0" marL="0">
              <a:spcAft>
                <a:spcPts val="1200"/>
              </a:spcAft>
              <a:buNone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Q3. 尝试用本章介绍的方法，规划你未来一个月的AI工具学习和实践计划。</a:t>
            </a:r>
            <a:endParaRPr lang="en-US" sz="1400" dirty="0"/>
          </a:p>
          <a:p>
            <a:pPr indent="0" marL="0">
              <a:spcAft>
                <a:spcPts val="1200"/>
              </a:spcAft>
              <a:buNone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Q4. 本章案例中哪个最让你印象深刻？你从中获得了什么可执行的行动项？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57200" y="4480560"/>
            <a:ext cx="8229600" cy="36576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8" name="Text 6"/>
          <p:cNvSpPr/>
          <p:nvPr/>
        </p:nvSpPr>
        <p:spPr>
          <a:xfrm>
            <a:off x="457200" y="457200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将思考结果记录在你的个人知识管理系统中，用AI辅助深化分析</a:t>
            </a:r>
            <a:endParaRPr lang="en-US" sz="11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本章行动清单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731520" y="1097280"/>
            <a:ext cx="7772400" cy="3200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1000"/>
              </a:spcAft>
              <a:buSzPct val="100000"/>
              <a:buChar char="☐"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回顾本章核心概念，用自己的话撰写一段100字的总结</a:t>
            </a:r>
            <a:endParaRPr lang="en-US" sz="1400" dirty="0"/>
          </a:p>
          <a:p>
            <a:pPr marL="342900" indent="-342900">
              <a:spcAft>
                <a:spcPts val="1000"/>
              </a:spcAft>
              <a:buSzPct val="100000"/>
              <a:buChar char="☐"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选择一个本章提到的AI工具，本周内完成首次使用</a:t>
            </a:r>
            <a:endParaRPr lang="en-US" sz="1400" dirty="0"/>
          </a:p>
          <a:p>
            <a:pPr marL="342900" indent="-342900">
              <a:spcAft>
                <a:spcPts val="1000"/>
              </a:spcAft>
              <a:buSzPct val="100000"/>
              <a:buChar char="☐"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用CEO-AI框架分析你当前的一个工作场景，识别AI赋能机会</a:t>
            </a:r>
            <a:endParaRPr lang="en-US" sz="1400" dirty="0"/>
          </a:p>
          <a:p>
            <a:pPr marL="342900" indent="-342900">
              <a:spcAft>
                <a:spcPts val="1000"/>
              </a:spcAft>
              <a:buSzPct val="100000"/>
              <a:buChar char="☐"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在个人知识库中创建"老板AI"标签，归档本章学习笔记</a:t>
            </a:r>
            <a:endParaRPr lang="en-US" sz="1400" dirty="0"/>
          </a:p>
          <a:p>
            <a:pPr marL="342900" indent="-342900">
              <a:spcAft>
                <a:spcPts val="1000"/>
              </a:spcAft>
              <a:buSzPct val="100000"/>
              <a:buChar char="☐"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与一位朋友或同事分享本章的一个核心观点</a:t>
            </a:r>
            <a:endParaRPr lang="en-US" sz="14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0D1B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4B4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参考文献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457200" y="822960"/>
            <a:ext cx="1828800" cy="36576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109728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spcAft>
                <a:spcPts val="800"/>
              </a:spcAft>
              <a:buNone/>
            </a:pPr>
            <a:r>
              <a:rPr lang="en-US" sz="11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[1] Liu Y, Sinchaisri W P. Strategic advice in the age of personal AI[J]. arXiv preprint arXiv:2603.02055, 2026.</a:t>
            </a:r>
            <a:endParaRPr lang="en-US" sz="11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1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[2] Sari R E, Min S, Purwoko H, et al. Artificial intelligence for a better employee engagement[J]. Indonesian Resear...</a:t>
            </a:r>
            <a:endParaRPr lang="en-US" sz="11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1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[3] Grewal D, Guha A, Becker M. AI is changing the world: achieving the promise, minimizing the peril[J]. Journal of ...</a:t>
            </a:r>
            <a:endParaRPr lang="en-US" sz="11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1E276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2011680"/>
            <a:ext cx="9144000" cy="36576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3" name="Text 1"/>
          <p:cNvSpPr/>
          <p:nvPr/>
        </p:nvSpPr>
        <p:spPr>
          <a:xfrm>
            <a:off x="1828800" y="2286000"/>
            <a:ext cx="54864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谢谢</a:t>
            </a:r>
            <a:endParaRPr lang="en-US" sz="4400" dirty="0"/>
          </a:p>
        </p:txBody>
      </p:sp>
      <p:sp>
        <p:nvSpPr>
          <p:cNvPr id="4" name="Text 2"/>
          <p:cNvSpPr/>
          <p:nvPr/>
        </p:nvSpPr>
        <p:spPr>
          <a:xfrm>
            <a:off x="1828800" y="32004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Questions &amp; Discussion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1828800" y="3931920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老板AI——每个人都是自己的CEO</a:t>
            </a:r>
            <a:endParaRPr lang="en-US" sz="12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0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3" name="Shape 1"/>
          <p:cNvSpPr/>
          <p:nvPr/>
        </p:nvSpPr>
        <p:spPr>
          <a:xfrm>
            <a:off x="3200400" y="1371600"/>
            <a:ext cx="2743200" cy="2743200"/>
          </a:xfrm>
          <a:prstGeom prst="ellipse">
            <a:avLst/>
          </a:prstGeom>
          <a:solidFill>
            <a:srgbClr val="EDF2FA"/>
          </a:solidFill>
          <a:ln/>
        </p:spPr>
      </p:sp>
      <p:sp>
        <p:nvSpPr>
          <p:cNvPr id="4" name="Shape 2"/>
          <p:cNvSpPr/>
          <p:nvPr/>
        </p:nvSpPr>
        <p:spPr>
          <a:xfrm>
            <a:off x="3657600" y="1828800"/>
            <a:ext cx="1828800" cy="1828800"/>
          </a:xfrm>
          <a:prstGeom prst="ellipse">
            <a:avLst/>
          </a:prstGeom>
          <a:solidFill>
            <a:srgbClr val="CADCFC"/>
          </a:solidFill>
          <a:ln/>
        </p:spPr>
      </p:sp>
      <p:sp>
        <p:nvSpPr>
          <p:cNvPr id="5" name="Text 3"/>
          <p:cNvSpPr/>
          <p:nvPr/>
        </p:nvSpPr>
        <p:spPr>
          <a:xfrm>
            <a:off x="1828800" y="2103120"/>
            <a:ext cx="54864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第 8 章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1828800" y="265176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3B49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AI财务管理：个人财富的智能经营</a:t>
            </a:r>
            <a:endParaRPr lang="en-US" sz="14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0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3" name="Shape 1"/>
          <p:cNvSpPr/>
          <p:nvPr/>
        </p:nvSpPr>
        <p:spPr>
          <a:xfrm>
            <a:off x="3200400" y="1371600"/>
            <a:ext cx="2743200" cy="2743200"/>
          </a:xfrm>
          <a:prstGeom prst="ellipse">
            <a:avLst/>
          </a:prstGeom>
          <a:solidFill>
            <a:srgbClr val="EDF2FA"/>
          </a:solidFill>
          <a:ln/>
        </p:spPr>
      </p:sp>
      <p:sp>
        <p:nvSpPr>
          <p:cNvPr id="4" name="Shape 2"/>
          <p:cNvSpPr/>
          <p:nvPr/>
        </p:nvSpPr>
        <p:spPr>
          <a:xfrm>
            <a:off x="3657600" y="1828800"/>
            <a:ext cx="1828800" cy="1828800"/>
          </a:xfrm>
          <a:prstGeom prst="ellipse">
            <a:avLst/>
          </a:prstGeom>
          <a:solidFill>
            <a:srgbClr val="CADCFC"/>
          </a:solidFill>
          <a:ln/>
        </p:spPr>
      </p:sp>
      <p:sp>
        <p:nvSpPr>
          <p:cNvPr id="5" name="Text 3"/>
          <p:cNvSpPr/>
          <p:nvPr/>
        </p:nvSpPr>
        <p:spPr>
          <a:xfrm>
            <a:off x="1828800" y="2103120"/>
            <a:ext cx="54864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第 8 章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1828800" y="265176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3B49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AI财务管理：个人财富的智能经营</a:t>
            </a:r>
            <a:endParaRPr lang="en-US" sz="14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0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3" name="Shape 1"/>
          <p:cNvSpPr/>
          <p:nvPr/>
        </p:nvSpPr>
        <p:spPr>
          <a:xfrm>
            <a:off x="3200400" y="1371600"/>
            <a:ext cx="2743200" cy="2743200"/>
          </a:xfrm>
          <a:prstGeom prst="ellipse">
            <a:avLst/>
          </a:prstGeom>
          <a:solidFill>
            <a:srgbClr val="EDF2FA"/>
          </a:solidFill>
          <a:ln/>
        </p:spPr>
      </p:sp>
      <p:sp>
        <p:nvSpPr>
          <p:cNvPr id="4" name="Shape 2"/>
          <p:cNvSpPr/>
          <p:nvPr/>
        </p:nvSpPr>
        <p:spPr>
          <a:xfrm>
            <a:off x="3657600" y="1828800"/>
            <a:ext cx="1828800" cy="1828800"/>
          </a:xfrm>
          <a:prstGeom prst="ellipse">
            <a:avLst/>
          </a:prstGeom>
          <a:solidFill>
            <a:srgbClr val="CADCFC"/>
          </a:solidFill>
          <a:ln/>
        </p:spPr>
      </p:sp>
      <p:sp>
        <p:nvSpPr>
          <p:cNvPr id="5" name="Text 3"/>
          <p:cNvSpPr/>
          <p:nvPr/>
        </p:nvSpPr>
        <p:spPr>
          <a:xfrm>
            <a:off x="1828800" y="2103120"/>
            <a:ext cx="54864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第 8 章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1828800" y="265176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3B49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AI财务管理：个人财富的智能经营</a:t>
            </a:r>
            <a:endParaRPr lang="en-US" sz="14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0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3" name="Shape 1"/>
          <p:cNvSpPr/>
          <p:nvPr/>
        </p:nvSpPr>
        <p:spPr>
          <a:xfrm>
            <a:off x="3200400" y="1371600"/>
            <a:ext cx="2743200" cy="2743200"/>
          </a:xfrm>
          <a:prstGeom prst="ellipse">
            <a:avLst/>
          </a:prstGeom>
          <a:solidFill>
            <a:srgbClr val="EDF2FA"/>
          </a:solidFill>
          <a:ln/>
        </p:spPr>
      </p:sp>
      <p:sp>
        <p:nvSpPr>
          <p:cNvPr id="4" name="Shape 2"/>
          <p:cNvSpPr/>
          <p:nvPr/>
        </p:nvSpPr>
        <p:spPr>
          <a:xfrm>
            <a:off x="3657600" y="1828800"/>
            <a:ext cx="1828800" cy="1828800"/>
          </a:xfrm>
          <a:prstGeom prst="ellipse">
            <a:avLst/>
          </a:prstGeom>
          <a:solidFill>
            <a:srgbClr val="CADCFC"/>
          </a:solidFill>
          <a:ln/>
        </p:spPr>
      </p:sp>
      <p:sp>
        <p:nvSpPr>
          <p:cNvPr id="5" name="Text 3"/>
          <p:cNvSpPr/>
          <p:nvPr/>
        </p:nvSpPr>
        <p:spPr>
          <a:xfrm>
            <a:off x="1828800" y="2103120"/>
            <a:ext cx="54864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第 8 章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1828800" y="265176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3B49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AI财务管理：个人财富的智能经营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30</Slides>
  <Notes>30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第8章 AI财务管理：个人财富的智能经营</dc:title>
  <dc:subject>PptxGenJS Presentation</dc:subject>
  <dc:creator>祝刚</dc:creator>
  <cp:lastModifiedBy>祝刚</cp:lastModifiedBy>
  <cp:revision>1</cp:revision>
  <dcterms:created xsi:type="dcterms:W3CDTF">2026-07-28T23:38:27Z</dcterms:created>
  <dcterms:modified xsi:type="dcterms:W3CDTF">2026-07-28T23:38:27Z</dcterms:modified>
</cp:coreProperties>
</file>