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第8章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智慧旅游数据分析与运营决策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数据驱动的旅游运营与管理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 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887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887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掌握旅游大数据的来源分类和治理框架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8288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8288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了解游客画像构建的方法和流程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46888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4688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掌握旅游需求预测的主要模型和方法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1089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08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理解智能定价与收益管理的原理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37490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7490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97280" y="374904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了解数据驱动运营决策系统的架构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导入案例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数据如何拯救一个"淡季"景区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某景区淡季客流分析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某4A景区冬季客流仅为夏季的30%。通过数据分析发现：1) 冬季游客中本地人占比从15%升至45%；2) 冬季游客停留时间短40%；3) 冬季差评主要集中在"太冷""无室内活动"。基于数据决策：推出"暖冬套票"（含室内温泉+文化体验）、本地人优惠、冬季特色活动。实施后冬季客流提升55%，收入增加40%。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20" y="41148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数据→洞察→决策→价值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旅游大数据治理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8.1 数据来源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旅游大数据分类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1828800"/>
                <a:gridCol w="2743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类别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数据来源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示例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业务数据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票务/酒店/OTA系统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结构化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购票记录、入住信息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行为数据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APP/网站/小程序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半结构化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浏览轨迹、搜索词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UGC数据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社交媒体/评论平台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非结构化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游记、评论、图片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IoT数据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传感器/摄像头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时序数据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人流、温湿度、车位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外部数据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气象/交通/经济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结构化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天气、航班、GDP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电信数据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运营商信令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匿名化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客流来源、流动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8.1 数据治理框架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从采集到消费的全链路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采集 → 存储 → 清洗 → 集成 → 分析 → 可视化 → 决策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1645920"/>
            <a:ext cx="7680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采集：API对接、爬虫、传感器、日志埋点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存储：数据湖(原始)+数据仓库(结构化)+实时流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清洗：去重、去噪、缺失值处理、异常值检测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集成：统一ID映射、数据血缘追踪、主数据管理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分析：统计分析、机器学习、深度学习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可视化：BI仪表盘、实时大屏、移动报表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8.1 数据质量管理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六大质量维度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含义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旅游数据标准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完整性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数据是否齐全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缺失率&lt;5%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准确性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数据是否正确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错误率&lt;1%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一致性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多源数据是否一致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跨源差异&lt;2%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时效性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数据是否最新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延迟&lt;5分钟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唯一性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数据是否重复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重复率&lt;0.1%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合规性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数据使用是否合法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100%合规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8.1 贵州旅游大数据平台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省级数据治理实践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贵州旅游大数据中心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贵州建设全国首个省级旅游大数据中心，接入全省A级景区、酒店、交通、气象等多源数据。日处理数据量超10亿条。核心能力：1) 全省旅游数据归集；2) 实时客流监测；3) 游客来源分析；4) 消费行为分析；5) 舆情监测。数据安全遵循《数据安全法》，游客数据脱敏后使用。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游客画像构建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8.2 游客画像概述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从数据到人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游客画像是基于多源数据构建的游客虚拟代表，用于刻画游客群体的特征、偏好和行为模式。</a:t>
            </a:r>
            <a:endParaRPr lang="en-US" sz="1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74320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2286000"/>
                <a:gridCol w="1828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数据来源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分析方法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基础属性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年龄/性别/地域/职业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注册信息、消费记录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人口统计学分析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行为偏好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景点偏好/出行方式/消费习惯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浏览记录、购票数据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行为序列分析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心理特征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价值观/风险偏好/社交属性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评论情感、社交行为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NLP情感分析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时空轨迹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出发地/路线/停留时间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GPS信令、位置数据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轨迹挖掘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8.2 标签体系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三级标签架构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一级标签（事实类）：性别、年龄、注册时间、累计消费——直接从数据提取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二级标签（统计类）：月均消费、偏好景点类型、平均停留时长——统计计算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三级标签（预测类）：流失风险、消费潜力、推荐敏感度——模型预测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标签权重：0-1表示该标签的置信度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标签衰减：时间越久权重越低（偏好会变化）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贵州特色标签：民族文化偏好、山地旅游偏好、节事活动偏好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8.2 聚类分析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游客分群方法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K-Means聚类流程：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1645920"/>
            <a:ext cx="7680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步骤1: 特征选择（消费金额、游览频率、景点偏好等）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步骤2: 特征标准化（消除量纲影响）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步骤3: 确定K值（肘部法则/轮廓系数）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步骤4: 运行K-Means，迭代优化聚类中心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步骤5: 解释聚类结果，命名群体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典型分群：高价值常客/偶尔消费/价格敏感/探索型游客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贵州应用：区分"民族文化爱好者""自然风光游客""美食体验派"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RFM模型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RFM游客价值模型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FM从三个维度评估游客价值：Recency（最近一次消费距今多久）、Frequency（消费频率）、Monetary（消费金额）。将每个维度分为高/低，得到8种游客类型。如"高R高F高M"是核心忠诚客户，需重点维护；"低R低F高M"是流失的高价值客户，需召回。旅游行业可扩展为RFMV——加上Volume（游览量）。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旅游需求预测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8.3 需求预测概述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为什么预测？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运营价值：提前安排人力、物资、设施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安全价值：预警客流高峰，防止安全事故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经济价值：优化定价策略，提升收益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规划价值：为长期投资和开发提供依据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预测维度：客流量、消费额、客流来源、热门景点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预测粒度：日级/小时级/景区级/区域级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预测周期：短期(1-7天)/中期(1-3月)/长期(1年+)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8.3 预测模型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从统计到深度学习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828800"/>
                <a:gridCol w="1828800"/>
                <a:gridCol w="1828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局限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适用场景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ARIMA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统计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理论成熟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需平稳序列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短期、单变量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Prophet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统计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处理节假日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非线性弱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日级预测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XGBoost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机器学习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特征灵活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需特征工程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多变量预测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LSTM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深度学习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捕捉时序依赖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训练慢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复杂时序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Transformer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深度学习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长程依赖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数据需求大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长期预测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混合模型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集成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综合优势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复杂度高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生产系统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8.3 预测特征工程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构建有效特征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时间特征：星期几、月份、节假日、季节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天气特征：温度、降雨、空气质量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历史特征：前7天/14天/28天同期客流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外部特征：航班数、酒店预订量、搜索热度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事件特征：节事活动、政策变化、突发事件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交互特征：节假日×天气、季节×景点类型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贵州特色：苗族节日（苗年、姊妹节）、黄果树丰水期/枯水期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8.3 贵州案例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黄果树客流预测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黄果树景区AI客流预测系统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采用LSTM+注意力机制模型，输入特征包括：历史客流（28天）、天气预报（7天）、节假日日历、在线搜索指数、在线预订量。预测精度：1天提前量MAPE&lt;8%，2小时提前量MAPE&lt;5%。系统每天自动生成未来7天客流预测，辅助景区提前安排安保、保洁、检票人力。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智能定价与运营决策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8.4 收益管理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动态定价原理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核心思想：在合适的时间，以合适的价格，将合适的产品卖给合适的客户。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1645920"/>
            <a:ext cx="7680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需求预测：预测不同价格下的需求量（价格弹性曲线）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库存管理：有限库存（酒店房间/机票座位）的分配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价格优化：求解最大化收入的定价策略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动态调整：根据实时预订情况调整价格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酒店RevPAR = 客房收入 / 可售客房数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旅游应用：酒店动态定价、机票定价、景区套票定价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8.4 定价模型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从规则到AI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1828800"/>
                <a:gridCol w="2286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原理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局限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规则定价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if-else规则表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简单可解释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不够精细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回归模型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价格→需求量函数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量化弹性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线性假设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强化学习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试错学习最优定价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自适应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训练成本高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深度学习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神经网络拟合需求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精度高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黑盒模型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博弈论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考虑竞争对手定价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策略性均衡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假设强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混合模型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规则+ML+RL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兼顾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实现复杂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8.4 运营仪表盘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数据可视化决策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实时大屏：客流热力图、各区域密度、实时收入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管理报表：日报/周报/月报，趋势分析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预警系统：客流超限、安全事件、舆情负面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决策看板：KPI追踪、目标达成率、异常指标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工具：Tableau, PowerBI, 自研BI系统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设计原则：一屏概览、层层下钻、实时更新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A/B测试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A/B测试在旅游运营中的应用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A/B测试是将用户随机分为两组，分别使用不同方案（如不同推荐算法、不同定价策略），比较哪组效果更好。旅游应用：1) 推荐算法A/B——哪种推荐点击率更高；2) 定价策略A/B——动态定价vs固定定价收入对比；3) 界面设计A/B——哪种布局转化率更高。关键：样本量足够、随机分配、统计显著。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8.4 伦理考量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数据驱动运营的伦理边界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2860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22860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动态定价的伦理争议：虽然动态定价是收益管理的标准做法，但在旅游场景中可能引发争议——如自然灾害期间酒店涨价、节假日景区门票暴涨。伦理原则：1) 紧急情况不应涨价（ humanitarian pricing）；2) 价格变动须透明告知；3) 不得基于个人特征差异化定价；4) 政府监管价格波动范围。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6576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关键：商业利益与社会责任的平衡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思政融入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数据治理与公共服务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18288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18288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贵州旅游大数据中心不仅服务商业运营，更承担公共服务职能：1) 为政府提供旅游产业决策支持；2) 覆盖全省景区安全监测；3) 辅助乡村旅游精准帮扶——通过数据分析发现潜力乡村旅游资源。数据治理体现了"数据为民"的治理理念，让数据红利惠及全社会。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2004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讨论：如何平衡数据商业化利用与公共利益？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8.4 未来趋势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数据驱动旅游运营方向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实时决策：从T+1分析到实时流计算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Agent运营：AI自动执行运营决策（自动调价、自动排班）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数字孪生运营：在数字孪生体中模拟运营策略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预测性维护：IoT+AI预测设施故障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全链路归因：从营销到消费的全链路ROI分析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可持续运营：AI优化能源消耗、减少碳足迹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数字孪生运营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数字孪生景区运营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在景区数字孪生体中，管理者可以：1) 模拟不同运营策略的效果（如调整开放时间、改变游览路线）；2) 虚拟测试应急预案（如火灾疏散）；3) 实时映射物理景区状态。这是从"经验运营"到"数据运营"再到"仿真运营"的升级。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8.4 情感分析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从评论中提取价值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评论情感分类：正面/负面/中性（BERT微调）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方面级情感分析：“风景好但服务差”→风景:正, 服务:负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痛点提取：自动识别评论中提到的问题类别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趋势追踪：情感随时间变化趋势（改进还是恶化？）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竞品对比：对比同类景区的评论情感分布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贵州应用：分析一码游贵州用户评论，发现服务短板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8.4 社交媒体分析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舆情监测与传播分析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分析维度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热度趋势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关键词频率时序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景点关注度变化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传播路径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图分析+PageRank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影响力节点识别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情感走向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时间序列情感分析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舆情预警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用户画像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社交账号特征分析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游客来源分析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话题发现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LDA主题模型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发现新兴旅游话题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8.4 实时流处理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秒级数据响应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技术栈：Kafka(消息队列) + Flink(流计算) + Redis(缓存)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应用场景：实时客流监测、即时推荐、异常告警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批流一体：统一API处理实时和历史数据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延迟要求：实时推荐&lt;100ms，客流监测&lt;1s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贵州实践：一码游贵州实时流处理平台，日处理10亿+事件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架构演进：T+1批处理 -&gt; 小时级 -&gt; 分钟级 -&gt; 秒级实时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8.4 安顺案例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安顺智慧旅游运营中心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安顺市智慧旅游运营指挥中心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安顺市建设智慧旅游运营指挥中心，整合全市A级景区数据：1) 实时大屏——全市客流热力图、各景区实时人数、交通状况；2) 预警系统——客流超限、安全事件、舆情负面自动告警；3) 决策支持——AI推荐人力调配方案、定价建议、营销策略；4) 应急指挥——突发事件一键启动应急预案，多部门协同。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8.4 数据可视化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让数据说话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4572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图表类型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适用场景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折线图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时间趋势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客流/收入变化趋势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热力图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空间密度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景区客流热力分布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桑基图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流量流向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游客来源-去向流向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雷达图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多维度对比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各景区综合评分对比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仪表盘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KPI监控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实时运营指标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地理地图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空间分布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全省景区分布与状态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8.4 AI运营自动化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从辅助到自动决策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 1: 数据展示——仪表盘展示历史和实时数据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 2: 智能预警——AI检测异常并发出预警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 3: 建议决策——AI推荐运营方案，人工确认执行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 4: 自动执行——AI自动执行低风险决策（如调价）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 5: 自主运营——AI全权运营，人类仅监督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当前水平：大部分景区处于Level 2-3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因果推断在旅游中的应用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因果推断 vs 相关性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统数据分析发现相关性（“下雨天客流少”），但相关不等于因果。因果推断方法（如DID、工具变量、因果图）能回答“如果我们降价10%，客流会增加多少？”这类反事实问题。在旅游运营中，因果推断可用于：评估营销活动效果、定价策略影响、政策干预效果。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8.4 数据安全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旅游数据安全防护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威胁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表现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防护措施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数据泄露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游客隐私数据外泄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加密存储+访问控制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数据篡改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运营数据被恶意修改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区块链+审计日志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内部滥用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员工违规查看数据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权限分级+行为审计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网络攻击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黑客入侵数据库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防火墙+入侵检测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供应链风险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第三方API安全漏洞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安全评估+合同约束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实时推荐系统架构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实时推荐架构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实时推荐系统需要在100ms内完成：用户请求→特征读取(Redis)→模型推理→结果排序→返回推荐。关键技术：1) 特征工程平台——预计算用户和景点特征存入Redis；2) 向量检索——FAISS/Milvus毫秒级检索相似景点；3) 模型服务——TensorRT优化推理速度；4) AB测试框架——支持同时多组实验。旅游场景还需考虑冷启动用户的降级策略。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本章小结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数据来源：业务/行为/UGC/IoT/外部/电信六大类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数据治理：采集-&gt;存储-&gt;清洗-&gt;集成-&gt;分析-&gt;可视化-&gt;决策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游客画像：基础属性+行为偏好+心理特征+时空轨迹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需求预测：ARIMA-&gt;XGBoost-&gt;LSTM-&gt;混合模型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收益管理：需求预测+库存管理+价格优化=最大化收入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伦理底线：紧急不涨价、价格透明、禁止个人歧视</a:t>
            </a:r>
            <a:endParaRPr lang="en-US" sz="1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设计一个景区数据治理方案。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游客画像聚类如何选择最优聚类数量？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比较ARIMA、XGBoost和LSTM在需求预测中的优劣。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动态定价可能带来哪些伦理问题？如何防范？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为安顺市设计一个智慧旅游运营仪表盘方案。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[1] Hochreiter S, Schmidhuber J. Long short-term memory[J]. Neural Computation, 1997, 9(8): 1735-1780.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[2] Taylor S J, Letham B. Forecasting at scale[J]. The American Statistician, 2018, 72(1): 37-45.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[3] Chen T, Guestrin C. XGBoost[C]. KDD, 2016: 785-794.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[4] Cross R G. Revenue Management[M]. Springer, 1997.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[5] 赵某, 钱某. 基于深度学习的旅游需求预测研究[J]. 旅游学刊, 2024, 39(8): 102-115.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6459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第8章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智慧旅游数据分析与运营决策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0" y="301752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智慧旅游数据分析与运营决策</dc:title>
  <dc:subject>PptxGenJS Presentation</dc:subject>
  <dc:creator>安顺学院</dc:creator>
  <cp:lastModifiedBy>安顺学院</cp:lastModifiedBy>
  <cp:revision>1</cp:revision>
  <dcterms:created xsi:type="dcterms:W3CDTF">2026-07-29T00:12:11Z</dcterms:created>
  <dcterms:modified xsi:type="dcterms:W3CDTF">2026-07-29T00:12:11Z</dcterms:modified>
</cp:coreProperties>
</file>