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notesMasterIdLst>
    <p:notesMasterId r:id="rId4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notesMaster" Target="notesMasters/notesMaster1.xml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Relationship Id="rId4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2B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91440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E9B6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第7章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731520" y="1371600"/>
            <a:ext cx="7772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AI驱动的旅游产品设计与用户体验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731520" y="2286000"/>
            <a:ext cx="1828800" cy="36576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246888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A0B4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从功能设计到体验设计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31520" y="438912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0B4C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安顺学院 旅游管理学院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学习目标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Learning Objectives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640080" y="1188720"/>
            <a:ext cx="320040" cy="320040"/>
          </a:xfrm>
          <a:prstGeom prst="ellipse">
            <a:avLst/>
          </a:prstGeom>
          <a:solidFill>
            <a:srgbClr val="1A6B65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1887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1097280" y="118872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理解AI时代旅游产品设计思维的转变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40080" y="1828800"/>
            <a:ext cx="320040" cy="320040"/>
          </a:xfrm>
          <a:prstGeom prst="ellipse">
            <a:avLst/>
          </a:prstGeom>
          <a:solidFill>
            <a:srgbClr val="1A6B65"/>
          </a:solidFill>
          <a:ln/>
        </p:spPr>
      </p:sp>
      <p:sp>
        <p:nvSpPr>
          <p:cNvPr id="10" name="Text 8"/>
          <p:cNvSpPr/>
          <p:nvPr/>
        </p:nvSpPr>
        <p:spPr>
          <a:xfrm>
            <a:off x="640080" y="18288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1097280" y="182880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掌握个性化行程规划的约束建模和算法方法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640080" y="2468880"/>
            <a:ext cx="320040" cy="320040"/>
          </a:xfrm>
          <a:prstGeom prst="ellipse">
            <a:avLst/>
          </a:prstGeom>
          <a:solidFill>
            <a:srgbClr val="1A6B65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246888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1097280" y="246888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了解用户旅程映射在AI体验优化中的应用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640080" y="3108960"/>
            <a:ext cx="320040" cy="320040"/>
          </a:xfrm>
          <a:prstGeom prst="ellipse">
            <a:avLst/>
          </a:prstGeom>
          <a:solidFill>
            <a:srgbClr val="1A6B65"/>
          </a:solidFill>
          <a:ln/>
        </p:spPr>
      </p:sp>
      <p:sp>
        <p:nvSpPr>
          <p:cNvPr id="16" name="Text 14"/>
          <p:cNvSpPr/>
          <p:nvPr/>
        </p:nvSpPr>
        <p:spPr>
          <a:xfrm>
            <a:off x="640080" y="310896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1097280" y="310896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掌握AI产品体验度量的关键指标和方法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640080" y="3749040"/>
            <a:ext cx="320040" cy="320040"/>
          </a:xfrm>
          <a:prstGeom prst="ellipse">
            <a:avLst/>
          </a:prstGeom>
          <a:solidFill>
            <a:srgbClr val="1A6B65"/>
          </a:solidFill>
          <a:ln/>
        </p:spPr>
      </p:sp>
      <p:sp>
        <p:nvSpPr>
          <p:cNvPr id="19" name="Text 17"/>
          <p:cNvSpPr/>
          <p:nvPr/>
        </p:nvSpPr>
        <p:spPr>
          <a:xfrm>
            <a:off x="640080" y="37490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1097280" y="3749040"/>
            <a:ext cx="7498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认识AI产品设计中的伦理与隐私问题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导入案例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两个旅游APP的对比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3931920" cy="3200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457200" y="1188720"/>
            <a:ext cx="3931920" cy="54864"/>
          </a:xfrm>
          <a:prstGeom prst="rect">
            <a:avLst/>
          </a:prstGeom>
          <a:solidFill>
            <a:srgbClr val="6B7280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1280160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APP A：传统设计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40080" y="1645920"/>
            <a:ext cx="356616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用户搜索景点→列表展示</a:t>
            </a:r>
            <a:endParaRPr lang="en-US" sz="11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按价格/评分排序</a:t>
            </a:r>
            <a:endParaRPr lang="en-US" sz="11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用户自行筛选</a:t>
            </a:r>
            <a:endParaRPr lang="en-US" sz="11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静态推荐（热门榜）</a:t>
            </a:r>
            <a:endParaRPr lang="en-US" sz="11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体验：信息过载，决策疲劳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754880" y="1188720"/>
            <a:ext cx="3931920" cy="3200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754880" y="1188720"/>
            <a:ext cx="393192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12" name="Text 10"/>
          <p:cNvSpPr/>
          <p:nvPr/>
        </p:nvSpPr>
        <p:spPr>
          <a:xfrm>
            <a:off x="4937760" y="1280160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APP B：AI驱动设计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937760" y="1645920"/>
            <a:ext cx="356616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AI对话了解偏好</a:t>
            </a:r>
            <a:endParaRPr lang="en-US" sz="11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个性化推荐3个方案</a:t>
            </a:r>
            <a:endParaRPr lang="en-US" sz="11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解释推荐理由</a:t>
            </a:r>
            <a:endParaRPr lang="en-US" sz="11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可实时调整行程</a:t>
            </a:r>
            <a:endParaRPr lang="en-US" sz="11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体验：精准推荐，决策轻松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F2B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371600"/>
            <a:ext cx="54864" cy="2286000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3" name="Text 1"/>
          <p:cNvSpPr/>
          <p:nvPr/>
        </p:nvSpPr>
        <p:spPr>
          <a:xfrm>
            <a:off x="1005840" y="137160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9B6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第1节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005840" y="182880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AI产品设计思维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7.1 设计思维转变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从功能到体验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3429000"/>
                <a:gridCol w="342900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维度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传统设计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AI驱动设计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核心问题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用户要什么功能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用户要什么体验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设计起点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功能需求文档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用户场景和痛点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交互方式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菜单+按钮+表单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对话+推荐+自动执行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个性化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用户手动设置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AI自动适配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数据角色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存储和检索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驱动决策和生成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用户控制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完全手动控制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AI辅助+人类确认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设计目标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效率优先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体验优先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7.1 AI原生设计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AI增强 vs AI原生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3931920" cy="3200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457200" y="1188720"/>
            <a:ext cx="3931920" cy="54864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1280160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AI增强设计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40080" y="1645920"/>
            <a:ext cx="356616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在现有产品上添加AI功能</a:t>
            </a:r>
            <a:endParaRPr lang="en-US" sz="11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如：搜索框旁加AI推荐</a:t>
            </a:r>
            <a:endParaRPr lang="en-US" sz="11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核心体验不变</a:t>
            </a:r>
            <a:endParaRPr lang="en-US" sz="11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AI是锦上添花</a:t>
            </a:r>
            <a:endParaRPr lang="en-US" sz="11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迁移成本低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754880" y="1188720"/>
            <a:ext cx="3931920" cy="3200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754880" y="1188720"/>
            <a:ext cx="3931920" cy="54864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12" name="Text 10"/>
          <p:cNvSpPr/>
          <p:nvPr/>
        </p:nvSpPr>
        <p:spPr>
          <a:xfrm>
            <a:off x="4937760" y="1280160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AI原生设计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937760" y="1645920"/>
            <a:ext cx="356616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从零开始围绕AI能力设计</a:t>
            </a:r>
            <a:endParaRPr lang="en-US" sz="11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如：以对话为核心交互</a:t>
            </a:r>
            <a:endParaRPr lang="en-US" sz="11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AI是产品灵魂</a:t>
            </a:r>
            <a:endParaRPr lang="en-US" sz="11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重新定义用户体验</a:t>
            </a:r>
            <a:endParaRPr lang="en-US" sz="11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创新空间大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7.1 AI设计原则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六大设计原则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3931920" cy="914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457200" y="1188720"/>
            <a:ext cx="393192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1280160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用户主导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2377440" y="128016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AI建议，用户决策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640080" y="169164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A6B6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目标：保留用户控制权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4663440" y="1188720"/>
            <a:ext cx="3931920" cy="914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4663440" y="1188720"/>
            <a:ext cx="3931920" cy="54864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3" name="Text 11"/>
          <p:cNvSpPr/>
          <p:nvPr/>
        </p:nvSpPr>
        <p:spPr>
          <a:xfrm>
            <a:off x="4846320" y="1280160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透明可释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583680" y="128016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解释AI为什么推荐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4846320" y="169164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A6B6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目标：建立信任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457200" y="2194560"/>
            <a:ext cx="3931920" cy="914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57200" y="2194560"/>
            <a:ext cx="3931920" cy="54864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18" name="Text 16"/>
          <p:cNvSpPr/>
          <p:nvPr/>
        </p:nvSpPr>
        <p:spPr>
          <a:xfrm>
            <a:off x="640080" y="2286000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渐进披露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2377440" y="228600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先简单后详细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640080" y="269748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A6B6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目标：避免信息过载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4663440" y="2194560"/>
            <a:ext cx="3931920" cy="914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4663440" y="2194560"/>
            <a:ext cx="3931920" cy="54864"/>
          </a:xfrm>
          <a:prstGeom prst="rect">
            <a:avLst/>
          </a:prstGeom>
          <a:solidFill>
            <a:srgbClr val="7C3AED"/>
          </a:solidFill>
          <a:ln/>
        </p:spPr>
      </p:sp>
      <p:sp>
        <p:nvSpPr>
          <p:cNvPr id="23" name="Text 21"/>
          <p:cNvSpPr/>
          <p:nvPr/>
        </p:nvSpPr>
        <p:spPr>
          <a:xfrm>
            <a:off x="4846320" y="2286000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容错设计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6583680" y="228600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AI出错时优雅降级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4846320" y="269748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A6B6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目标：保持可用性</a:t>
            </a:r>
            <a:endParaRPr lang="en-US" sz="900" dirty="0"/>
          </a:p>
        </p:txBody>
      </p:sp>
      <p:sp>
        <p:nvSpPr>
          <p:cNvPr id="26" name="Shape 24"/>
          <p:cNvSpPr/>
          <p:nvPr/>
        </p:nvSpPr>
        <p:spPr>
          <a:xfrm>
            <a:off x="457200" y="3200400"/>
            <a:ext cx="3931920" cy="914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27" name="Shape 25"/>
          <p:cNvSpPr/>
          <p:nvPr/>
        </p:nvSpPr>
        <p:spPr>
          <a:xfrm>
            <a:off x="457200" y="3200400"/>
            <a:ext cx="3931920" cy="54864"/>
          </a:xfrm>
          <a:prstGeom prst="rect">
            <a:avLst/>
          </a:prstGeom>
          <a:solidFill>
            <a:srgbClr val="EA580C"/>
          </a:solidFill>
          <a:ln/>
        </p:spPr>
      </p:sp>
      <p:sp>
        <p:nvSpPr>
          <p:cNvPr id="28" name="Text 26"/>
          <p:cNvSpPr/>
          <p:nvPr/>
        </p:nvSpPr>
        <p:spPr>
          <a:xfrm>
            <a:off x="640080" y="3291840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隐私优先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2377440" y="329184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最小化数据采集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640080" y="370332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A6B6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目标：保护用户权益</a:t>
            </a:r>
            <a:endParaRPr lang="en-US" sz="900" dirty="0"/>
          </a:p>
        </p:txBody>
      </p:sp>
      <p:sp>
        <p:nvSpPr>
          <p:cNvPr id="31" name="Shape 29"/>
          <p:cNvSpPr/>
          <p:nvPr/>
        </p:nvSpPr>
        <p:spPr>
          <a:xfrm>
            <a:off x="4663440" y="3200400"/>
            <a:ext cx="3931920" cy="914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32" name="Shape 30"/>
          <p:cNvSpPr/>
          <p:nvPr/>
        </p:nvSpPr>
        <p:spPr>
          <a:xfrm>
            <a:off x="4663440" y="3200400"/>
            <a:ext cx="3931920" cy="54864"/>
          </a:xfrm>
          <a:prstGeom prst="rect">
            <a:avLst/>
          </a:prstGeom>
          <a:solidFill>
            <a:srgbClr val="0891B2"/>
          </a:solidFill>
          <a:ln/>
        </p:spPr>
      </p:sp>
      <p:sp>
        <p:nvSpPr>
          <p:cNvPr id="33" name="Text 31"/>
          <p:cNvSpPr/>
          <p:nvPr/>
        </p:nvSpPr>
        <p:spPr>
          <a:xfrm>
            <a:off x="4846320" y="3291840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人机协作</a:t>
            </a:r>
            <a:endParaRPr lang="en-US" sz="1200" dirty="0"/>
          </a:p>
        </p:txBody>
      </p:sp>
      <p:sp>
        <p:nvSpPr>
          <p:cNvPr id="34" name="Text 32"/>
          <p:cNvSpPr/>
          <p:nvPr/>
        </p:nvSpPr>
        <p:spPr>
          <a:xfrm>
            <a:off x="6583680" y="329184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AI做重复工作，人做创意</a:t>
            </a:r>
            <a:endParaRPr lang="en-US" sz="1000" dirty="0"/>
          </a:p>
        </p:txBody>
      </p:sp>
      <p:sp>
        <p:nvSpPr>
          <p:cNvPr id="35" name="Text 33"/>
          <p:cNvSpPr/>
          <p:nvPr/>
        </p:nvSpPr>
        <p:spPr>
          <a:xfrm>
            <a:off x="4846320" y="370332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1A6B6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目标：各展所长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7.1 用户旅程映射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AI赋能五阶段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2743200"/>
                <a:gridCol w="3200400"/>
                <a:gridCol w="137160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阶段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用户行为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AI赋能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价值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行前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灵感激发→信息收集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AI推荐目的地、AI生成攻略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减少决策时间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预订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比价→下单→支付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AI比价、AI预测最佳购买时机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降低购买成本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行中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导航→游览→餐饮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AI导览、AI推荐餐厅、实时避峰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提升游览体验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行后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评价→分享→回忆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AI生成旅行日记、AI精选照片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增强情感连接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复购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回访→推荐→复购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AI个性化推送、会员AI助手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提升复购率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知识卡片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MaaS体验模型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371600"/>
            <a:ext cx="7315200" cy="2286000"/>
          </a:xfrm>
          <a:prstGeom prst="rect">
            <a:avLst/>
          </a:prstGeom>
          <a:solidFill>
            <a:srgbClr val="FDF5E6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371600"/>
            <a:ext cx="54864" cy="2286000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8" name="Text 6"/>
          <p:cNvSpPr/>
          <p:nvPr/>
        </p:nvSpPr>
        <p:spPr>
          <a:xfrm>
            <a:off x="1097280" y="1463040"/>
            <a:ext cx="7040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旅游AI体验度量模型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1097280" y="1828800"/>
            <a:ext cx="70408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MaaS(Measure-as-a-Service)从四个维度度量AI旅游体验：1) 效率(Efficiency)——节省多少时间；2) 效果(Effectiveness)——推荐是否准确；3) 情感(Emotion)——使用是否愉悦；4) 信任(Trust)——是否信任AI建议。综合得分 = 0.3E + 0.3E + 0.2E + 0.2T。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F2B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371600"/>
            <a:ext cx="54864" cy="2286000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3" name="Text 1"/>
          <p:cNvSpPr/>
          <p:nvPr/>
        </p:nvSpPr>
        <p:spPr>
          <a:xfrm>
            <a:off x="1005840" y="137160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9B6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第2节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005840" y="182880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个性化行程规划</a:t>
            </a:r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7.2 行程规划问题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约束优化问题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3200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731520" y="128016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行程规划 = 在多重约束下，最大化游客体验的优化问题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31520" y="1645920"/>
            <a:ext cx="768096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目标：最大化总体验评分（景点吸引力 × 匹配度）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硬约束：时间窗口、预算上限、交通可达性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软约束：体力限制、偏好顺序、餐饮时间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决策变量：每天去哪些景点、什么顺序、停留多久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问题类型：组合优化（NP-hard），需启发式算法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AI增强：LLM理解偏好+优化算法求解+LLM生成方案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7.2 约束建模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旅游行程约束体系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2743200"/>
                <a:gridCol w="411480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约束类型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具体约束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处理方式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时间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景点开放时间、总天数、每日时长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硬约束，时间窗口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空间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景点间距离、交通方式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距离矩阵+通行时间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预算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总预算、每日预算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成本累加约束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体力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每日最大景点数、步行距离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软约束，偏好权重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偏好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景点类型偏好、必去景点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评分函数权重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特殊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天气、节假日、人流预测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动态调整参数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7.2 规划算法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从贪心到智能优化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3200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731520" y="1371600"/>
            <a:ext cx="76809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贪心算法：每步选当前最优景点（快但不一定全局最优）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遗传算法：模拟生物进化，交叉变异搜索最优行程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模拟退火：概率性接受劣解，跳出局部最优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蚁群算法：模拟蚂蚁觅食，信息素引导搜索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强化学习：学习"在什么状态下去什么景点"的策略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LLM+优化：LLM理解偏好并生成约束，优化算法求解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7.2 贵州案例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AI规划安顺三日游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27432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457200" y="1188720"/>
            <a:ext cx="82296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8" name="Shape 6"/>
          <p:cNvSpPr/>
          <p:nvPr/>
        </p:nvSpPr>
        <p:spPr>
          <a:xfrm>
            <a:off x="457200" y="1188720"/>
            <a:ext cx="1371600" cy="320040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188720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贵州案例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640080" y="160020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AI生成安顺三日亲子游行程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0080" y="1965960"/>
            <a:ext cx="78638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Day1：黄果树瀑布（上午）→天星桥（下午）→石头寨（傍晚，布依族村寨体验）</a:t>
            </a:r>
            <a:endParaRPr lang="en-US" sz="11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Day2：龙宫（上午，水溶洞探险）→旧州古镇（下午，历史文化+美食）</a:t>
            </a:r>
            <a:endParaRPr lang="en-US" sz="11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Day3：云峰屯堡（上午，明代军屯文化）→安顺文庙（下午）→返程</a:t>
            </a:r>
            <a:endParaRPr lang="en-US" sz="11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AI考虑了：景点间距离（贵州山路时间）、亲子适宜性、体力分配（每天2-3个景点）、文化多样性。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F2B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371600"/>
            <a:ext cx="54864" cy="2286000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3" name="Text 1"/>
          <p:cNvSpPr/>
          <p:nvPr/>
        </p:nvSpPr>
        <p:spPr>
          <a:xfrm>
            <a:off x="1005840" y="137160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9B6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第3节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005840" y="182880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AI旅游产品体验设计</a:t>
            </a: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7.3 对话式交互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聊天式旅游服务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3200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731520" y="1371600"/>
            <a:ext cx="76809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优势：自然语言交互，零学习成本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多轮对话：理解上下文，处理追问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意图识别：区分"查景点""订票""闲聊"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槽位填充：提取目的地、时间、人数等关键信息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卡片+对话：文字对话搭配可视化卡片（地图、图片）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设计要点：回复简洁、提供选项、支持打断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7.3 推荐界面设计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AI推荐的信息呈现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graphicFrame>
        <p:nvGraphicFramePr>
          <p:cNvPr id="1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2286000"/>
                <a:gridCol w="1828800"/>
                <a:gridCol w="274320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模式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展示方式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适用场景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案例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卡片式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一张卡片一个推荐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适合浏览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马蜂窝景点推荐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对比式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并排展示多个方案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适合决策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行程方案对比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渐进式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先展示概要再展开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避免过载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携程行程详情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对话式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在对话中嵌入推荐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自然流畅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AI旅行助手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地图式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在地图上标注推荐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空间感知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景区内导航推荐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7.3 体验度量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AI旅游产品KPI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graphicFrame>
        <p:nvGraphicFramePr>
          <p:cNvPr id="1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1828800"/>
                <a:gridCol w="2743200"/>
                <a:gridCol w="228600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维度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指标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计算方法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目标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效率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任务完成时间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从开始到完成的时间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降低30%+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准确性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推荐采纳率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用户采纳推荐的比例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&gt;40%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满意度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CSAT/NPS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满意/不满意评分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CSAT&gt;4.0/5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信任度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AI建议信任率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用户接受AI建议的比例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&gt;60%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留存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7日留存率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7天后回访比例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&gt;30%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转化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预订转化率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推荐→预订的比例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&gt;5%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知识卡片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AI疲劳效应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371600"/>
            <a:ext cx="7315200" cy="2286000"/>
          </a:xfrm>
          <a:prstGeom prst="rect">
            <a:avLst/>
          </a:prstGeom>
          <a:solidFill>
            <a:srgbClr val="FDF5E6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371600"/>
            <a:ext cx="54864" cy="2286000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8" name="Text 6"/>
          <p:cNvSpPr/>
          <p:nvPr/>
        </p:nvSpPr>
        <p:spPr>
          <a:xfrm>
            <a:off x="1097280" y="1463040"/>
            <a:ext cx="7040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AI疲劳(AI Fatigue)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1097280" y="1828800"/>
            <a:ext cx="70408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当AI推荐过于频繁或不够精准时，用户会产生"AI疲劳"——忽视或关闭AI功能。解决方法：1) 控制推荐频率——不要每次操作都弹推荐；2) 提供价值——每次推荐都有明确理由；3) 用户可控——允许调整推荐频率和偏好；4) 渐进式——从低频高价值推荐开始建立信任。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F2B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371600"/>
            <a:ext cx="54864" cy="2286000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3" name="Text 1"/>
          <p:cNvSpPr/>
          <p:nvPr/>
        </p:nvSpPr>
        <p:spPr>
          <a:xfrm>
            <a:off x="1005840" y="137160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9B6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第4节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005840" y="182880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伦理、隐私与未来</a:t>
            </a:r>
            <a:endParaRPr lang="en-US" sz="2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7.4 伦理设计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AI产品的伦理框架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2286000"/>
          </a:xfrm>
          <a:prstGeom prst="rect">
            <a:avLst/>
          </a:prstGeom>
          <a:solidFill>
            <a:srgbClr val="FEF3C7"/>
          </a:solidFill>
          <a:ln/>
        </p:spPr>
      </p:sp>
      <p:sp>
        <p:nvSpPr>
          <p:cNvPr id="7" name="Shape 5"/>
          <p:cNvSpPr/>
          <p:nvPr/>
        </p:nvSpPr>
        <p:spPr>
          <a:xfrm>
            <a:off x="457200" y="1188720"/>
            <a:ext cx="54864" cy="2286000"/>
          </a:xfrm>
          <a:prstGeom prst="rect">
            <a:avLst/>
          </a:prstGeom>
          <a:solidFill>
            <a:srgbClr val="EA580C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1261872"/>
            <a:ext cx="7955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EA58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🧭 思政融入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640080" y="1554480"/>
            <a:ext cx="7955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AI旅游产品伦理设计四原则：1) 公平性——不因用户画像差异提供歧视性服务（如"大数据杀熟"）；2) 透明性——AI决策过程可解释，用户可了解推荐原因；3) 隐私保护——数据采集最小化，使用目的明确，存储期限有限；4) 人类尊严——AI不应操纵用户决策，尊重用户自主选择权。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731520" y="365760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关键："大数据杀熟"是AI伦理设计的反面教材</a:t>
            </a:r>
            <a:endParaRPr lang="en-US" sz="1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7.4 大数据杀熟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算法歧视的典型案例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3200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731520" y="1371600"/>
            <a:ext cx="76809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现象：同一产品，老用户价格高于新用户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根因：算法利用用户忠诚度进行价格歧视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旅游场景：酒店/机票对高频用户显示更高价格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检测方法：多账号比价、价格追踪工具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法律规制：《个人信息保护法》第24条禁止自动化决策歧视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设计对策：价格透明、提供比价功能、禁止基于个人特征的差异化定价</a:t>
            </a:r>
            <a:endParaRPr lang="en-US" sz="1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思政融入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以人民为中心的设计理念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1828800"/>
          </a:xfrm>
          <a:prstGeom prst="rect">
            <a:avLst/>
          </a:prstGeom>
          <a:solidFill>
            <a:srgbClr val="FEF3C7"/>
          </a:solidFill>
          <a:ln/>
        </p:spPr>
      </p:sp>
      <p:sp>
        <p:nvSpPr>
          <p:cNvPr id="7" name="Shape 5"/>
          <p:cNvSpPr/>
          <p:nvPr/>
        </p:nvSpPr>
        <p:spPr>
          <a:xfrm>
            <a:off x="457200" y="1188720"/>
            <a:ext cx="54864" cy="1828800"/>
          </a:xfrm>
          <a:prstGeom prst="rect">
            <a:avLst/>
          </a:prstGeom>
          <a:solidFill>
            <a:srgbClr val="EA580C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1261872"/>
            <a:ext cx="7955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EA580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🧭 思政融入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640080" y="1554480"/>
            <a:ext cx="79552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旅游产品设计必须坚持"以人民为中心"的理念。技术不能成为少数人的特权工具——老年人、残障人士、低收入群体都应能平等使用AI旅游服务。无障碍设计、适老化改造不是"可选功能"，而是"必选项"。普惠AI，让技术红利惠及每一个人。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731520" y="320040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6B6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讨论：如何为老年游客设计友好的AI旅游产品？</a:t>
            </a:r>
            <a:endParaRPr lang="en-US" sz="13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7.4 无障碍设计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AI赋能特殊群体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graphicFrame>
        <p:nvGraphicFramePr>
          <p:cNvPr id="2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1828800"/>
                <a:gridCol w="50292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群体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痛点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AI解决方案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老年人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不会用复杂APP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语音对话式交互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视障人士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看不到景点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AI语音描述+环境感知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听障人士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听不到讲解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AI实时字幕+手语翻译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行动不便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路线不通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无障碍路线规划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外国游客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语言不通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AI实时多语言翻译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7.4 未来趋势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AI旅游产品设计方向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Text 4"/>
          <p:cNvSpPr/>
          <p:nvPr/>
        </p:nvSpPr>
        <p:spPr>
          <a:xfrm>
            <a:off x="731520" y="1188720"/>
            <a:ext cx="768096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 Agent化：从工具变为"旅行伙伴"，主动服务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情感化设计：AI识别用户情绪并调整交互方式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超个性化：从群体推荐到个体定制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沉浸式体验：AI+AR/VR深度融合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可持续设计：AI引导绿色旅游、低碳出行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去App化：AI融入各种终端（车机、手表、智能眼镜）</a:t>
            </a:r>
            <a:endParaRPr lang="en-US" sz="13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知识拓展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AI旅行伴侣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371600"/>
            <a:ext cx="7315200" cy="2286000"/>
          </a:xfrm>
          <a:prstGeom prst="rect">
            <a:avLst/>
          </a:prstGeom>
          <a:solidFill>
            <a:srgbClr val="FDF5E6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371600"/>
            <a:ext cx="54864" cy="2286000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8" name="Text 6"/>
          <p:cNvSpPr/>
          <p:nvPr/>
        </p:nvSpPr>
        <p:spPr>
          <a:xfrm>
            <a:off x="1097280" y="1463040"/>
            <a:ext cx="7040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AI旅行伴侣(Travel Companion)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1097280" y="1828800"/>
            <a:ext cx="70408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未来的AI旅行伴侣不是简单的推荐工具，而是全程陪伴的"智能旅伴"：行前帮你规划（了解你的偏好和预算），行中实时服务（导航、讲解、翻译、应急），行后帮你回忆（生成游记、精选照片、分享）。它有记忆——记得你上次旅行去过哪里、喜欢什么。它有个性——匹配你的沟通风格。</a:t>
            </a:r>
            <a:endParaRPr lang="en-US" sz="10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7.4 AI设计模式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常见AI交互模式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graphicFrame>
        <p:nvGraphicFramePr>
          <p:cNvPr id="2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2743200"/>
                <a:gridCol w="411480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模式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描述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旅游应用场景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推荐模式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AI主动推荐内容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首页景点推荐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对话模式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自然语言交互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AI旅行助手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自动化模式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AI自动执行任务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自动预订/改签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预测模式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AI预测并提示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价格预测/天气提醒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个性化模式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根据用户定制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个性化行程/内容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协作模式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人机共同创作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AI辅助游记写作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7.4 用户测试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AI产品可用性评估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3200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731520" y="1371600"/>
            <a:ext cx="76809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可用性测试：观察用户完成任务的流程和困难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A/B测试：对比不同设计方案的效果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眼动追踪：分析用户在界面上的注意力分布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大声思考法：用户边操作边描述思考过程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满意度调查：SUS(System Usability Scale)量表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AI产品特有测试：信任度测量、透明度评估、容错体验</a:t>
            </a:r>
            <a:endParaRPr lang="en-US" sz="12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7.4 AI酒店设计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智慧酒店产品案例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graphicFrame>
        <p:nvGraphicFramePr>
          <p:cNvPr id="3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3657600"/>
                <a:gridCol w="32004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环节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AI应用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体验提升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入住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人脸识别+手机自助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0秒排队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客房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语音控制灯光/电视/窗帘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全语音交互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服务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机器人送餐/送物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24小时无接触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退房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自动账单+电子发票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一键退房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反馈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AI分析入住行为偏好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个性化再营销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7.4 AI景区导览设计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智慧导览产品设计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3200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731520" y="1371600"/>
            <a:ext cx="76809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核心功能：AI讲解+路线推荐+实时问答+拍照识别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交互设计：语音为主，图文为辅，AR增强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个性化：根据游客年龄/兴趣/停留时间调整讲解深度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多语言：支持中/英/日/韩/法等主流语言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无障碍：语音导览辅助视障游客，字幕辅助听障游客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贵州特色：屯堡文化AI导览，讲好安顺故事</a:t>
            </a:r>
            <a:endParaRPr lang="en-US" sz="12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7.4 个性化算法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从规则到深度学习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graphicFrame>
        <p:nvGraphicFramePr>
          <p:cNvPr id="3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2743200"/>
                <a:gridCol w="411480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方法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原理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旅游应用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规则个性化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if-else规则匹配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VIP等级对应服务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协同过滤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相似用户推荐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相似游客的景点偏好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内容推荐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物品属性匹配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景点类型偏好匹配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深度学习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端到端学习偏好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复杂非线性偏好建模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LLM个性化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自然语言理解偏好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“我喜欢安静的文化景点”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混合方法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多策略融合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生产系统常用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76200" marR="76200" marT="38100" marB="3810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7.4 适老化设计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AI服务老年游客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3200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731520" y="1371600"/>
            <a:ext cx="76809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交互简化：大字体、大按钮、语音优先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流程精简：一键操作，减少跳转和选择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容错设计：误操作可撤销，提供人工 fallback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语音交互：自然语言对话，零学习成本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情感关怀：AI语气温暖，主动提醒和关怀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贵州实践：针对乡村老年游客的语音AI旅游助手</a:t>
            </a:r>
            <a:endParaRPr lang="en-US" sz="12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7.4 安顺案例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黄果树AI导览产品设计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27432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457200" y="1188720"/>
            <a:ext cx="82296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8" name="Shape 6"/>
          <p:cNvSpPr/>
          <p:nvPr/>
        </p:nvSpPr>
        <p:spPr>
          <a:xfrm>
            <a:off x="457200" y="1188720"/>
            <a:ext cx="1371600" cy="320040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188720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贵州案例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640080" y="160020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黄果树AI数字导览产品设计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0080" y="1965960"/>
            <a:ext cx="78638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黄果树AI导览以微信小程序为载体：1) 语音对话——游客提问“瀑布在哪里”→AI回答+导航；2) 拍照识别——拍瀑布→AI讲解形成原因；3) 个性化路线——根据体力/时间/兴趣推荐路线；4) 实时避峰——AI提示“前方拥挤，建议先去天星桥”；5) 旅行日记——游览结束后AI自动生成图文游记。</a:t>
            </a:r>
            <a:endParaRPr lang="en-US" sz="11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知识拓展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情感化AI设计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371600"/>
            <a:ext cx="7315200" cy="2286000"/>
          </a:xfrm>
          <a:prstGeom prst="rect">
            <a:avLst/>
          </a:prstGeom>
          <a:solidFill>
            <a:srgbClr val="FDF5E6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371600"/>
            <a:ext cx="54864" cy="2286000"/>
          </a:xfrm>
          <a:prstGeom prst="rect">
            <a:avLst/>
          </a:prstGeom>
          <a:solidFill>
            <a:srgbClr val="E9B64B"/>
          </a:solidFill>
          <a:ln/>
        </p:spPr>
      </p:sp>
      <p:sp>
        <p:nvSpPr>
          <p:cNvPr id="8" name="Text 6"/>
          <p:cNvSpPr/>
          <p:nvPr/>
        </p:nvSpPr>
        <p:spPr>
          <a:xfrm>
            <a:off x="1097280" y="1463040"/>
            <a:ext cx="7040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情感化AI设计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1097280" y="1828800"/>
            <a:ext cx="70408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AI产品不仅要“好用”，还要“好用情”。情感化设计三个层次：1) 本能层——视觉/音效的美感；2) 行为层——交互的流畅和愉悦；3) 反思层——使用后留下的情感记忆。旅游AI产品应特别注重反思层——让AI生成的旅行回忆成为美好的情感体验。</a:t>
            </a:r>
            <a:endParaRPr lang="en-US" sz="10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7.4 产品方法论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5943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AI旅游产品开发流程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457200" y="1188720"/>
            <a:ext cx="8229600" cy="320040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25400" dir="8100000">
              <a:srgbClr val="00000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731520" y="1371600"/>
            <a:ext cx="768096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Step1: 用户研究——访谈/问卷/行为分析，发现真实需求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Step2: 场景定义——明确AI在什么场景下解决什么问题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Step3: 原型设计——低保真→高保真，快速验证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Step4: AI能力评估——现有AI技术能否支撑设计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Step5: 开发迭代——MVP→灰度→全量，持续优化</a:t>
            </a:r>
            <a:endParaRPr lang="en-US" sz="12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Step6: 效果评估——KPI达标分析，用户反馈收集</a:t>
            </a:r>
            <a:endParaRPr lang="en-US" sz="12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本章小结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1188720"/>
            <a:ext cx="768096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设计思维：从功能设计到体验设计，AI增强-&gt;AI原生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设计原则：用户主导、透明可释、容错、隐私优先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用户旅程五阶段：行前→预订→行中→行后→复购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行程规划：约束优化问题，LLM+优化算法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体验度量：效率、准确性、满意度、信任、留存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伦理底线：公平、透明、隐私、人类尊严</a:t>
            </a:r>
            <a:endParaRPr lang="en-US" sz="13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参考文献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1188720"/>
            <a:ext cx="768096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[1] Amershi S, et al. Guidelines for Human-AI Interaction[C]. CHI, 2019.</a:t>
            </a:r>
            <a:endParaRPr lang="en-US" sz="11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[2] Buhalis D, Sinarta Y. Real-time co-creation in tourism[J]. Tourism Management, 2019.</a:t>
            </a:r>
            <a:endParaRPr lang="en-US" sz="11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[3] 何人可. 交互设计[M]. 北京: 高等教育出版社, 2023.</a:t>
            </a:r>
            <a:endParaRPr lang="en-US" sz="11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[4] Li B, et al. AI for Tourism Product Design: A Survey[J]. Tourism Management, 2024.</a:t>
            </a:r>
            <a:endParaRPr lang="en-US" sz="11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[5] 全国人大常委会. 中华人民共和国个人信息保护法[Z]. 2021.</a:t>
            </a:r>
            <a:endParaRPr lang="en-US" sz="11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思考题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1188720"/>
            <a:ext cx="768096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"AI原生"与"AI增强"设计有什么本质区别？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个性化行程规划需要处理哪些约束条件？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选择一个旅游APP，分析用户旅程五阶段的AI赋能情况。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"大数据杀熟"在旅游行业有哪些表现？如何检测和防范？</a:t>
            </a:r>
            <a:endParaRPr lang="en-US" sz="1300" dirty="0"/>
          </a:p>
          <a:p>
            <a:pPr marL="342900" indent="-342900">
              <a:lnSpc>
                <a:spcPct val="170000"/>
              </a:lnSpc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为老年游客设计一个AI旅游产品方案。</a:t>
            </a:r>
            <a:endParaRPr lang="en-US" sz="13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5F7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A6B65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828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2B4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参考文献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8046720" cy="18288"/>
          </a:xfrm>
          <a:prstGeom prst="rect">
            <a:avLst/>
          </a:prstGeom>
          <a:solidFill>
            <a:srgbClr val="1A6B65">
              <a:alpha val="50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1188720"/>
            <a:ext cx="768096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[1] Amershi S, et al. Guidelines for Human-AI Interaction[C]. CHI, 2019.</a:t>
            </a:r>
            <a:endParaRPr lang="en-US" sz="11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[2] Buhalis D, Sinarta Y. Real-time co-creation in tourism[J]. Tourism Management, 2019.</a:t>
            </a:r>
            <a:endParaRPr lang="en-US" sz="11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[3] 何人可. 交互设计[M]. 北京: 高等教育出版社, 2023.</a:t>
            </a:r>
            <a:endParaRPr lang="en-US" sz="11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[4] Li B, et al. AI for Tourism Product Design: A Survey[J]. Tourism Management, 2024, 105: 104935.</a:t>
            </a:r>
            <a:endParaRPr lang="en-US" sz="1100" dirty="0"/>
          </a:p>
          <a:p>
            <a:pPr marL="342900" indent="-342900">
              <a:lnSpc>
                <a:spcPct val="150000"/>
              </a:lnSpc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rgbClr val="1A1A2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[5] 全国人大常委会. 中华人民共和国个人信息保护法[Z]. 2021.</a:t>
            </a:r>
            <a:endParaRPr lang="en-US" sz="11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0F2B4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1645920"/>
            <a:ext cx="7772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第7章 完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731520" y="246888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E9B64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AI驱动的旅游产品设计与用户体验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657600" y="3017520"/>
            <a:ext cx="1828800" cy="36576"/>
          </a:xfrm>
          <a:prstGeom prst="rect">
            <a:avLst/>
          </a:prstGeom>
          <a:solidFill>
            <a:srgbClr val="E9B64B"/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40</Slides>
  <Notes>40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第7章 AI驱动的旅游产品设计与用户体验</dc:title>
  <dc:subject>PptxGenJS Presentation</dc:subject>
  <dc:creator>安顺学院</dc:creator>
  <cp:lastModifiedBy>安顺学院</cp:lastModifiedBy>
  <cp:revision>1</cp:revision>
  <dcterms:created xsi:type="dcterms:W3CDTF">2026-07-29T00:12:11Z</dcterms:created>
  <dcterms:modified xsi:type="dcterms:W3CDTF">2026-07-29T00:12:11Z</dcterms:modified>
</cp:coreProperties>
</file>