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notesMasterIdLst>
    <p:notesMasterId r:id="rId4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 Id="rId4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F2B46"/>
        </a:solidFill>
      </p:bgPr>
    </p:bg>
    <p:spTree>
      <p:nvGrpSpPr>
        <p:cNvPr id="1" name=""/>
        <p:cNvGrpSpPr/>
        <p:nvPr/>
      </p:nvGrpSpPr>
      <p:grpSpPr>
        <a:xfrm>
          <a:off x="0" y="0"/>
          <a:ext cx="0" cy="0"/>
          <a:chOff x="0" y="0"/>
          <a:chExt cx="0" cy="0"/>
        </a:xfrm>
      </p:grpSpPr>
      <p:sp>
        <p:nvSpPr>
          <p:cNvPr id="2" name="Text 0"/>
          <p:cNvSpPr/>
          <p:nvPr/>
        </p:nvSpPr>
        <p:spPr>
          <a:xfrm>
            <a:off x="731520" y="914400"/>
            <a:ext cx="2743200" cy="457200"/>
          </a:xfrm>
          <a:prstGeom prst="rect">
            <a:avLst/>
          </a:prstGeom>
          <a:noFill/>
          <a:ln/>
        </p:spPr>
        <p:txBody>
          <a:bodyPr wrap="square" lIns="0" tIns="0" rIns="0" bIns="0" rtlCol="0" anchor="ctr"/>
          <a:lstStyle/>
          <a:p>
            <a:pPr indent="0" marL="0">
              <a:buNone/>
            </a:pPr>
            <a:r>
              <a:rPr lang="en-US" sz="1800" b="1" dirty="0">
                <a:solidFill>
                  <a:srgbClr val="E9B64B"/>
                </a:solidFill>
                <a:latin typeface="Microsoft YaHei" pitchFamily="34" charset="0"/>
                <a:ea typeface="Microsoft YaHei" pitchFamily="34" charset="-122"/>
                <a:cs typeface="Microsoft YaHei" pitchFamily="34" charset="-120"/>
              </a:rPr>
              <a:t>第4章</a:t>
            </a:r>
            <a:endParaRPr lang="en-US" sz="1800" dirty="0"/>
          </a:p>
        </p:txBody>
      </p:sp>
      <p:sp>
        <p:nvSpPr>
          <p:cNvPr id="3" name="Text 1"/>
          <p:cNvSpPr/>
          <p:nvPr/>
        </p:nvSpPr>
        <p:spPr>
          <a:xfrm>
            <a:off x="731520" y="1371600"/>
            <a:ext cx="7772400" cy="914400"/>
          </a:xfrm>
          <a:prstGeom prst="rect">
            <a:avLst/>
          </a:prstGeom>
          <a:noFill/>
          <a:ln/>
        </p:spPr>
        <p:txBody>
          <a:bodyPr wrap="square" lIns="0" tIns="0" rIns="0" bIns="0" rtlCol="0" anchor="ctr"/>
          <a:lstStyle/>
          <a:p>
            <a:pPr indent="0" marL="0">
              <a:buNone/>
            </a:pPr>
            <a:r>
              <a:rPr lang="en-US" sz="3200" b="1" dirty="0">
                <a:solidFill>
                  <a:srgbClr val="FFFFFF"/>
                </a:solidFill>
                <a:latin typeface="Microsoft YaHei" pitchFamily="34" charset="0"/>
                <a:ea typeface="Microsoft YaHei" pitchFamily="34" charset="-122"/>
                <a:cs typeface="Microsoft YaHei" pitchFamily="34" charset="-120"/>
              </a:rPr>
              <a:t>机器学习与旅游智能推荐系统</a:t>
            </a:r>
            <a:endParaRPr lang="en-US" sz="3200" dirty="0"/>
          </a:p>
        </p:txBody>
      </p:sp>
      <p:sp>
        <p:nvSpPr>
          <p:cNvPr id="4" name="Shape 2"/>
          <p:cNvSpPr/>
          <p:nvPr/>
        </p:nvSpPr>
        <p:spPr>
          <a:xfrm>
            <a:off x="731520" y="2286000"/>
            <a:ext cx="1828800" cy="36576"/>
          </a:xfrm>
          <a:prstGeom prst="rect">
            <a:avLst/>
          </a:prstGeom>
          <a:solidFill>
            <a:srgbClr val="E9B64B"/>
          </a:solidFill>
          <a:ln/>
        </p:spPr>
      </p:sp>
      <p:sp>
        <p:nvSpPr>
          <p:cNvPr id="5" name="Text 3"/>
          <p:cNvSpPr/>
          <p:nvPr/>
        </p:nvSpPr>
        <p:spPr>
          <a:xfrm>
            <a:off x="731520" y="2468880"/>
            <a:ext cx="7772400" cy="457200"/>
          </a:xfrm>
          <a:prstGeom prst="rect">
            <a:avLst/>
          </a:prstGeom>
          <a:noFill/>
          <a:ln/>
        </p:spPr>
        <p:txBody>
          <a:bodyPr wrap="square" lIns="0" tIns="0" rIns="0" bIns="0" rtlCol="0" anchor="ctr"/>
          <a:lstStyle/>
          <a:p>
            <a:pPr indent="0" marL="0">
              <a:buNone/>
            </a:pPr>
            <a:r>
              <a:rPr lang="en-US" sz="1400" dirty="0">
                <a:solidFill>
                  <a:srgbClr val="A0B4C8"/>
                </a:solidFill>
                <a:latin typeface="Microsoft YaHei" pitchFamily="34" charset="0"/>
                <a:ea typeface="Microsoft YaHei" pitchFamily="34" charset="-122"/>
                <a:cs typeface="Microsoft YaHei" pitchFamily="34" charset="-120"/>
              </a:rPr>
              <a:t>从协同过滤到大模型增强推荐</a:t>
            </a:r>
            <a:endParaRPr lang="en-US" sz="1400" dirty="0"/>
          </a:p>
        </p:txBody>
      </p:sp>
      <p:sp>
        <p:nvSpPr>
          <p:cNvPr id="6" name="Text 4"/>
          <p:cNvSpPr/>
          <p:nvPr/>
        </p:nvSpPr>
        <p:spPr>
          <a:xfrm>
            <a:off x="731520" y="4389120"/>
            <a:ext cx="3657600" cy="365760"/>
          </a:xfrm>
          <a:prstGeom prst="rect">
            <a:avLst/>
          </a:prstGeom>
          <a:noFill/>
          <a:ln/>
        </p:spPr>
        <p:txBody>
          <a:bodyPr wrap="square" lIns="0" tIns="0" rIns="0" bIns="0" rtlCol="0" anchor="ctr"/>
          <a:lstStyle/>
          <a:p>
            <a:pPr indent="0" marL="0">
              <a:buNone/>
            </a:pPr>
            <a:r>
              <a:rPr lang="en-US" sz="1200" dirty="0">
                <a:solidFill>
                  <a:srgbClr val="A0B4C8"/>
                </a:solidFill>
                <a:latin typeface="Microsoft YaHei" pitchFamily="34" charset="0"/>
                <a:ea typeface="Microsoft YaHei" pitchFamily="34" charset="-122"/>
                <a:cs typeface="Microsoft YaHei" pitchFamily="34" charset="-120"/>
              </a:rPr>
              <a:t>安顺学院 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学习目标</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Learning Objectives</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Shape 4"/>
          <p:cNvSpPr/>
          <p:nvPr/>
        </p:nvSpPr>
        <p:spPr>
          <a:xfrm>
            <a:off x="640080" y="1188720"/>
            <a:ext cx="320040" cy="320040"/>
          </a:xfrm>
          <a:prstGeom prst="ellipse">
            <a:avLst/>
          </a:prstGeom>
          <a:solidFill>
            <a:srgbClr val="1A6B65"/>
          </a:solidFill>
          <a:ln/>
        </p:spPr>
      </p:sp>
      <p:sp>
        <p:nvSpPr>
          <p:cNvPr id="7" name="Text 5"/>
          <p:cNvSpPr/>
          <p:nvPr/>
        </p:nvSpPr>
        <p:spPr>
          <a:xfrm>
            <a:off x="640080" y="1188720"/>
            <a:ext cx="320040" cy="320040"/>
          </a:xfrm>
          <a:prstGeom prst="rect">
            <a:avLst/>
          </a:prstGeom>
          <a:noFill/>
          <a:ln/>
        </p:spPr>
        <p:txBody>
          <a:bodyPr wrap="square" lIns="0" tIns="0" rIns="0" bIns="0" rtlCol="0" anchor="ctr"/>
          <a:lstStyle/>
          <a:p>
            <a:pPr algn="ctr" indent="0" marL="0">
              <a:buNone/>
            </a:pPr>
            <a:r>
              <a:rPr lang="en-US" sz="1200" b="1" dirty="0">
                <a:solidFill>
                  <a:srgbClr val="FFFFFF"/>
                </a:solidFill>
                <a:latin typeface="Microsoft YaHei" pitchFamily="34" charset="0"/>
                <a:ea typeface="Microsoft YaHei" pitchFamily="34" charset="-122"/>
                <a:cs typeface="Microsoft YaHei" pitchFamily="34" charset="-120"/>
              </a:rPr>
              <a:t>1</a:t>
            </a:r>
            <a:endParaRPr lang="en-US" sz="1200" dirty="0"/>
          </a:p>
        </p:txBody>
      </p:sp>
      <p:sp>
        <p:nvSpPr>
          <p:cNvPr id="8" name="Text 6"/>
          <p:cNvSpPr/>
          <p:nvPr/>
        </p:nvSpPr>
        <p:spPr>
          <a:xfrm>
            <a:off x="1097280" y="1188720"/>
            <a:ext cx="7498080" cy="457200"/>
          </a:xfrm>
          <a:prstGeom prst="rect">
            <a:avLst/>
          </a:prstGeom>
          <a:noFill/>
          <a:ln/>
        </p:spPr>
        <p:txBody>
          <a:bodyPr wrap="square" lIns="0" tIns="0" rIns="0" bIns="0" rtlCol="0" anchor="ctr"/>
          <a:lstStyle/>
          <a:p>
            <a:pPr indent="0" marL="0">
              <a:buNone/>
            </a:pPr>
            <a:r>
              <a:rPr lang="en-US" sz="1400" dirty="0">
                <a:solidFill>
                  <a:srgbClr val="1A1A2E"/>
                </a:solidFill>
                <a:latin typeface="Microsoft YaHei" pitchFamily="34" charset="0"/>
                <a:ea typeface="Microsoft YaHei" pitchFamily="34" charset="-122"/>
                <a:cs typeface="Microsoft YaHei" pitchFamily="34" charset="-120"/>
              </a:rPr>
              <a:t>理解机器学习的基本概念和分类</a:t>
            </a:r>
            <a:endParaRPr lang="en-US" sz="1400" dirty="0"/>
          </a:p>
        </p:txBody>
      </p:sp>
      <p:sp>
        <p:nvSpPr>
          <p:cNvPr id="9" name="Shape 7"/>
          <p:cNvSpPr/>
          <p:nvPr/>
        </p:nvSpPr>
        <p:spPr>
          <a:xfrm>
            <a:off x="640080" y="1828800"/>
            <a:ext cx="320040" cy="320040"/>
          </a:xfrm>
          <a:prstGeom prst="ellipse">
            <a:avLst/>
          </a:prstGeom>
          <a:solidFill>
            <a:srgbClr val="1A6B65"/>
          </a:solidFill>
          <a:ln/>
        </p:spPr>
      </p:sp>
      <p:sp>
        <p:nvSpPr>
          <p:cNvPr id="10" name="Text 8"/>
          <p:cNvSpPr/>
          <p:nvPr/>
        </p:nvSpPr>
        <p:spPr>
          <a:xfrm>
            <a:off x="640080" y="1828800"/>
            <a:ext cx="320040" cy="320040"/>
          </a:xfrm>
          <a:prstGeom prst="rect">
            <a:avLst/>
          </a:prstGeom>
          <a:noFill/>
          <a:ln/>
        </p:spPr>
        <p:txBody>
          <a:bodyPr wrap="square" lIns="0" tIns="0" rIns="0" bIns="0" rtlCol="0" anchor="ctr"/>
          <a:lstStyle/>
          <a:p>
            <a:pPr algn="ctr" indent="0" marL="0">
              <a:buNone/>
            </a:pPr>
            <a:r>
              <a:rPr lang="en-US" sz="1200" b="1" dirty="0">
                <a:solidFill>
                  <a:srgbClr val="FFFFFF"/>
                </a:solidFill>
                <a:latin typeface="Microsoft YaHei" pitchFamily="34" charset="0"/>
                <a:ea typeface="Microsoft YaHei" pitchFamily="34" charset="-122"/>
                <a:cs typeface="Microsoft YaHei" pitchFamily="34" charset="-120"/>
              </a:rPr>
              <a:t>2</a:t>
            </a:r>
            <a:endParaRPr lang="en-US" sz="1200" dirty="0"/>
          </a:p>
        </p:txBody>
      </p:sp>
      <p:sp>
        <p:nvSpPr>
          <p:cNvPr id="11" name="Text 9"/>
          <p:cNvSpPr/>
          <p:nvPr/>
        </p:nvSpPr>
        <p:spPr>
          <a:xfrm>
            <a:off x="1097280" y="1828800"/>
            <a:ext cx="7498080" cy="457200"/>
          </a:xfrm>
          <a:prstGeom prst="rect">
            <a:avLst/>
          </a:prstGeom>
          <a:noFill/>
          <a:ln/>
        </p:spPr>
        <p:txBody>
          <a:bodyPr wrap="square" lIns="0" tIns="0" rIns="0" bIns="0" rtlCol="0" anchor="ctr"/>
          <a:lstStyle/>
          <a:p>
            <a:pPr indent="0" marL="0">
              <a:buNone/>
            </a:pPr>
            <a:r>
              <a:rPr lang="en-US" sz="1400" dirty="0">
                <a:solidFill>
                  <a:srgbClr val="1A1A2E"/>
                </a:solidFill>
                <a:latin typeface="Microsoft YaHei" pitchFamily="34" charset="0"/>
                <a:ea typeface="Microsoft YaHei" pitchFamily="34" charset="-122"/>
                <a:cs typeface="Microsoft YaHei" pitchFamily="34" charset="-120"/>
              </a:rPr>
              <a:t>掌握旅游数据的特征及其对ML的挑战</a:t>
            </a:r>
            <a:endParaRPr lang="en-US" sz="1400" dirty="0"/>
          </a:p>
        </p:txBody>
      </p:sp>
      <p:sp>
        <p:nvSpPr>
          <p:cNvPr id="12" name="Shape 10"/>
          <p:cNvSpPr/>
          <p:nvPr/>
        </p:nvSpPr>
        <p:spPr>
          <a:xfrm>
            <a:off x="640080" y="2468880"/>
            <a:ext cx="320040" cy="320040"/>
          </a:xfrm>
          <a:prstGeom prst="ellipse">
            <a:avLst/>
          </a:prstGeom>
          <a:solidFill>
            <a:srgbClr val="1A6B65"/>
          </a:solidFill>
          <a:ln/>
        </p:spPr>
      </p:sp>
      <p:sp>
        <p:nvSpPr>
          <p:cNvPr id="13" name="Text 11"/>
          <p:cNvSpPr/>
          <p:nvPr/>
        </p:nvSpPr>
        <p:spPr>
          <a:xfrm>
            <a:off x="640080" y="2468880"/>
            <a:ext cx="320040" cy="320040"/>
          </a:xfrm>
          <a:prstGeom prst="rect">
            <a:avLst/>
          </a:prstGeom>
          <a:noFill/>
          <a:ln/>
        </p:spPr>
        <p:txBody>
          <a:bodyPr wrap="square" lIns="0" tIns="0" rIns="0" bIns="0" rtlCol="0" anchor="ctr"/>
          <a:lstStyle/>
          <a:p>
            <a:pPr algn="ctr" indent="0" marL="0">
              <a:buNone/>
            </a:pPr>
            <a:r>
              <a:rPr lang="en-US" sz="1200" b="1" dirty="0">
                <a:solidFill>
                  <a:srgbClr val="FFFFFF"/>
                </a:solidFill>
                <a:latin typeface="Microsoft YaHei" pitchFamily="34" charset="0"/>
                <a:ea typeface="Microsoft YaHei" pitchFamily="34" charset="-122"/>
                <a:cs typeface="Microsoft YaHei" pitchFamily="34" charset="-120"/>
              </a:rPr>
              <a:t>3</a:t>
            </a:r>
            <a:endParaRPr lang="en-US" sz="1200" dirty="0"/>
          </a:p>
        </p:txBody>
      </p:sp>
      <p:sp>
        <p:nvSpPr>
          <p:cNvPr id="14" name="Text 12"/>
          <p:cNvSpPr/>
          <p:nvPr/>
        </p:nvSpPr>
        <p:spPr>
          <a:xfrm>
            <a:off x="1097280" y="2468880"/>
            <a:ext cx="7498080" cy="457200"/>
          </a:xfrm>
          <a:prstGeom prst="rect">
            <a:avLst/>
          </a:prstGeom>
          <a:noFill/>
          <a:ln/>
        </p:spPr>
        <p:txBody>
          <a:bodyPr wrap="square" lIns="0" tIns="0" rIns="0" bIns="0" rtlCol="0" anchor="ctr"/>
          <a:lstStyle/>
          <a:p>
            <a:pPr indent="0" marL="0">
              <a:buNone/>
            </a:pPr>
            <a:r>
              <a:rPr lang="en-US" sz="1400" dirty="0">
                <a:solidFill>
                  <a:srgbClr val="1A1A2E"/>
                </a:solidFill>
                <a:latin typeface="Microsoft YaHei" pitchFamily="34" charset="0"/>
                <a:ea typeface="Microsoft YaHei" pitchFamily="34" charset="-122"/>
                <a:cs typeface="Microsoft YaHei" pitchFamily="34" charset="-120"/>
              </a:rPr>
              <a:t>熟悉协同过滤和内容推荐的基本原理</a:t>
            </a:r>
            <a:endParaRPr lang="en-US" sz="1400" dirty="0"/>
          </a:p>
        </p:txBody>
      </p:sp>
      <p:sp>
        <p:nvSpPr>
          <p:cNvPr id="15" name="Shape 13"/>
          <p:cNvSpPr/>
          <p:nvPr/>
        </p:nvSpPr>
        <p:spPr>
          <a:xfrm>
            <a:off x="640080" y="3108960"/>
            <a:ext cx="320040" cy="320040"/>
          </a:xfrm>
          <a:prstGeom prst="ellipse">
            <a:avLst/>
          </a:prstGeom>
          <a:solidFill>
            <a:srgbClr val="1A6B65"/>
          </a:solidFill>
          <a:ln/>
        </p:spPr>
      </p:sp>
      <p:sp>
        <p:nvSpPr>
          <p:cNvPr id="16" name="Text 14"/>
          <p:cNvSpPr/>
          <p:nvPr/>
        </p:nvSpPr>
        <p:spPr>
          <a:xfrm>
            <a:off x="640080" y="3108960"/>
            <a:ext cx="320040" cy="320040"/>
          </a:xfrm>
          <a:prstGeom prst="rect">
            <a:avLst/>
          </a:prstGeom>
          <a:noFill/>
          <a:ln/>
        </p:spPr>
        <p:txBody>
          <a:bodyPr wrap="square" lIns="0" tIns="0" rIns="0" bIns="0" rtlCol="0" anchor="ctr"/>
          <a:lstStyle/>
          <a:p>
            <a:pPr algn="ctr" indent="0" marL="0">
              <a:buNone/>
            </a:pPr>
            <a:r>
              <a:rPr lang="en-US" sz="1200" b="1" dirty="0">
                <a:solidFill>
                  <a:srgbClr val="FFFFFF"/>
                </a:solidFill>
                <a:latin typeface="Microsoft YaHei" pitchFamily="34" charset="0"/>
                <a:ea typeface="Microsoft YaHei" pitchFamily="34" charset="-122"/>
                <a:cs typeface="Microsoft YaHei" pitchFamily="34" charset="-120"/>
              </a:rPr>
              <a:t>4</a:t>
            </a:r>
            <a:endParaRPr lang="en-US" sz="1200" dirty="0"/>
          </a:p>
        </p:txBody>
      </p:sp>
      <p:sp>
        <p:nvSpPr>
          <p:cNvPr id="17" name="Text 15"/>
          <p:cNvSpPr/>
          <p:nvPr/>
        </p:nvSpPr>
        <p:spPr>
          <a:xfrm>
            <a:off x="1097280" y="3108960"/>
            <a:ext cx="7498080" cy="457200"/>
          </a:xfrm>
          <a:prstGeom prst="rect">
            <a:avLst/>
          </a:prstGeom>
          <a:noFill/>
          <a:ln/>
        </p:spPr>
        <p:txBody>
          <a:bodyPr wrap="square" lIns="0" tIns="0" rIns="0" bIns="0" rtlCol="0" anchor="ctr"/>
          <a:lstStyle/>
          <a:p>
            <a:pPr indent="0" marL="0">
              <a:buNone/>
            </a:pPr>
            <a:r>
              <a:rPr lang="en-US" sz="1400" dirty="0">
                <a:solidFill>
                  <a:srgbClr val="1A1A2E"/>
                </a:solidFill>
                <a:latin typeface="Microsoft YaHei" pitchFamily="34" charset="0"/>
                <a:ea typeface="Microsoft YaHei" pitchFamily="34" charset="-122"/>
                <a:cs typeface="Microsoft YaHei" pitchFamily="34" charset="-120"/>
              </a:rPr>
              <a:t>了解深度学习在旅游推荐中的前沿应用</a:t>
            </a:r>
            <a:endParaRPr lang="en-US" sz="1400" dirty="0"/>
          </a:p>
        </p:txBody>
      </p:sp>
      <p:sp>
        <p:nvSpPr>
          <p:cNvPr id="18" name="Shape 16"/>
          <p:cNvSpPr/>
          <p:nvPr/>
        </p:nvSpPr>
        <p:spPr>
          <a:xfrm>
            <a:off x="640080" y="3749040"/>
            <a:ext cx="320040" cy="320040"/>
          </a:xfrm>
          <a:prstGeom prst="ellipse">
            <a:avLst/>
          </a:prstGeom>
          <a:solidFill>
            <a:srgbClr val="1A6B65"/>
          </a:solidFill>
          <a:ln/>
        </p:spPr>
      </p:sp>
      <p:sp>
        <p:nvSpPr>
          <p:cNvPr id="19" name="Text 17"/>
          <p:cNvSpPr/>
          <p:nvPr/>
        </p:nvSpPr>
        <p:spPr>
          <a:xfrm>
            <a:off x="640080" y="3749040"/>
            <a:ext cx="320040" cy="320040"/>
          </a:xfrm>
          <a:prstGeom prst="rect">
            <a:avLst/>
          </a:prstGeom>
          <a:noFill/>
          <a:ln/>
        </p:spPr>
        <p:txBody>
          <a:bodyPr wrap="square" lIns="0" tIns="0" rIns="0" bIns="0" rtlCol="0" anchor="ctr"/>
          <a:lstStyle/>
          <a:p>
            <a:pPr algn="ctr" indent="0" marL="0">
              <a:buNone/>
            </a:pPr>
            <a:r>
              <a:rPr lang="en-US" sz="1200" b="1" dirty="0">
                <a:solidFill>
                  <a:srgbClr val="FFFFFF"/>
                </a:solidFill>
                <a:latin typeface="Microsoft YaHei" pitchFamily="34" charset="0"/>
                <a:ea typeface="Microsoft YaHei" pitchFamily="34" charset="-122"/>
                <a:cs typeface="Microsoft YaHei" pitchFamily="34" charset="-120"/>
              </a:rPr>
              <a:t>5</a:t>
            </a:r>
            <a:endParaRPr lang="en-US" sz="1200" dirty="0"/>
          </a:p>
        </p:txBody>
      </p:sp>
      <p:sp>
        <p:nvSpPr>
          <p:cNvPr id="20" name="Text 18"/>
          <p:cNvSpPr/>
          <p:nvPr/>
        </p:nvSpPr>
        <p:spPr>
          <a:xfrm>
            <a:off x="1097280" y="3749040"/>
            <a:ext cx="7498080" cy="457200"/>
          </a:xfrm>
          <a:prstGeom prst="rect">
            <a:avLst/>
          </a:prstGeom>
          <a:noFill/>
          <a:ln/>
        </p:spPr>
        <p:txBody>
          <a:bodyPr wrap="square" lIns="0" tIns="0" rIns="0" bIns="0" rtlCol="0" anchor="ctr"/>
          <a:lstStyle/>
          <a:p>
            <a:pPr indent="0" marL="0">
              <a:buNone/>
            </a:pPr>
            <a:r>
              <a:rPr lang="en-US" sz="1400" dirty="0">
                <a:solidFill>
                  <a:srgbClr val="1A1A2E"/>
                </a:solidFill>
                <a:latin typeface="Microsoft YaHei" pitchFamily="34" charset="0"/>
                <a:ea typeface="Microsoft YaHei" pitchFamily="34" charset="-122"/>
                <a:cs typeface="Microsoft YaHei" pitchFamily="34" charset="-120"/>
              </a:rPr>
              <a:t>掌握推荐系统评估方法和冷启动解决策略</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导入案例</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为什么推荐总是"猜不准"？</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Shape 4"/>
          <p:cNvSpPr/>
          <p:nvPr/>
        </p:nvSpPr>
        <p:spPr>
          <a:xfrm>
            <a:off x="457200" y="1188720"/>
            <a:ext cx="8229600" cy="274320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7" name="Shape 5"/>
          <p:cNvSpPr/>
          <p:nvPr/>
        </p:nvSpPr>
        <p:spPr>
          <a:xfrm>
            <a:off x="457200" y="1188720"/>
            <a:ext cx="8229600" cy="54864"/>
          </a:xfrm>
          <a:prstGeom prst="rect">
            <a:avLst/>
          </a:prstGeom>
          <a:solidFill>
            <a:srgbClr val="2563EB"/>
          </a:solidFill>
          <a:ln/>
        </p:spPr>
      </p:sp>
      <p:sp>
        <p:nvSpPr>
          <p:cNvPr id="8" name="Shape 6"/>
          <p:cNvSpPr/>
          <p:nvPr/>
        </p:nvSpPr>
        <p:spPr>
          <a:xfrm>
            <a:off x="457200" y="1188720"/>
            <a:ext cx="1371600" cy="320040"/>
          </a:xfrm>
          <a:prstGeom prst="rect">
            <a:avLst/>
          </a:prstGeom>
          <a:solidFill>
            <a:srgbClr val="2563EB"/>
          </a:solidFill>
          <a:ln/>
        </p:spPr>
      </p:sp>
      <p:sp>
        <p:nvSpPr>
          <p:cNvPr id="9" name="Text 7"/>
          <p:cNvSpPr/>
          <p:nvPr/>
        </p:nvSpPr>
        <p:spPr>
          <a:xfrm>
            <a:off x="457200" y="1188720"/>
            <a:ext cx="1371600" cy="320040"/>
          </a:xfrm>
          <a:prstGeom prst="rect">
            <a:avLst/>
          </a:prstGeom>
          <a:noFill/>
          <a:ln/>
        </p:spPr>
        <p:txBody>
          <a:bodyPr wrap="square" lIns="0" tIns="0" rIns="0" bIns="0" rtlCol="0" anchor="ctr"/>
          <a:lstStyle/>
          <a:p>
            <a:pPr algn="ctr" indent="0" marL="0">
              <a:buNone/>
            </a:pPr>
            <a:r>
              <a:rPr lang="en-US" sz="1000" b="1" dirty="0">
                <a:solidFill>
                  <a:srgbClr val="FFFFFF"/>
                </a:solidFill>
                <a:latin typeface="Microsoft YaHei" pitchFamily="34" charset="0"/>
                <a:ea typeface="Microsoft YaHei" pitchFamily="34" charset="-122"/>
                <a:cs typeface="Microsoft YaHei" pitchFamily="34" charset="-120"/>
              </a:rPr>
              <a:t>行业案例</a:t>
            </a:r>
            <a:endParaRPr lang="en-US" sz="1000" dirty="0"/>
          </a:p>
        </p:txBody>
      </p:sp>
      <p:sp>
        <p:nvSpPr>
          <p:cNvPr id="10" name="Text 8"/>
          <p:cNvSpPr/>
          <p:nvPr/>
        </p:nvSpPr>
        <p:spPr>
          <a:xfrm>
            <a:off x="640080" y="1600200"/>
            <a:ext cx="7863840" cy="320040"/>
          </a:xfrm>
          <a:prstGeom prst="rect">
            <a:avLst/>
          </a:prstGeom>
          <a:noFill/>
          <a:ln/>
        </p:spPr>
        <p:txBody>
          <a:bodyPr wrap="square" lIns="0" tIns="0" rIns="0" bIns="0" rtlCol="0" anchor="ctr"/>
          <a:lstStyle/>
          <a:p>
            <a:pPr indent="0" marL="0">
              <a:buNone/>
            </a:pPr>
            <a:r>
              <a:rPr lang="en-US" sz="1400" b="1" dirty="0">
                <a:solidFill>
                  <a:srgbClr val="0F2B46"/>
                </a:solidFill>
                <a:latin typeface="Microsoft YaHei" pitchFamily="34" charset="0"/>
                <a:ea typeface="Microsoft YaHei" pitchFamily="34" charset="-122"/>
                <a:cs typeface="Microsoft YaHei" pitchFamily="34" charset="-120"/>
              </a:rPr>
              <a:t>游客小李的推荐困境</a:t>
            </a:r>
            <a:endParaRPr lang="en-US" sz="1400" dirty="0"/>
          </a:p>
        </p:txBody>
      </p:sp>
      <p:sp>
        <p:nvSpPr>
          <p:cNvPr id="11" name="Text 9"/>
          <p:cNvSpPr/>
          <p:nvPr/>
        </p:nvSpPr>
        <p:spPr>
          <a:xfrm>
            <a:off x="640080" y="1965960"/>
            <a:ext cx="7863840" cy="1828800"/>
          </a:xfrm>
          <a:prstGeom prst="rect">
            <a:avLst/>
          </a:prstGeom>
          <a:noFill/>
          <a:ln/>
        </p:spPr>
        <p:txBody>
          <a:bodyPr wrap="square" lIns="0" tIns="0" rIns="0" bIns="0" rtlCol="0" anchor="ctr"/>
          <a:lstStyle/>
          <a:p>
            <a:pPr indent="0" marL="0">
              <a:lnSpc>
                <a:spcPct val="140000"/>
              </a:lnSpc>
              <a:buNone/>
            </a:pPr>
            <a:r>
              <a:rPr lang="en-US" sz="1100" dirty="0">
                <a:solidFill>
                  <a:srgbClr val="6B7280"/>
                </a:solidFill>
                <a:latin typeface="Microsoft YaHei" pitchFamily="34" charset="0"/>
                <a:ea typeface="Microsoft YaHei" pitchFamily="34" charset="-122"/>
                <a:cs typeface="Microsoft YaHei" pitchFamily="34" charset="-120"/>
              </a:rPr>
              <a:t>小李喜欢历史文化类景点，但平台一直推荐热门自然风光。原因：1) 新用户缺乏行为数据（冷启动）；2) 热门景点数据多，推荐算法偏向热门（马太效应）；3) 历史文化类景点数据稀疏，难以匹配。这引出推荐系统的核心挑战：数据稀疏性、冷启动和多样性。</a:t>
            </a:r>
            <a:endParaRPr lang="en-US" sz="1100" dirty="0"/>
          </a:p>
        </p:txBody>
      </p:sp>
      <p:sp>
        <p:nvSpPr>
          <p:cNvPr id="12" name="Text 10"/>
          <p:cNvSpPr/>
          <p:nvPr/>
        </p:nvSpPr>
        <p:spPr>
          <a:xfrm>
            <a:off x="731520" y="4114800"/>
            <a:ext cx="7680960" cy="320040"/>
          </a:xfrm>
          <a:prstGeom prst="rect">
            <a:avLst/>
          </a:prstGeom>
          <a:noFill/>
          <a:ln/>
        </p:spPr>
        <p:txBody>
          <a:bodyPr wrap="square" lIns="0" tIns="0" rIns="0" bIns="0" rtlCol="0" anchor="ctr"/>
          <a:lstStyle/>
          <a:p>
            <a:pPr indent="0" marL="0">
              <a:buNone/>
            </a:pPr>
            <a:r>
              <a:rPr lang="en-US" sz="1300" b="1" dirty="0">
                <a:solidFill>
                  <a:srgbClr val="1A6B65"/>
                </a:solidFill>
                <a:latin typeface="Microsoft YaHei" pitchFamily="34" charset="0"/>
                <a:ea typeface="Microsoft YaHei" pitchFamily="34" charset="-122"/>
                <a:cs typeface="Microsoft YaHei" pitchFamily="34" charset="-120"/>
              </a:rPr>
              <a:t>本章将系统讲解如何用机器学习解决这些问题</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F2B46"/>
        </a:solidFill>
      </p:bgPr>
    </p:bg>
    <p:spTree>
      <p:nvGrpSpPr>
        <p:cNvPr id="1" name=""/>
        <p:cNvGrpSpPr/>
        <p:nvPr/>
      </p:nvGrpSpPr>
      <p:grpSpPr>
        <a:xfrm>
          <a:off x="0" y="0"/>
          <a:ext cx="0" cy="0"/>
          <a:chOff x="0" y="0"/>
          <a:chExt cx="0" cy="0"/>
        </a:xfrm>
      </p:grpSpPr>
      <p:sp>
        <p:nvSpPr>
          <p:cNvPr id="2" name="Shape 0"/>
          <p:cNvSpPr/>
          <p:nvPr/>
        </p:nvSpPr>
        <p:spPr>
          <a:xfrm>
            <a:off x="731520" y="1371600"/>
            <a:ext cx="54864" cy="2286000"/>
          </a:xfrm>
          <a:prstGeom prst="rect">
            <a:avLst/>
          </a:prstGeom>
          <a:solidFill>
            <a:srgbClr val="E9B64B"/>
          </a:solidFill>
          <a:ln/>
        </p:spPr>
      </p:sp>
      <p:sp>
        <p:nvSpPr>
          <p:cNvPr id="3" name="Text 1"/>
          <p:cNvSpPr/>
          <p:nvPr/>
        </p:nvSpPr>
        <p:spPr>
          <a:xfrm>
            <a:off x="1005840" y="1371600"/>
            <a:ext cx="4572000" cy="457200"/>
          </a:xfrm>
          <a:prstGeom prst="rect">
            <a:avLst/>
          </a:prstGeom>
          <a:noFill/>
          <a:ln/>
        </p:spPr>
        <p:txBody>
          <a:bodyPr wrap="square" lIns="0" tIns="0" rIns="0" bIns="0" rtlCol="0" anchor="ctr"/>
          <a:lstStyle/>
          <a:p>
            <a:pPr indent="0" marL="0">
              <a:buNone/>
            </a:pPr>
            <a:r>
              <a:rPr lang="en-US" sz="1600" dirty="0">
                <a:solidFill>
                  <a:srgbClr val="E9B64B"/>
                </a:solidFill>
                <a:latin typeface="Microsoft YaHei" pitchFamily="34" charset="0"/>
                <a:ea typeface="Microsoft YaHei" pitchFamily="34" charset="-122"/>
                <a:cs typeface="Microsoft YaHei" pitchFamily="34" charset="-120"/>
              </a:rPr>
              <a:t>第1节</a:t>
            </a:r>
            <a:endParaRPr lang="en-US" sz="1600" dirty="0"/>
          </a:p>
        </p:txBody>
      </p:sp>
      <p:sp>
        <p:nvSpPr>
          <p:cNvPr id="4" name="Text 2"/>
          <p:cNvSpPr/>
          <p:nvPr/>
        </p:nvSpPr>
        <p:spPr>
          <a:xfrm>
            <a:off x="1005840" y="1828800"/>
            <a:ext cx="7315200" cy="731520"/>
          </a:xfrm>
          <a:prstGeom prst="rect">
            <a:avLst/>
          </a:prstGeom>
          <a:noFill/>
          <a:ln/>
        </p:spPr>
        <p:txBody>
          <a:bodyPr wrap="square" lIns="0" tIns="0" rIns="0" bIns="0" rtlCol="0" anchor="ctr"/>
          <a:lstStyle/>
          <a:p>
            <a:pPr indent="0" marL="0">
              <a:buNone/>
            </a:pPr>
            <a:r>
              <a:rPr lang="en-US" sz="2800" b="1" dirty="0">
                <a:solidFill>
                  <a:srgbClr val="FFFFFF"/>
                </a:solidFill>
                <a:latin typeface="Microsoft YaHei" pitchFamily="34" charset="0"/>
                <a:ea typeface="Microsoft YaHei" pitchFamily="34" charset="-122"/>
                <a:cs typeface="Microsoft YaHei" pitchFamily="34" charset="-120"/>
              </a:rPr>
              <a:t>机器学习基础</a:t>
            </a:r>
            <a:endParaRPr lang="en-US"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4.1 机器学习概述</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定义与三大类型</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Shape 4"/>
          <p:cNvSpPr/>
          <p:nvPr/>
        </p:nvSpPr>
        <p:spPr>
          <a:xfrm>
            <a:off x="457200" y="1188720"/>
            <a:ext cx="8229600" cy="109728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7" name="Text 5"/>
          <p:cNvSpPr/>
          <p:nvPr/>
        </p:nvSpPr>
        <p:spPr>
          <a:xfrm>
            <a:off x="731520" y="1280160"/>
            <a:ext cx="7680960" cy="731520"/>
          </a:xfrm>
          <a:prstGeom prst="rect">
            <a:avLst/>
          </a:prstGeom>
          <a:noFill/>
          <a:ln/>
        </p:spPr>
        <p:txBody>
          <a:bodyPr wrap="square" lIns="0" tIns="0" rIns="0" bIns="0" rtlCol="0" anchor="ctr"/>
          <a:lstStyle/>
          <a:p>
            <a:pPr indent="0" marL="0">
              <a:lnSpc>
                <a:spcPct val="150000"/>
              </a:lnSpc>
              <a:buNone/>
            </a:pPr>
            <a:r>
              <a:rPr lang="en-US" sz="1400" dirty="0">
                <a:solidFill>
                  <a:srgbClr val="1A1A2E"/>
                </a:solidFill>
                <a:latin typeface="Microsoft YaHei" pitchFamily="34" charset="0"/>
                <a:ea typeface="Microsoft YaHei" pitchFamily="34" charset="-122"/>
                <a:cs typeface="Microsoft YaHei" pitchFamily="34" charset="-120"/>
              </a:rPr>
              <a:t>机器学习是让计算机从数据中自动学习规律并做出预测或决策的方法。</a:t>
            </a:r>
            <a:endParaRPr lang="en-US" sz="14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2468880"/>
          <a:ext cx="8229600" cy="914400"/>
        </p:xfrm>
        <a:graphic>
          <a:graphicData uri="http://schemas.openxmlformats.org/drawingml/2006/table">
            <a:tbl>
              <a:tblPr/>
              <a:tblGrid>
                <a:gridCol w="1371600"/>
                <a:gridCol w="1828800"/>
                <a:gridCol w="1828800"/>
                <a:gridCol w="3200400"/>
              </a:tblGrid>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类型</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数据</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任务</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旅游应用</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监督学习</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有标注数据</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分类/回归</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景点评分预测</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无监督学习</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无标注数据</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聚类/降维</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游客群体划分</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强化学习</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环境反馈</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策略优化</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动态定价</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4.1 监督学习</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分类与回归</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Shape 4"/>
          <p:cNvSpPr/>
          <p:nvPr/>
        </p:nvSpPr>
        <p:spPr>
          <a:xfrm>
            <a:off x="457200" y="1188720"/>
            <a:ext cx="3931920" cy="320040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7" name="Shape 5"/>
          <p:cNvSpPr/>
          <p:nvPr/>
        </p:nvSpPr>
        <p:spPr>
          <a:xfrm>
            <a:off x="457200" y="1188720"/>
            <a:ext cx="3931920" cy="54864"/>
          </a:xfrm>
          <a:prstGeom prst="rect">
            <a:avLst/>
          </a:prstGeom>
          <a:solidFill>
            <a:srgbClr val="1A6B65"/>
          </a:solidFill>
          <a:ln/>
        </p:spPr>
      </p:sp>
      <p:sp>
        <p:nvSpPr>
          <p:cNvPr id="8" name="Text 6"/>
          <p:cNvSpPr/>
          <p:nvPr/>
        </p:nvSpPr>
        <p:spPr>
          <a:xfrm>
            <a:off x="640080" y="1280160"/>
            <a:ext cx="3566160" cy="320040"/>
          </a:xfrm>
          <a:prstGeom prst="rect">
            <a:avLst/>
          </a:prstGeom>
          <a:noFill/>
          <a:ln/>
        </p:spPr>
        <p:txBody>
          <a:bodyPr wrap="square" lIns="0" tIns="0" rIns="0" bIns="0" rtlCol="0" anchor="ctr"/>
          <a:lstStyle/>
          <a:p>
            <a:pPr indent="0" marL="0">
              <a:buNone/>
            </a:pPr>
            <a:r>
              <a:rPr lang="en-US" sz="1400" b="1" dirty="0">
                <a:solidFill>
                  <a:srgbClr val="0F2B46"/>
                </a:solidFill>
                <a:latin typeface="Microsoft YaHei" pitchFamily="34" charset="0"/>
                <a:ea typeface="Microsoft YaHei" pitchFamily="34" charset="-122"/>
                <a:cs typeface="Microsoft YaHei" pitchFamily="34" charset="-120"/>
              </a:rPr>
              <a:t>分类问题</a:t>
            </a:r>
            <a:endParaRPr lang="en-US" sz="1400" dirty="0"/>
          </a:p>
        </p:txBody>
      </p:sp>
      <p:sp>
        <p:nvSpPr>
          <p:cNvPr id="9" name="Text 7"/>
          <p:cNvSpPr/>
          <p:nvPr/>
        </p:nvSpPr>
        <p:spPr>
          <a:xfrm>
            <a:off x="640080" y="1645920"/>
            <a:ext cx="3566160" cy="2286000"/>
          </a:xfrm>
          <a:prstGeom prst="rect">
            <a:avLst/>
          </a:prstGeom>
          <a:noFill/>
          <a:ln/>
        </p:spPr>
        <p:txBody>
          <a:bodyPr wrap="square" lIns="0" tIns="0" rIns="0" bIns="0" rtlCol="0" anchor="ctr"/>
          <a:lstStyle/>
          <a:p>
            <a:pPr marL="342900" indent="-342900">
              <a:lnSpc>
                <a:spcPct val="150000"/>
              </a:lnSpc>
              <a:spcAft>
                <a:spcPts val="400"/>
              </a:spcAft>
              <a:buSzPct val="100000"/>
              <a:buChar char="•"/>
            </a:pPr>
            <a:r>
              <a:rPr lang="en-US" sz="1100" dirty="0">
                <a:solidFill>
                  <a:srgbClr val="1A1A2E"/>
                </a:solidFill>
                <a:latin typeface="Microsoft YaHei" pitchFamily="34" charset="0"/>
                <a:ea typeface="Microsoft YaHei" pitchFamily="34" charset="-122"/>
                <a:cs typeface="Microsoft YaHei" pitchFamily="34" charset="-120"/>
              </a:rPr>
              <a:t>评论情感分类（正/负/中）</a:t>
            </a:r>
            <a:endParaRPr lang="en-US" sz="1100" dirty="0"/>
          </a:p>
          <a:p>
            <a:pPr marL="342900" indent="-342900">
              <a:lnSpc>
                <a:spcPct val="150000"/>
              </a:lnSpc>
              <a:spcAft>
                <a:spcPts val="400"/>
              </a:spcAft>
              <a:buSzPct val="100000"/>
              <a:buChar char="•"/>
            </a:pPr>
            <a:r>
              <a:rPr lang="en-US" sz="1100" dirty="0">
                <a:solidFill>
                  <a:srgbClr val="1A1A2E"/>
                </a:solidFill>
                <a:latin typeface="Microsoft YaHei" pitchFamily="34" charset="0"/>
                <a:ea typeface="Microsoft YaHei" pitchFamily="34" charset="-122"/>
                <a:cs typeface="Microsoft YaHei" pitchFamily="34" charset="-120"/>
              </a:rPr>
              <a:t>游客类型判断（休闲/商务）</a:t>
            </a:r>
            <a:endParaRPr lang="en-US" sz="1100" dirty="0"/>
          </a:p>
          <a:p>
            <a:pPr marL="342900" indent="-342900">
              <a:lnSpc>
                <a:spcPct val="150000"/>
              </a:lnSpc>
              <a:spcAft>
                <a:spcPts val="400"/>
              </a:spcAft>
              <a:buSzPct val="100000"/>
              <a:buChar char="•"/>
            </a:pPr>
            <a:r>
              <a:rPr lang="en-US" sz="1100" dirty="0">
                <a:solidFill>
                  <a:srgbClr val="1A1A2E"/>
                </a:solidFill>
                <a:latin typeface="Microsoft YaHei" pitchFamily="34" charset="0"/>
                <a:ea typeface="Microsoft YaHei" pitchFamily="34" charset="-122"/>
                <a:cs typeface="Microsoft YaHei" pitchFamily="34" charset="-120"/>
              </a:rPr>
              <a:t>景点类别标注</a:t>
            </a:r>
            <a:endParaRPr lang="en-US" sz="1100" dirty="0"/>
          </a:p>
          <a:p>
            <a:pPr marL="342900" indent="-342900">
              <a:lnSpc>
                <a:spcPct val="150000"/>
              </a:lnSpc>
              <a:spcAft>
                <a:spcPts val="400"/>
              </a:spcAft>
              <a:buSzPct val="100000"/>
              <a:buChar char="•"/>
            </a:pPr>
            <a:r>
              <a:rPr lang="en-US" sz="1100" dirty="0">
                <a:solidFill>
                  <a:srgbClr val="1A1A2E"/>
                </a:solidFill>
                <a:latin typeface="Microsoft YaHei" pitchFamily="34" charset="0"/>
                <a:ea typeface="Microsoft YaHei" pitchFamily="34" charset="-122"/>
                <a:cs typeface="Microsoft YaHei" pitchFamily="34" charset="-120"/>
              </a:rPr>
              <a:t>算法：SVM, 决策树, 随机森林</a:t>
            </a:r>
            <a:endParaRPr lang="en-US" sz="1100" dirty="0"/>
          </a:p>
        </p:txBody>
      </p:sp>
      <p:sp>
        <p:nvSpPr>
          <p:cNvPr id="10" name="Shape 8"/>
          <p:cNvSpPr/>
          <p:nvPr/>
        </p:nvSpPr>
        <p:spPr>
          <a:xfrm>
            <a:off x="4754880" y="1188720"/>
            <a:ext cx="3931920" cy="320040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11" name="Shape 9"/>
          <p:cNvSpPr/>
          <p:nvPr/>
        </p:nvSpPr>
        <p:spPr>
          <a:xfrm>
            <a:off x="4754880" y="1188720"/>
            <a:ext cx="3931920" cy="54864"/>
          </a:xfrm>
          <a:prstGeom prst="rect">
            <a:avLst/>
          </a:prstGeom>
          <a:solidFill>
            <a:srgbClr val="2563EB"/>
          </a:solidFill>
          <a:ln/>
        </p:spPr>
      </p:sp>
      <p:sp>
        <p:nvSpPr>
          <p:cNvPr id="12" name="Text 10"/>
          <p:cNvSpPr/>
          <p:nvPr/>
        </p:nvSpPr>
        <p:spPr>
          <a:xfrm>
            <a:off x="4937760" y="1280160"/>
            <a:ext cx="3566160" cy="320040"/>
          </a:xfrm>
          <a:prstGeom prst="rect">
            <a:avLst/>
          </a:prstGeom>
          <a:noFill/>
          <a:ln/>
        </p:spPr>
        <p:txBody>
          <a:bodyPr wrap="square" lIns="0" tIns="0" rIns="0" bIns="0" rtlCol="0" anchor="ctr"/>
          <a:lstStyle/>
          <a:p>
            <a:pPr indent="0" marL="0">
              <a:buNone/>
            </a:pPr>
            <a:r>
              <a:rPr lang="en-US" sz="1400" b="1" dirty="0">
                <a:solidFill>
                  <a:srgbClr val="0F2B46"/>
                </a:solidFill>
                <a:latin typeface="Microsoft YaHei" pitchFamily="34" charset="0"/>
                <a:ea typeface="Microsoft YaHei" pitchFamily="34" charset="-122"/>
                <a:cs typeface="Microsoft YaHei" pitchFamily="34" charset="-120"/>
              </a:rPr>
              <a:t>回归问题</a:t>
            </a:r>
            <a:endParaRPr lang="en-US" sz="1400" dirty="0"/>
          </a:p>
        </p:txBody>
      </p:sp>
      <p:sp>
        <p:nvSpPr>
          <p:cNvPr id="13" name="Text 11"/>
          <p:cNvSpPr/>
          <p:nvPr/>
        </p:nvSpPr>
        <p:spPr>
          <a:xfrm>
            <a:off x="4937760" y="1645920"/>
            <a:ext cx="3566160" cy="2286000"/>
          </a:xfrm>
          <a:prstGeom prst="rect">
            <a:avLst/>
          </a:prstGeom>
          <a:noFill/>
          <a:ln/>
        </p:spPr>
        <p:txBody>
          <a:bodyPr wrap="square" lIns="0" tIns="0" rIns="0" bIns="0" rtlCol="0" anchor="ctr"/>
          <a:lstStyle/>
          <a:p>
            <a:pPr marL="342900" indent="-342900">
              <a:lnSpc>
                <a:spcPct val="150000"/>
              </a:lnSpc>
              <a:spcAft>
                <a:spcPts val="400"/>
              </a:spcAft>
              <a:buSzPct val="100000"/>
              <a:buChar char="•"/>
            </a:pPr>
            <a:r>
              <a:rPr lang="en-US" sz="1100" dirty="0">
                <a:solidFill>
                  <a:srgbClr val="1A1A2E"/>
                </a:solidFill>
                <a:latin typeface="Microsoft YaHei" pitchFamily="34" charset="0"/>
                <a:ea typeface="Microsoft YaHei" pitchFamily="34" charset="-122"/>
                <a:cs typeface="Microsoft YaHei" pitchFamily="34" charset="-120"/>
              </a:rPr>
              <a:t>景点评分预测</a:t>
            </a:r>
            <a:endParaRPr lang="en-US" sz="1100" dirty="0"/>
          </a:p>
          <a:p>
            <a:pPr marL="342900" indent="-342900">
              <a:lnSpc>
                <a:spcPct val="150000"/>
              </a:lnSpc>
              <a:spcAft>
                <a:spcPts val="400"/>
              </a:spcAft>
              <a:buSzPct val="100000"/>
              <a:buChar char="•"/>
            </a:pPr>
            <a:r>
              <a:rPr lang="en-US" sz="1100" dirty="0">
                <a:solidFill>
                  <a:srgbClr val="1A1A2E"/>
                </a:solidFill>
                <a:latin typeface="Microsoft YaHei" pitchFamily="34" charset="0"/>
                <a:ea typeface="Microsoft YaHei" pitchFamily="34" charset="-122"/>
                <a:cs typeface="Microsoft YaHei" pitchFamily="34" charset="-120"/>
              </a:rPr>
              <a:t>游客数量预测</a:t>
            </a:r>
            <a:endParaRPr lang="en-US" sz="1100" dirty="0"/>
          </a:p>
          <a:p>
            <a:pPr marL="342900" indent="-342900">
              <a:lnSpc>
                <a:spcPct val="150000"/>
              </a:lnSpc>
              <a:spcAft>
                <a:spcPts val="400"/>
              </a:spcAft>
              <a:buSzPct val="100000"/>
              <a:buChar char="•"/>
            </a:pPr>
            <a:r>
              <a:rPr lang="en-US" sz="1100" dirty="0">
                <a:solidFill>
                  <a:srgbClr val="1A1A2E"/>
                </a:solidFill>
                <a:latin typeface="Microsoft YaHei" pitchFamily="34" charset="0"/>
                <a:ea typeface="Microsoft YaHei" pitchFamily="34" charset="-122"/>
                <a:cs typeface="Microsoft YaHei" pitchFamily="34" charset="-120"/>
              </a:rPr>
              <a:t>酒店价格预测</a:t>
            </a:r>
            <a:endParaRPr lang="en-US" sz="1100" dirty="0"/>
          </a:p>
          <a:p>
            <a:pPr marL="342900" indent="-342900">
              <a:lnSpc>
                <a:spcPct val="150000"/>
              </a:lnSpc>
              <a:spcAft>
                <a:spcPts val="400"/>
              </a:spcAft>
              <a:buSzPct val="100000"/>
              <a:buChar char="•"/>
            </a:pPr>
            <a:r>
              <a:rPr lang="en-US" sz="1100" dirty="0">
                <a:solidFill>
                  <a:srgbClr val="1A1A2E"/>
                </a:solidFill>
                <a:latin typeface="Microsoft YaHei" pitchFamily="34" charset="0"/>
                <a:ea typeface="Microsoft YaHei" pitchFamily="34" charset="-122"/>
                <a:cs typeface="Microsoft YaHei" pitchFamily="34" charset="-120"/>
              </a:rPr>
              <a:t>算法：线性回归, XGBoost, 神经网络</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4.1 无监督学习</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聚类与降维</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Text 4"/>
          <p:cNvSpPr/>
          <p:nvPr/>
        </p:nvSpPr>
        <p:spPr>
          <a:xfrm>
            <a:off x="731520" y="1188720"/>
            <a:ext cx="7680960" cy="3200400"/>
          </a:xfrm>
          <a:prstGeom prst="rect">
            <a:avLst/>
          </a:prstGeom>
          <a:noFill/>
          <a:ln/>
        </p:spPr>
        <p:txBody>
          <a:bodyPr wrap="square" lIns="0" tIns="0" rIns="0" bIns="0" rtlCol="0" anchor="ctr"/>
          <a:lstStyle/>
          <a:p>
            <a:pPr marL="342900" indent="-342900">
              <a:lnSpc>
                <a:spcPct val="17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K-Means聚类：将游客按行为特征分为若干群体</a:t>
            </a:r>
            <a:endParaRPr lang="en-US" sz="1300" dirty="0"/>
          </a:p>
          <a:p>
            <a:pPr marL="342900" indent="-342900">
              <a:lnSpc>
                <a:spcPct val="17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层次聚类：构建游客群体层次结构</a:t>
            </a:r>
            <a:endParaRPr lang="en-US" sz="1300" dirty="0"/>
          </a:p>
          <a:p>
            <a:pPr marL="342900" indent="-342900">
              <a:lnSpc>
                <a:spcPct val="17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DBSCAN：发现任意形状的游客聚集区域</a:t>
            </a:r>
            <a:endParaRPr lang="en-US" sz="1300" dirty="0"/>
          </a:p>
          <a:p>
            <a:pPr marL="342900" indent="-342900">
              <a:lnSpc>
                <a:spcPct val="17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PCA降维：将高维游客特征压缩到2-3维可视化</a:t>
            </a:r>
            <a:endParaRPr lang="en-US" sz="1300" dirty="0"/>
          </a:p>
          <a:p>
            <a:pPr marL="342900" indent="-342900">
              <a:lnSpc>
                <a:spcPct val="17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t-SNE/UMAP：非线性降维，保留局部结构</a:t>
            </a:r>
            <a:endParaRPr lang="en-US" sz="1300" dirty="0"/>
          </a:p>
          <a:p>
            <a:pPr marL="342900" indent="-342900">
              <a:lnSpc>
                <a:spcPct val="17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旅游应用：游客画像、景点主题发现、异常检测</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4.1 模型评估</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训练/验证/测试与交叉验证</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Shape 4"/>
          <p:cNvSpPr/>
          <p:nvPr/>
        </p:nvSpPr>
        <p:spPr>
          <a:xfrm>
            <a:off x="457200" y="1188720"/>
            <a:ext cx="8229600" cy="320040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7" name="Text 5"/>
          <p:cNvSpPr/>
          <p:nvPr/>
        </p:nvSpPr>
        <p:spPr>
          <a:xfrm>
            <a:off x="731520" y="1371600"/>
            <a:ext cx="7680960" cy="2743200"/>
          </a:xfrm>
          <a:prstGeom prst="rect">
            <a:avLst/>
          </a:prstGeom>
          <a:noFill/>
          <a:ln/>
        </p:spPr>
        <p:txBody>
          <a:bodyPr wrap="square" lIns="0" tIns="0" rIns="0" bIns="0" rtlCol="0" anchor="ctr"/>
          <a:lstStyle/>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数据划分：训练集(60-70%) / 验证集(15-20%) / 测试集(15-20%)</a:t>
            </a:r>
            <a:endParaRPr lang="en-US" sz="1200" dirty="0"/>
          </a:p>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K折交叉验证：将数据分为K份，轮流用K-1份训练、1份验证</a:t>
            </a:r>
            <a:endParaRPr lang="en-US" sz="1200" dirty="0"/>
          </a:p>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过拟合：模型在训练集表现好但泛化差→正则化、Dropout</a:t>
            </a:r>
            <a:endParaRPr lang="en-US" sz="1200" dirty="0"/>
          </a:p>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欠拟合：模型太简单→增加特征、换更复杂模型</a:t>
            </a:r>
            <a:endParaRPr lang="en-US" sz="1200" dirty="0"/>
          </a:p>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评估指标：分类(准确率/精确率/召回率/F1)、回归(MSE/MAE/R2)</a:t>
            </a:r>
            <a:endParaRPr lang="en-US" sz="1200" dirty="0"/>
          </a:p>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旅游场景：时序数据需按时间划分，不能随机打乱</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知识卡片</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过拟合与正则化</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Shape 4"/>
          <p:cNvSpPr/>
          <p:nvPr/>
        </p:nvSpPr>
        <p:spPr>
          <a:xfrm>
            <a:off x="914400" y="1371600"/>
            <a:ext cx="7315200" cy="2286000"/>
          </a:xfrm>
          <a:prstGeom prst="rect">
            <a:avLst/>
          </a:prstGeom>
          <a:solidFill>
            <a:srgbClr val="FDF5E6"/>
          </a:solidFill>
          <a:ln/>
        </p:spPr>
      </p:sp>
      <p:sp>
        <p:nvSpPr>
          <p:cNvPr id="7" name="Shape 5"/>
          <p:cNvSpPr/>
          <p:nvPr/>
        </p:nvSpPr>
        <p:spPr>
          <a:xfrm>
            <a:off x="914400" y="1371600"/>
            <a:ext cx="54864" cy="2286000"/>
          </a:xfrm>
          <a:prstGeom prst="rect">
            <a:avLst/>
          </a:prstGeom>
          <a:solidFill>
            <a:srgbClr val="E9B64B"/>
          </a:solidFill>
          <a:ln/>
        </p:spPr>
      </p:sp>
      <p:sp>
        <p:nvSpPr>
          <p:cNvPr id="8" name="Text 6"/>
          <p:cNvSpPr/>
          <p:nvPr/>
        </p:nvSpPr>
        <p:spPr>
          <a:xfrm>
            <a:off x="1097280" y="1463040"/>
            <a:ext cx="7040880" cy="320040"/>
          </a:xfrm>
          <a:prstGeom prst="rect">
            <a:avLst/>
          </a:prstGeom>
          <a:noFill/>
          <a:ln/>
        </p:spPr>
        <p:txBody>
          <a:bodyPr wrap="square" lIns="0" tIns="0" rIns="0" bIns="0" rtlCol="0" anchor="ctr"/>
          <a:lstStyle/>
          <a:p>
            <a:pPr indent="0" marL="0">
              <a:buNone/>
            </a:pPr>
            <a:r>
              <a:rPr lang="en-US" sz="1200" b="1" dirty="0">
                <a:solidFill>
                  <a:srgbClr val="0F2B46"/>
                </a:solidFill>
                <a:latin typeface="Microsoft YaHei" pitchFamily="34" charset="0"/>
                <a:ea typeface="Microsoft YaHei" pitchFamily="34" charset="-122"/>
                <a:cs typeface="Microsoft YaHei" pitchFamily="34" charset="-120"/>
              </a:rPr>
              <a:t>💡 过拟合（Overfitting）</a:t>
            </a:r>
            <a:endParaRPr lang="en-US" sz="1200" dirty="0"/>
          </a:p>
        </p:txBody>
      </p:sp>
      <p:sp>
        <p:nvSpPr>
          <p:cNvPr id="9" name="Text 7"/>
          <p:cNvSpPr/>
          <p:nvPr/>
        </p:nvSpPr>
        <p:spPr>
          <a:xfrm>
            <a:off x="1097280" y="1828800"/>
            <a:ext cx="7040880" cy="1737360"/>
          </a:xfrm>
          <a:prstGeom prst="rect">
            <a:avLst/>
          </a:prstGeom>
          <a:noFill/>
          <a:ln/>
        </p:spPr>
        <p:txBody>
          <a:bodyPr wrap="square" lIns="0" tIns="0" rIns="0" bIns="0" rtlCol="0" anchor="ctr"/>
          <a:lstStyle/>
          <a:p>
            <a:pPr indent="0" marL="0">
              <a:lnSpc>
                <a:spcPct val="140000"/>
              </a:lnSpc>
              <a:buNone/>
            </a:pPr>
            <a:r>
              <a:rPr lang="en-US" sz="1000" dirty="0">
                <a:solidFill>
                  <a:srgbClr val="1A1A2E"/>
                </a:solidFill>
                <a:latin typeface="Microsoft YaHei" pitchFamily="34" charset="0"/>
                <a:ea typeface="Microsoft YaHei" pitchFamily="34" charset="-122"/>
                <a:cs typeface="Microsoft YaHei" pitchFamily="34" charset="-120"/>
              </a:rPr>
              <a:t>模型在训练数据上表现极好，但在新数据上表现很差，即"死记硬背"而非"理解规律"。解决方法：1) L1/L2正则化——在损失函数中加入参数大小惩罚项；2) Dropout——训练时随机丢弃部分神经元；3) 早停——验证集性能下降时停止训练；4) 数据增强——扩充训练数据多样性。</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F2B46"/>
        </a:solidFill>
      </p:bgPr>
    </p:bg>
    <p:spTree>
      <p:nvGrpSpPr>
        <p:cNvPr id="1" name=""/>
        <p:cNvGrpSpPr/>
        <p:nvPr/>
      </p:nvGrpSpPr>
      <p:grpSpPr>
        <a:xfrm>
          <a:off x="0" y="0"/>
          <a:ext cx="0" cy="0"/>
          <a:chOff x="0" y="0"/>
          <a:chExt cx="0" cy="0"/>
        </a:xfrm>
      </p:grpSpPr>
      <p:sp>
        <p:nvSpPr>
          <p:cNvPr id="2" name="Shape 0"/>
          <p:cNvSpPr/>
          <p:nvPr/>
        </p:nvSpPr>
        <p:spPr>
          <a:xfrm>
            <a:off x="731520" y="1371600"/>
            <a:ext cx="54864" cy="2286000"/>
          </a:xfrm>
          <a:prstGeom prst="rect">
            <a:avLst/>
          </a:prstGeom>
          <a:solidFill>
            <a:srgbClr val="E9B64B"/>
          </a:solidFill>
          <a:ln/>
        </p:spPr>
      </p:sp>
      <p:sp>
        <p:nvSpPr>
          <p:cNvPr id="3" name="Text 1"/>
          <p:cNvSpPr/>
          <p:nvPr/>
        </p:nvSpPr>
        <p:spPr>
          <a:xfrm>
            <a:off x="1005840" y="1371600"/>
            <a:ext cx="4572000" cy="457200"/>
          </a:xfrm>
          <a:prstGeom prst="rect">
            <a:avLst/>
          </a:prstGeom>
          <a:noFill/>
          <a:ln/>
        </p:spPr>
        <p:txBody>
          <a:bodyPr wrap="square" lIns="0" tIns="0" rIns="0" bIns="0" rtlCol="0" anchor="ctr"/>
          <a:lstStyle/>
          <a:p>
            <a:pPr indent="0" marL="0">
              <a:buNone/>
            </a:pPr>
            <a:r>
              <a:rPr lang="en-US" sz="1600" dirty="0">
                <a:solidFill>
                  <a:srgbClr val="E9B64B"/>
                </a:solidFill>
                <a:latin typeface="Microsoft YaHei" pitchFamily="34" charset="0"/>
                <a:ea typeface="Microsoft YaHei" pitchFamily="34" charset="-122"/>
                <a:cs typeface="Microsoft YaHei" pitchFamily="34" charset="-120"/>
              </a:rPr>
              <a:t>第2节</a:t>
            </a:r>
            <a:endParaRPr lang="en-US" sz="1600" dirty="0"/>
          </a:p>
        </p:txBody>
      </p:sp>
      <p:sp>
        <p:nvSpPr>
          <p:cNvPr id="4" name="Text 2"/>
          <p:cNvSpPr/>
          <p:nvPr/>
        </p:nvSpPr>
        <p:spPr>
          <a:xfrm>
            <a:off x="1005840" y="1828800"/>
            <a:ext cx="7315200" cy="731520"/>
          </a:xfrm>
          <a:prstGeom prst="rect">
            <a:avLst/>
          </a:prstGeom>
          <a:noFill/>
          <a:ln/>
        </p:spPr>
        <p:txBody>
          <a:bodyPr wrap="square" lIns="0" tIns="0" rIns="0" bIns="0" rtlCol="0" anchor="ctr"/>
          <a:lstStyle/>
          <a:p>
            <a:pPr indent="0" marL="0">
              <a:buNone/>
            </a:pPr>
            <a:r>
              <a:rPr lang="en-US" sz="2800" b="1" dirty="0">
                <a:solidFill>
                  <a:srgbClr val="FFFFFF"/>
                </a:solidFill>
                <a:latin typeface="Microsoft YaHei" pitchFamily="34" charset="0"/>
                <a:ea typeface="Microsoft YaHei" pitchFamily="34" charset="-122"/>
                <a:cs typeface="Microsoft YaHei" pitchFamily="34" charset="-120"/>
              </a:rPr>
              <a:t>旅游数据特征与挑战</a:t>
            </a:r>
            <a:endParaRPr lang="en-US"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4.2 旅游数据特征</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五大核心特征</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1371600"/>
                <a:gridCol w="1828800"/>
                <a:gridCol w="2743200"/>
                <a:gridCol w="2286000"/>
              </a:tblGrid>
              <a:tr h="384048">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特征</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含义</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旅游示例</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应对策略</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384048">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多源异构</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来源多样、格式不一</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评论(文本)+轨迹(GPS)+消费(数值)</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数据融合、统一表示</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384048">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时空耦合</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时间和空间强相关</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节假日+热门景区=客流高峰</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时空联合建模</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384048">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稀疏性</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大部分景点-用户交互为空</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游客平均只游览全省5%景区</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冷启动、矩阵分解</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384048">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时效性</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数据价值随时间衰减</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去年偏好≠今年偏好</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时间衰减权重</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384048">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主观性</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评价受个人主观影响</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同一景点评分差异大</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主观性建模、情感分析</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4.2 数据预处理</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从原始数据到模型输入</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Text 4"/>
          <p:cNvSpPr/>
          <p:nvPr/>
        </p:nvSpPr>
        <p:spPr>
          <a:xfrm>
            <a:off x="731520" y="1188720"/>
            <a:ext cx="7680960" cy="3200400"/>
          </a:xfrm>
          <a:prstGeom prst="rect">
            <a:avLst/>
          </a:prstGeom>
          <a:noFill/>
          <a:ln/>
        </p:spPr>
        <p:txBody>
          <a:bodyPr wrap="square" lIns="0" tIns="0" rIns="0" bIns="0" rtlCol="0" anchor="ctr"/>
          <a:lstStyle/>
          <a:p>
            <a:pPr marL="342900" indent="-342900">
              <a:lnSpc>
                <a:spcPct val="17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数据清洗：去重、去噪、处理缺失值和异常值</a:t>
            </a:r>
            <a:endParaRPr lang="en-US" sz="1300" dirty="0"/>
          </a:p>
          <a:p>
            <a:pPr marL="342900" indent="-342900">
              <a:lnSpc>
                <a:spcPct val="17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特征工程：提取时间特征(节假日)、空间特征(距离)、文本特征(TF-IDF)</a:t>
            </a:r>
            <a:endParaRPr lang="en-US" sz="1300" dirty="0"/>
          </a:p>
          <a:p>
            <a:pPr marL="342900" indent="-342900">
              <a:lnSpc>
                <a:spcPct val="17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特征变换：归一化(MinMax)、标准化(Z-Score)、对数变换</a:t>
            </a:r>
            <a:endParaRPr lang="en-US" sz="1300" dirty="0"/>
          </a:p>
          <a:p>
            <a:pPr marL="342900" indent="-342900">
              <a:lnSpc>
                <a:spcPct val="17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特征选择：过滤法(相关性)、包裹法(RFE)、嵌入法(L1正则)</a:t>
            </a:r>
            <a:endParaRPr lang="en-US" sz="1300" dirty="0"/>
          </a:p>
          <a:p>
            <a:pPr marL="342900" indent="-342900">
              <a:lnSpc>
                <a:spcPct val="17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数据增强：文本回译、图像增强、过采样(SMOTE)</a:t>
            </a:r>
            <a:endParaRPr lang="en-US" sz="1300" dirty="0"/>
          </a:p>
          <a:p>
            <a:pPr marL="342900" indent="-342900">
              <a:lnSpc>
                <a:spcPct val="17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旅游特色：构建景点知识图谱特征、游客时序行为特征</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4.2 贵州旅游数据特点</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山地旅游的数据挑战</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Shape 4"/>
          <p:cNvSpPr/>
          <p:nvPr/>
        </p:nvSpPr>
        <p:spPr>
          <a:xfrm>
            <a:off x="457200" y="1188720"/>
            <a:ext cx="8229600" cy="274320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7" name="Shape 5"/>
          <p:cNvSpPr/>
          <p:nvPr/>
        </p:nvSpPr>
        <p:spPr>
          <a:xfrm>
            <a:off x="457200" y="1188720"/>
            <a:ext cx="8229600" cy="54864"/>
          </a:xfrm>
          <a:prstGeom prst="rect">
            <a:avLst/>
          </a:prstGeom>
          <a:solidFill>
            <a:srgbClr val="1A6B65"/>
          </a:solidFill>
          <a:ln/>
        </p:spPr>
      </p:sp>
      <p:sp>
        <p:nvSpPr>
          <p:cNvPr id="8" name="Shape 6"/>
          <p:cNvSpPr/>
          <p:nvPr/>
        </p:nvSpPr>
        <p:spPr>
          <a:xfrm>
            <a:off x="457200" y="1188720"/>
            <a:ext cx="1371600" cy="320040"/>
          </a:xfrm>
          <a:prstGeom prst="rect">
            <a:avLst/>
          </a:prstGeom>
          <a:solidFill>
            <a:srgbClr val="1A6B65"/>
          </a:solidFill>
          <a:ln/>
        </p:spPr>
      </p:sp>
      <p:sp>
        <p:nvSpPr>
          <p:cNvPr id="9" name="Text 7"/>
          <p:cNvSpPr/>
          <p:nvPr/>
        </p:nvSpPr>
        <p:spPr>
          <a:xfrm>
            <a:off x="457200" y="1188720"/>
            <a:ext cx="1371600" cy="320040"/>
          </a:xfrm>
          <a:prstGeom prst="rect">
            <a:avLst/>
          </a:prstGeom>
          <a:noFill/>
          <a:ln/>
        </p:spPr>
        <p:txBody>
          <a:bodyPr wrap="square" lIns="0" tIns="0" rIns="0" bIns="0" rtlCol="0" anchor="ctr"/>
          <a:lstStyle/>
          <a:p>
            <a:pPr algn="ctr" indent="0" marL="0">
              <a:buNone/>
            </a:pPr>
            <a:r>
              <a:rPr lang="en-US" sz="1000" b="1" dirty="0">
                <a:solidFill>
                  <a:srgbClr val="FFFFFF"/>
                </a:solidFill>
                <a:latin typeface="Microsoft YaHei" pitchFamily="34" charset="0"/>
                <a:ea typeface="Microsoft YaHei" pitchFamily="34" charset="-122"/>
                <a:cs typeface="Microsoft YaHei" pitchFamily="34" charset="-120"/>
              </a:rPr>
              <a:t>贵州案例</a:t>
            </a:r>
            <a:endParaRPr lang="en-US" sz="1000" dirty="0"/>
          </a:p>
        </p:txBody>
      </p:sp>
      <p:sp>
        <p:nvSpPr>
          <p:cNvPr id="10" name="Text 8"/>
          <p:cNvSpPr/>
          <p:nvPr/>
        </p:nvSpPr>
        <p:spPr>
          <a:xfrm>
            <a:off x="640080" y="1600200"/>
            <a:ext cx="7863840" cy="320040"/>
          </a:xfrm>
          <a:prstGeom prst="rect">
            <a:avLst/>
          </a:prstGeom>
          <a:noFill/>
          <a:ln/>
        </p:spPr>
        <p:txBody>
          <a:bodyPr wrap="square" lIns="0" tIns="0" rIns="0" bIns="0" rtlCol="0" anchor="ctr"/>
          <a:lstStyle/>
          <a:p>
            <a:pPr indent="0" marL="0">
              <a:buNone/>
            </a:pPr>
            <a:r>
              <a:rPr lang="en-US" sz="1400" b="1" dirty="0">
                <a:solidFill>
                  <a:srgbClr val="0F2B46"/>
                </a:solidFill>
                <a:latin typeface="Microsoft YaHei" pitchFamily="34" charset="0"/>
                <a:ea typeface="Microsoft YaHei" pitchFamily="34" charset="-122"/>
                <a:cs typeface="Microsoft YaHei" pitchFamily="34" charset="-120"/>
              </a:rPr>
              <a:t>贵州旅游数据的特殊性</a:t>
            </a:r>
            <a:endParaRPr lang="en-US" sz="1400" dirty="0"/>
          </a:p>
        </p:txBody>
      </p:sp>
      <p:sp>
        <p:nvSpPr>
          <p:cNvPr id="11" name="Text 9"/>
          <p:cNvSpPr/>
          <p:nvPr/>
        </p:nvSpPr>
        <p:spPr>
          <a:xfrm>
            <a:off x="640080" y="1965960"/>
            <a:ext cx="7863840" cy="1828800"/>
          </a:xfrm>
          <a:prstGeom prst="rect">
            <a:avLst/>
          </a:prstGeom>
          <a:noFill/>
          <a:ln/>
        </p:spPr>
        <p:txBody>
          <a:bodyPr wrap="square" lIns="0" tIns="0" rIns="0" bIns="0" rtlCol="0" anchor="ctr"/>
          <a:lstStyle/>
          <a:p>
            <a:pPr indent="0" marL="0">
              <a:lnSpc>
                <a:spcPct val="140000"/>
              </a:lnSpc>
              <a:buNone/>
            </a:pPr>
            <a:r>
              <a:rPr lang="en-US" sz="1100" dirty="0">
                <a:solidFill>
                  <a:srgbClr val="6B7280"/>
                </a:solidFill>
                <a:latin typeface="Microsoft YaHei" pitchFamily="34" charset="0"/>
                <a:ea typeface="Microsoft YaHei" pitchFamily="34" charset="-122"/>
                <a:cs typeface="Microsoft YaHei" pitchFamily="34" charset="-120"/>
              </a:rPr>
              <a:t>贵州旅游资源以山地景区和民族文化村寨为主，具有独特的数据特征：1) 景点分散，交通可达性差异大；2) 少数民族村寨交互数据极度稀疏；3) 季节性强（黄果树瀑布丰水期vs枯水期）；4) 文化体验类景点难以量化评价；5) 多语言数据（普通话+少数民族语言）。这些特征对推荐算法提出了特殊要求。</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F2B46"/>
        </a:solidFill>
      </p:bgPr>
    </p:bg>
    <p:spTree>
      <p:nvGrpSpPr>
        <p:cNvPr id="1" name=""/>
        <p:cNvGrpSpPr/>
        <p:nvPr/>
      </p:nvGrpSpPr>
      <p:grpSpPr>
        <a:xfrm>
          <a:off x="0" y="0"/>
          <a:ext cx="0" cy="0"/>
          <a:chOff x="0" y="0"/>
          <a:chExt cx="0" cy="0"/>
        </a:xfrm>
      </p:grpSpPr>
      <p:sp>
        <p:nvSpPr>
          <p:cNvPr id="2" name="Shape 0"/>
          <p:cNvSpPr/>
          <p:nvPr/>
        </p:nvSpPr>
        <p:spPr>
          <a:xfrm>
            <a:off x="731520" y="1371600"/>
            <a:ext cx="54864" cy="2286000"/>
          </a:xfrm>
          <a:prstGeom prst="rect">
            <a:avLst/>
          </a:prstGeom>
          <a:solidFill>
            <a:srgbClr val="E9B64B"/>
          </a:solidFill>
          <a:ln/>
        </p:spPr>
      </p:sp>
      <p:sp>
        <p:nvSpPr>
          <p:cNvPr id="3" name="Text 1"/>
          <p:cNvSpPr/>
          <p:nvPr/>
        </p:nvSpPr>
        <p:spPr>
          <a:xfrm>
            <a:off x="1005840" y="1371600"/>
            <a:ext cx="4572000" cy="457200"/>
          </a:xfrm>
          <a:prstGeom prst="rect">
            <a:avLst/>
          </a:prstGeom>
          <a:noFill/>
          <a:ln/>
        </p:spPr>
        <p:txBody>
          <a:bodyPr wrap="square" lIns="0" tIns="0" rIns="0" bIns="0" rtlCol="0" anchor="ctr"/>
          <a:lstStyle/>
          <a:p>
            <a:pPr indent="0" marL="0">
              <a:buNone/>
            </a:pPr>
            <a:r>
              <a:rPr lang="en-US" sz="1600" dirty="0">
                <a:solidFill>
                  <a:srgbClr val="E9B64B"/>
                </a:solidFill>
                <a:latin typeface="Microsoft YaHei" pitchFamily="34" charset="0"/>
                <a:ea typeface="Microsoft YaHei" pitchFamily="34" charset="-122"/>
                <a:cs typeface="Microsoft YaHei" pitchFamily="34" charset="-120"/>
              </a:rPr>
              <a:t>第3节</a:t>
            </a:r>
            <a:endParaRPr lang="en-US" sz="1600" dirty="0"/>
          </a:p>
        </p:txBody>
      </p:sp>
      <p:sp>
        <p:nvSpPr>
          <p:cNvPr id="4" name="Text 2"/>
          <p:cNvSpPr/>
          <p:nvPr/>
        </p:nvSpPr>
        <p:spPr>
          <a:xfrm>
            <a:off x="1005840" y="1828800"/>
            <a:ext cx="7315200" cy="731520"/>
          </a:xfrm>
          <a:prstGeom prst="rect">
            <a:avLst/>
          </a:prstGeom>
          <a:noFill/>
          <a:ln/>
        </p:spPr>
        <p:txBody>
          <a:bodyPr wrap="square" lIns="0" tIns="0" rIns="0" bIns="0" rtlCol="0" anchor="ctr"/>
          <a:lstStyle/>
          <a:p>
            <a:pPr indent="0" marL="0">
              <a:buNone/>
            </a:pPr>
            <a:r>
              <a:rPr lang="en-US" sz="2800" b="1" dirty="0">
                <a:solidFill>
                  <a:srgbClr val="FFFFFF"/>
                </a:solidFill>
                <a:latin typeface="Microsoft YaHei" pitchFamily="34" charset="0"/>
                <a:ea typeface="Microsoft YaHei" pitchFamily="34" charset="-122"/>
                <a:cs typeface="Microsoft YaHei" pitchFamily="34" charset="-120"/>
              </a:rPr>
              <a:t>推荐系统核心算法</a:t>
            </a:r>
            <a:endParaRPr lang="en-US"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4.3 推荐系统概述</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问题定义与分类</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Shape 4"/>
          <p:cNvSpPr/>
          <p:nvPr/>
        </p:nvSpPr>
        <p:spPr>
          <a:xfrm>
            <a:off x="457200" y="1188720"/>
            <a:ext cx="8229600" cy="109728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7" name="Text 5"/>
          <p:cNvSpPr/>
          <p:nvPr/>
        </p:nvSpPr>
        <p:spPr>
          <a:xfrm>
            <a:off x="731520" y="1280160"/>
            <a:ext cx="7680960" cy="731520"/>
          </a:xfrm>
          <a:prstGeom prst="rect">
            <a:avLst/>
          </a:prstGeom>
          <a:noFill/>
          <a:ln/>
        </p:spPr>
        <p:txBody>
          <a:bodyPr wrap="square" lIns="0" tIns="0" rIns="0" bIns="0" rtlCol="0" anchor="ctr"/>
          <a:lstStyle/>
          <a:p>
            <a:pPr indent="0" marL="0">
              <a:lnSpc>
                <a:spcPct val="150000"/>
              </a:lnSpc>
              <a:buNone/>
            </a:pPr>
            <a:r>
              <a:rPr lang="en-US" sz="1400" dirty="0">
                <a:solidFill>
                  <a:srgbClr val="1A1A2E"/>
                </a:solidFill>
                <a:latin typeface="Microsoft YaHei" pitchFamily="34" charset="0"/>
                <a:ea typeface="Microsoft YaHei" pitchFamily="34" charset="-122"/>
                <a:cs typeface="Microsoft YaHei" pitchFamily="34" charset="-120"/>
              </a:rPr>
              <a:t>推荐系统：根据用户的历史行为和偏好，预测用户对未知物品的兴趣，并推荐最可能感兴趣的物品。</a:t>
            </a:r>
            <a:endParaRPr lang="en-US" sz="14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457200" y="2468880"/>
          <a:ext cx="8229600" cy="914400"/>
        </p:xfrm>
        <a:graphic>
          <a:graphicData uri="http://schemas.openxmlformats.org/drawingml/2006/table">
            <a:tbl>
              <a:tblPr/>
              <a:tblGrid>
                <a:gridCol w="1371600"/>
                <a:gridCol w="2743200"/>
                <a:gridCol w="4114800"/>
              </a:tblGrid>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维度</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分类</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说明</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推荐对象</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物品推荐/用户推荐</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推荐景点给游客/推荐游客给景区</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数据来源</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显式反馈/隐式反馈</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评分/点击、浏览、收藏</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算法类型</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协同过滤/内容/混合</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基于行为/基于属性/混合</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应用场景</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Top-N/评分预测</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推荐列表/预测评分</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4.3 协同过滤</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基于记忆的方法（KNN）</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Shape 4"/>
          <p:cNvSpPr/>
          <p:nvPr/>
        </p:nvSpPr>
        <p:spPr>
          <a:xfrm>
            <a:off x="457200" y="1188720"/>
            <a:ext cx="3931920" cy="320040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7" name="Shape 5"/>
          <p:cNvSpPr/>
          <p:nvPr/>
        </p:nvSpPr>
        <p:spPr>
          <a:xfrm>
            <a:off x="457200" y="1188720"/>
            <a:ext cx="3931920" cy="54864"/>
          </a:xfrm>
          <a:prstGeom prst="rect">
            <a:avLst/>
          </a:prstGeom>
          <a:solidFill>
            <a:srgbClr val="1A6B65"/>
          </a:solidFill>
          <a:ln/>
        </p:spPr>
      </p:sp>
      <p:sp>
        <p:nvSpPr>
          <p:cNvPr id="8" name="Text 6"/>
          <p:cNvSpPr/>
          <p:nvPr/>
        </p:nvSpPr>
        <p:spPr>
          <a:xfrm>
            <a:off x="640080" y="1280160"/>
            <a:ext cx="3566160" cy="320040"/>
          </a:xfrm>
          <a:prstGeom prst="rect">
            <a:avLst/>
          </a:prstGeom>
          <a:noFill/>
          <a:ln/>
        </p:spPr>
        <p:txBody>
          <a:bodyPr wrap="square" lIns="0" tIns="0" rIns="0" bIns="0" rtlCol="0" anchor="ctr"/>
          <a:lstStyle/>
          <a:p>
            <a:pPr indent="0" marL="0">
              <a:buNone/>
            </a:pPr>
            <a:r>
              <a:rPr lang="en-US" sz="1300" b="1" dirty="0">
                <a:solidFill>
                  <a:srgbClr val="0F2B46"/>
                </a:solidFill>
                <a:latin typeface="Microsoft YaHei" pitchFamily="34" charset="0"/>
                <a:ea typeface="Microsoft YaHei" pitchFamily="34" charset="-122"/>
                <a:cs typeface="Microsoft YaHei" pitchFamily="34" charset="-120"/>
              </a:rPr>
              <a:t>基于用户(User-CF)</a:t>
            </a:r>
            <a:endParaRPr lang="en-US" sz="1300" dirty="0"/>
          </a:p>
        </p:txBody>
      </p:sp>
      <p:sp>
        <p:nvSpPr>
          <p:cNvPr id="9" name="Text 7"/>
          <p:cNvSpPr/>
          <p:nvPr/>
        </p:nvSpPr>
        <p:spPr>
          <a:xfrm>
            <a:off x="640080" y="1645920"/>
            <a:ext cx="3566160" cy="2286000"/>
          </a:xfrm>
          <a:prstGeom prst="rect">
            <a:avLst/>
          </a:prstGeom>
          <a:noFill/>
          <a:ln/>
        </p:spPr>
        <p:txBody>
          <a:bodyPr wrap="square" lIns="0" tIns="0" rIns="0" bIns="0" rtlCol="0" anchor="ctr"/>
          <a:lstStyle/>
          <a:p>
            <a:pPr marL="342900" indent="-342900">
              <a:lnSpc>
                <a:spcPct val="150000"/>
              </a:lnSpc>
              <a:spcAft>
                <a:spcPts val="400"/>
              </a:spcAft>
              <a:buSzPct val="100000"/>
              <a:buChar char="•"/>
            </a:pPr>
            <a:r>
              <a:rPr lang="en-US" sz="1100" dirty="0">
                <a:solidFill>
                  <a:srgbClr val="1A1A2E"/>
                </a:solidFill>
                <a:latin typeface="Microsoft YaHei" pitchFamily="34" charset="0"/>
                <a:ea typeface="Microsoft YaHei" pitchFamily="34" charset="-122"/>
                <a:cs typeface="Microsoft YaHei" pitchFamily="34" charset="-120"/>
              </a:rPr>
              <a:t>找相似用户：余弦相似度</a:t>
            </a:r>
            <a:endParaRPr lang="en-US" sz="1100" dirty="0"/>
          </a:p>
          <a:p>
            <a:pPr marL="342900" indent="-342900">
              <a:lnSpc>
                <a:spcPct val="150000"/>
              </a:lnSpc>
              <a:spcAft>
                <a:spcPts val="400"/>
              </a:spcAft>
              <a:buSzPct val="100000"/>
              <a:buChar char="•"/>
            </a:pPr>
            <a:r>
              <a:rPr lang="en-US" sz="1100" dirty="0">
                <a:solidFill>
                  <a:srgbClr val="1A1A2E"/>
                </a:solidFill>
                <a:latin typeface="Microsoft YaHei" pitchFamily="34" charset="0"/>
                <a:ea typeface="Microsoft YaHei" pitchFamily="34" charset="-122"/>
                <a:cs typeface="Microsoft YaHei" pitchFamily="34" charset="-120"/>
              </a:rPr>
              <a:t>推荐相似用户喜欢的景点</a:t>
            </a:r>
            <a:endParaRPr lang="en-US" sz="1100" dirty="0"/>
          </a:p>
          <a:p>
            <a:pPr marL="342900" indent="-342900">
              <a:lnSpc>
                <a:spcPct val="150000"/>
              </a:lnSpc>
              <a:spcAft>
                <a:spcPts val="400"/>
              </a:spcAft>
              <a:buSzPct val="100000"/>
              <a:buChar char="•"/>
            </a:pPr>
            <a:r>
              <a:rPr lang="en-US" sz="1100" dirty="0">
                <a:solidFill>
                  <a:srgbClr val="1A1A2E"/>
                </a:solidFill>
                <a:latin typeface="Microsoft YaHei" pitchFamily="34" charset="0"/>
                <a:ea typeface="Microsoft YaHei" pitchFamily="34" charset="-122"/>
                <a:cs typeface="Microsoft YaHei" pitchFamily="34" charset="-120"/>
              </a:rPr>
              <a:t>适合用户数&lt;物品数场景</a:t>
            </a:r>
            <a:endParaRPr lang="en-US" sz="1100" dirty="0"/>
          </a:p>
          <a:p>
            <a:pPr marL="342900" indent="-342900">
              <a:lnSpc>
                <a:spcPct val="150000"/>
              </a:lnSpc>
              <a:spcAft>
                <a:spcPts val="400"/>
              </a:spcAft>
              <a:buSzPct val="100000"/>
              <a:buChar char="•"/>
            </a:pPr>
            <a:r>
              <a:rPr lang="en-US" sz="1100" dirty="0">
                <a:solidFill>
                  <a:srgbClr val="1A1A2E"/>
                </a:solidFill>
                <a:latin typeface="Microsoft YaHei" pitchFamily="34" charset="0"/>
                <a:ea typeface="Microsoft YaHei" pitchFamily="34" charset="-122"/>
                <a:cs typeface="Microsoft YaHei" pitchFamily="34" charset="-120"/>
              </a:rPr>
              <a:t>局限：用户增多计算量大</a:t>
            </a:r>
            <a:endParaRPr lang="en-US" sz="1100" dirty="0"/>
          </a:p>
        </p:txBody>
      </p:sp>
      <p:sp>
        <p:nvSpPr>
          <p:cNvPr id="10" name="Shape 8"/>
          <p:cNvSpPr/>
          <p:nvPr/>
        </p:nvSpPr>
        <p:spPr>
          <a:xfrm>
            <a:off x="4754880" y="1188720"/>
            <a:ext cx="3931920" cy="320040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11" name="Shape 9"/>
          <p:cNvSpPr/>
          <p:nvPr/>
        </p:nvSpPr>
        <p:spPr>
          <a:xfrm>
            <a:off x="4754880" y="1188720"/>
            <a:ext cx="3931920" cy="54864"/>
          </a:xfrm>
          <a:prstGeom prst="rect">
            <a:avLst/>
          </a:prstGeom>
          <a:solidFill>
            <a:srgbClr val="2563EB"/>
          </a:solidFill>
          <a:ln/>
        </p:spPr>
      </p:sp>
      <p:sp>
        <p:nvSpPr>
          <p:cNvPr id="12" name="Text 10"/>
          <p:cNvSpPr/>
          <p:nvPr/>
        </p:nvSpPr>
        <p:spPr>
          <a:xfrm>
            <a:off x="4937760" y="1280160"/>
            <a:ext cx="3566160" cy="320040"/>
          </a:xfrm>
          <a:prstGeom prst="rect">
            <a:avLst/>
          </a:prstGeom>
          <a:noFill/>
          <a:ln/>
        </p:spPr>
        <p:txBody>
          <a:bodyPr wrap="square" lIns="0" tIns="0" rIns="0" bIns="0" rtlCol="0" anchor="ctr"/>
          <a:lstStyle/>
          <a:p>
            <a:pPr indent="0" marL="0">
              <a:buNone/>
            </a:pPr>
            <a:r>
              <a:rPr lang="en-US" sz="1300" b="1" dirty="0">
                <a:solidFill>
                  <a:srgbClr val="0F2B46"/>
                </a:solidFill>
                <a:latin typeface="Microsoft YaHei" pitchFamily="34" charset="0"/>
                <a:ea typeface="Microsoft YaHei" pitchFamily="34" charset="-122"/>
                <a:cs typeface="Microsoft YaHei" pitchFamily="34" charset="-120"/>
              </a:rPr>
              <a:t>基于物品(Item-CF)</a:t>
            </a:r>
            <a:endParaRPr lang="en-US" sz="1300" dirty="0"/>
          </a:p>
        </p:txBody>
      </p:sp>
      <p:sp>
        <p:nvSpPr>
          <p:cNvPr id="13" name="Text 11"/>
          <p:cNvSpPr/>
          <p:nvPr/>
        </p:nvSpPr>
        <p:spPr>
          <a:xfrm>
            <a:off x="4937760" y="1645920"/>
            <a:ext cx="3566160" cy="2286000"/>
          </a:xfrm>
          <a:prstGeom prst="rect">
            <a:avLst/>
          </a:prstGeom>
          <a:noFill/>
          <a:ln/>
        </p:spPr>
        <p:txBody>
          <a:bodyPr wrap="square" lIns="0" tIns="0" rIns="0" bIns="0" rtlCol="0" anchor="ctr"/>
          <a:lstStyle/>
          <a:p>
            <a:pPr marL="342900" indent="-342900">
              <a:lnSpc>
                <a:spcPct val="150000"/>
              </a:lnSpc>
              <a:spcAft>
                <a:spcPts val="400"/>
              </a:spcAft>
              <a:buSzPct val="100000"/>
              <a:buChar char="•"/>
            </a:pPr>
            <a:r>
              <a:rPr lang="en-US" sz="1100" dirty="0">
                <a:solidFill>
                  <a:srgbClr val="1A1A2E"/>
                </a:solidFill>
                <a:latin typeface="Microsoft YaHei" pitchFamily="34" charset="0"/>
                <a:ea typeface="Microsoft YaHei" pitchFamily="34" charset="-122"/>
                <a:cs typeface="Microsoft YaHei" pitchFamily="34" charset="-120"/>
              </a:rPr>
              <a:t>找相似景点：共现频率</a:t>
            </a:r>
            <a:endParaRPr lang="en-US" sz="1100" dirty="0"/>
          </a:p>
          <a:p>
            <a:pPr marL="342900" indent="-342900">
              <a:lnSpc>
                <a:spcPct val="150000"/>
              </a:lnSpc>
              <a:spcAft>
                <a:spcPts val="400"/>
              </a:spcAft>
              <a:buSzPct val="100000"/>
              <a:buChar char="•"/>
            </a:pPr>
            <a:r>
              <a:rPr lang="en-US" sz="1100" dirty="0">
                <a:solidFill>
                  <a:srgbClr val="1A1A2E"/>
                </a:solidFill>
                <a:latin typeface="Microsoft YaHei" pitchFamily="34" charset="0"/>
                <a:ea typeface="Microsoft YaHei" pitchFamily="34" charset="-122"/>
                <a:cs typeface="Microsoft YaHei" pitchFamily="34" charset="-120"/>
              </a:rPr>
              <a:t>推荐与已游览景点相似的</a:t>
            </a:r>
            <a:endParaRPr lang="en-US" sz="1100" dirty="0"/>
          </a:p>
          <a:p>
            <a:pPr marL="342900" indent="-342900">
              <a:lnSpc>
                <a:spcPct val="150000"/>
              </a:lnSpc>
              <a:spcAft>
                <a:spcPts val="400"/>
              </a:spcAft>
              <a:buSzPct val="100000"/>
              <a:buChar char="•"/>
            </a:pPr>
            <a:r>
              <a:rPr lang="en-US" sz="1100" dirty="0">
                <a:solidFill>
                  <a:srgbClr val="1A1A2E"/>
                </a:solidFill>
                <a:latin typeface="Microsoft YaHei" pitchFamily="34" charset="0"/>
                <a:ea typeface="Microsoft YaHei" pitchFamily="34" charset="-122"/>
                <a:cs typeface="Microsoft YaHei" pitchFamily="34" charset="-120"/>
              </a:rPr>
              <a:t>适合物品数&lt;用户数场景</a:t>
            </a:r>
            <a:endParaRPr lang="en-US" sz="1100" dirty="0"/>
          </a:p>
          <a:p>
            <a:pPr marL="342900" indent="-342900">
              <a:lnSpc>
                <a:spcPct val="150000"/>
              </a:lnSpc>
              <a:spcAft>
                <a:spcPts val="400"/>
              </a:spcAft>
              <a:buSzPct val="100000"/>
              <a:buChar char="•"/>
            </a:pPr>
            <a:r>
              <a:rPr lang="en-US" sz="1100" dirty="0">
                <a:solidFill>
                  <a:srgbClr val="1A1A2E"/>
                </a:solidFill>
                <a:latin typeface="Microsoft YaHei" pitchFamily="34" charset="0"/>
                <a:ea typeface="Microsoft YaHei" pitchFamily="34" charset="-122"/>
                <a:cs typeface="Microsoft YaHei" pitchFamily="34" charset="-120"/>
              </a:rPr>
              <a:t>旅游场景更常用</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4.3 协同过滤</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基于模型：矩阵分解</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Shape 4"/>
          <p:cNvSpPr/>
          <p:nvPr/>
        </p:nvSpPr>
        <p:spPr>
          <a:xfrm>
            <a:off x="457200" y="1188720"/>
            <a:ext cx="8229600" cy="320040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7" name="Text 5"/>
          <p:cNvSpPr/>
          <p:nvPr/>
        </p:nvSpPr>
        <p:spPr>
          <a:xfrm>
            <a:off x="731520" y="1280160"/>
            <a:ext cx="7680960" cy="320040"/>
          </a:xfrm>
          <a:prstGeom prst="rect">
            <a:avLst/>
          </a:prstGeom>
          <a:noFill/>
          <a:ln/>
        </p:spPr>
        <p:txBody>
          <a:bodyPr wrap="square" lIns="0" tIns="0" rIns="0" bIns="0" rtlCol="0" anchor="ctr"/>
          <a:lstStyle/>
          <a:p>
            <a:pPr indent="0" marL="0">
              <a:buNone/>
            </a:pPr>
            <a:r>
              <a:rPr lang="en-US" sz="1400" b="1" dirty="0">
                <a:solidFill>
                  <a:srgbClr val="0F2B46"/>
                </a:solidFill>
                <a:latin typeface="Microsoft YaHei" pitchFamily="34" charset="0"/>
                <a:ea typeface="Microsoft YaHei" pitchFamily="34" charset="-122"/>
                <a:cs typeface="Microsoft YaHei" pitchFamily="34" charset="-120"/>
              </a:rPr>
              <a:t>核心思想：将用户-景点评分矩阵分解为两个低维矩阵</a:t>
            </a:r>
            <a:endParaRPr lang="en-US" sz="1400" dirty="0"/>
          </a:p>
        </p:txBody>
      </p:sp>
      <p:sp>
        <p:nvSpPr>
          <p:cNvPr id="8" name="Text 6"/>
          <p:cNvSpPr/>
          <p:nvPr/>
        </p:nvSpPr>
        <p:spPr>
          <a:xfrm>
            <a:off x="731520" y="1645920"/>
            <a:ext cx="7680960" cy="1371600"/>
          </a:xfrm>
          <a:prstGeom prst="rect">
            <a:avLst/>
          </a:prstGeom>
          <a:noFill/>
          <a:ln/>
        </p:spPr>
        <p:txBody>
          <a:bodyPr wrap="square" lIns="0" tIns="0" rIns="0" bIns="0" rtlCol="0" anchor="ctr"/>
          <a:lstStyle/>
          <a:p>
            <a:pPr indent="0" marL="0">
              <a:lnSpc>
                <a:spcPct val="160000"/>
              </a:lnSpc>
              <a:buNone/>
            </a:pPr>
            <a:r>
              <a:rPr lang="en-US" sz="1300" dirty="0">
                <a:solidFill>
                  <a:srgbClr val="6B7280"/>
                </a:solidFill>
                <a:latin typeface="Microsoft YaHei" pitchFamily="34" charset="0"/>
                <a:ea typeface="Microsoft YaHei" pitchFamily="34" charset="-122"/>
                <a:cs typeface="Microsoft YaHei" pitchFamily="34" charset="-120"/>
              </a:rPr>
              <a:t>R(m×n) ≈ P(m×k) × Q(k×n)</a:t>
            </a:r>
            <a:endParaRPr lang="en-US" sz="1300" dirty="0"/>
          </a:p>
          <a:p>
            <a:pPr indent="0" marL="0">
              <a:lnSpc>
                <a:spcPct val="160000"/>
              </a:lnSpc>
              <a:buNone/>
            </a:pPr>
            <a:endParaRPr lang="en-US" sz="1300" dirty="0"/>
          </a:p>
          <a:p>
            <a:pPr indent="0" marL="0">
              <a:lnSpc>
                <a:spcPct val="160000"/>
              </a:lnSpc>
              <a:buNone/>
            </a:pPr>
            <a:r>
              <a:rPr lang="en-US" sz="1300" dirty="0">
                <a:solidFill>
                  <a:srgbClr val="6B7280"/>
                </a:solidFill>
                <a:latin typeface="Microsoft YaHei" pitchFamily="34" charset="0"/>
                <a:ea typeface="Microsoft YaHei" pitchFamily="34" charset="-122"/>
                <a:cs typeface="Microsoft YaHei" pitchFamily="34" charset="-120"/>
              </a:rPr>
              <a:t>m=用户数, n=景点数, k=隐因子数(通常20-200)</a:t>
            </a:r>
            <a:endParaRPr lang="en-US" sz="1300" dirty="0"/>
          </a:p>
          <a:p>
            <a:pPr indent="0" marL="0">
              <a:lnSpc>
                <a:spcPct val="160000"/>
              </a:lnSpc>
              <a:buNone/>
            </a:pPr>
            <a:r>
              <a:rPr lang="en-US" sz="1300" dirty="0">
                <a:solidFill>
                  <a:srgbClr val="6B7280"/>
                </a:solidFill>
                <a:latin typeface="Microsoft YaHei" pitchFamily="34" charset="0"/>
                <a:ea typeface="Microsoft YaHei" pitchFamily="34" charset="-122"/>
                <a:cs typeface="Microsoft YaHei" pitchFamily="34" charset="-120"/>
              </a:rPr>
              <a:t>P矩阵每行代表用户隐特征, Q矩阵每列代表景点隐特征</a:t>
            </a:r>
            <a:endParaRPr lang="en-US" sz="1300" dirty="0"/>
          </a:p>
        </p:txBody>
      </p:sp>
      <p:sp>
        <p:nvSpPr>
          <p:cNvPr id="9" name="Text 7"/>
          <p:cNvSpPr/>
          <p:nvPr/>
        </p:nvSpPr>
        <p:spPr>
          <a:xfrm>
            <a:off x="731520" y="3108960"/>
            <a:ext cx="7680960" cy="320040"/>
          </a:xfrm>
          <a:prstGeom prst="rect">
            <a:avLst/>
          </a:prstGeom>
          <a:noFill/>
          <a:ln/>
        </p:spPr>
        <p:txBody>
          <a:bodyPr wrap="square" lIns="0" tIns="0" rIns="0" bIns="0" rtlCol="0" anchor="ctr"/>
          <a:lstStyle/>
          <a:p>
            <a:pPr indent="0" marL="0">
              <a:buNone/>
            </a:pPr>
            <a:r>
              <a:rPr lang="en-US" sz="1200" b="1" dirty="0">
                <a:solidFill>
                  <a:srgbClr val="1A6B65"/>
                </a:solidFill>
                <a:latin typeface="Microsoft YaHei" pitchFamily="34" charset="0"/>
                <a:ea typeface="Microsoft YaHei" pitchFamily="34" charset="-122"/>
                <a:cs typeface="Microsoft YaHei" pitchFamily="34" charset="-120"/>
              </a:rPr>
              <a:t>优势：能发现隐含兴趣维度，泛化能力强，存储效率高</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4.3 矩阵分解进阶</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SVD++ 和 ALS</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1371600"/>
                <a:gridCol w="2286000"/>
                <a:gridCol w="1828800"/>
                <a:gridCol w="2743200"/>
              </a:tblGrid>
              <a:tr h="384048">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方法</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核心改进</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优势</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适用场景</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384048">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SVD</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基础矩阵分解</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简单高效</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显式评分数据</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384048">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SVD++</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加入隐式反馈</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利用浏览/点击数据</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隐式反馈为主</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384048">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ALS</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交替最小二乘</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可并行训练</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大规模数据</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384048">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BPR</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贝叶斯个性化排序</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优化排序而非评分</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Top-N推荐</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384048">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TimeSVD++</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加入时间因子</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捕捉兴趣变化</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长期时序数据</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4.3 内容推荐</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基于物品属性</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Shape 4"/>
          <p:cNvSpPr/>
          <p:nvPr/>
        </p:nvSpPr>
        <p:spPr>
          <a:xfrm>
            <a:off x="457200" y="1188720"/>
            <a:ext cx="8229600" cy="320040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7" name="Text 5"/>
          <p:cNvSpPr/>
          <p:nvPr/>
        </p:nvSpPr>
        <p:spPr>
          <a:xfrm>
            <a:off x="731520" y="1371600"/>
            <a:ext cx="7680960" cy="2743200"/>
          </a:xfrm>
          <a:prstGeom prst="rect">
            <a:avLst/>
          </a:prstGeom>
          <a:noFill/>
          <a:ln/>
        </p:spPr>
        <p:txBody>
          <a:bodyPr wrap="square" lIns="0" tIns="0" rIns="0" bIns="0" rtlCol="0" anchor="ctr"/>
          <a:lstStyle/>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核心思想：推荐与用户历史偏好相似的物品</a:t>
            </a:r>
            <a:endParaRPr lang="en-US" sz="1200" dirty="0"/>
          </a:p>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景点特征：类型(自然/人文)、门票、季节、设施、主题标签</a:t>
            </a:r>
            <a:endParaRPr lang="en-US" sz="1200" dirty="0"/>
          </a:p>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用户画像：从历史行为提取偏好权重向量</a:t>
            </a:r>
            <a:endParaRPr lang="en-US" sz="1200" dirty="0"/>
          </a:p>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相似度计算：余弦相似度、Jaccard相似度</a:t>
            </a:r>
            <a:endParaRPr lang="en-US" sz="1200" dirty="0"/>
          </a:p>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优势：无冷启动问题（新景点有属性即可推荐）</a:t>
            </a:r>
            <a:endParaRPr lang="en-US" sz="1200" dirty="0"/>
          </a:p>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局限：特征工程依赖人工，难以发现隐含兴趣</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4.3 混合推荐</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协同过滤+内容推荐</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graphicFrame>
        <p:nvGraphicFramePr>
          <p:cNvPr id="21"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1371600"/>
                <a:gridCol w="2743200"/>
                <a:gridCol w="4114800"/>
              </a:tblGrid>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策略</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方式</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优势</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加权混合</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CF分数+CB分数加权</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简单有效</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切换策略</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根据场景切换CF/CB</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灵活适应</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级联</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CF初选→CB精排</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兼顾覆盖和精度</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特征组合</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CF和CB特征输入统一模型</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端到端学习</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411480">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管道</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CB候选→CF排序</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工程常用</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F2B46"/>
        </a:solidFill>
      </p:bgPr>
    </p:bg>
    <p:spTree>
      <p:nvGrpSpPr>
        <p:cNvPr id="1" name=""/>
        <p:cNvGrpSpPr/>
        <p:nvPr/>
      </p:nvGrpSpPr>
      <p:grpSpPr>
        <a:xfrm>
          <a:off x="0" y="0"/>
          <a:ext cx="0" cy="0"/>
          <a:chOff x="0" y="0"/>
          <a:chExt cx="0" cy="0"/>
        </a:xfrm>
      </p:grpSpPr>
      <p:sp>
        <p:nvSpPr>
          <p:cNvPr id="2" name="Shape 0"/>
          <p:cNvSpPr/>
          <p:nvPr/>
        </p:nvSpPr>
        <p:spPr>
          <a:xfrm>
            <a:off x="731520" y="1371600"/>
            <a:ext cx="54864" cy="2286000"/>
          </a:xfrm>
          <a:prstGeom prst="rect">
            <a:avLst/>
          </a:prstGeom>
          <a:solidFill>
            <a:srgbClr val="E9B64B"/>
          </a:solidFill>
          <a:ln/>
        </p:spPr>
      </p:sp>
      <p:sp>
        <p:nvSpPr>
          <p:cNvPr id="3" name="Text 1"/>
          <p:cNvSpPr/>
          <p:nvPr/>
        </p:nvSpPr>
        <p:spPr>
          <a:xfrm>
            <a:off x="1005840" y="1371600"/>
            <a:ext cx="4572000" cy="457200"/>
          </a:xfrm>
          <a:prstGeom prst="rect">
            <a:avLst/>
          </a:prstGeom>
          <a:noFill/>
          <a:ln/>
        </p:spPr>
        <p:txBody>
          <a:bodyPr wrap="square" lIns="0" tIns="0" rIns="0" bIns="0" rtlCol="0" anchor="ctr"/>
          <a:lstStyle/>
          <a:p>
            <a:pPr indent="0" marL="0">
              <a:buNone/>
            </a:pPr>
            <a:r>
              <a:rPr lang="en-US" sz="1600" dirty="0">
                <a:solidFill>
                  <a:srgbClr val="E9B64B"/>
                </a:solidFill>
                <a:latin typeface="Microsoft YaHei" pitchFamily="34" charset="0"/>
                <a:ea typeface="Microsoft YaHei" pitchFamily="34" charset="-122"/>
                <a:cs typeface="Microsoft YaHei" pitchFamily="34" charset="-120"/>
              </a:rPr>
              <a:t>第4节</a:t>
            </a:r>
            <a:endParaRPr lang="en-US" sz="1600" dirty="0"/>
          </a:p>
        </p:txBody>
      </p:sp>
      <p:sp>
        <p:nvSpPr>
          <p:cNvPr id="4" name="Text 2"/>
          <p:cNvSpPr/>
          <p:nvPr/>
        </p:nvSpPr>
        <p:spPr>
          <a:xfrm>
            <a:off x="1005840" y="1828800"/>
            <a:ext cx="7315200" cy="731520"/>
          </a:xfrm>
          <a:prstGeom prst="rect">
            <a:avLst/>
          </a:prstGeom>
          <a:noFill/>
          <a:ln/>
        </p:spPr>
        <p:txBody>
          <a:bodyPr wrap="square" lIns="0" tIns="0" rIns="0" bIns="0" rtlCol="0" anchor="ctr"/>
          <a:lstStyle/>
          <a:p>
            <a:pPr indent="0" marL="0">
              <a:buNone/>
            </a:pPr>
            <a:r>
              <a:rPr lang="en-US" sz="2800" b="1" dirty="0">
                <a:solidFill>
                  <a:srgbClr val="FFFFFF"/>
                </a:solidFill>
                <a:latin typeface="Microsoft YaHei" pitchFamily="34" charset="0"/>
                <a:ea typeface="Microsoft YaHei" pitchFamily="34" charset="-122"/>
                <a:cs typeface="Microsoft YaHei" pitchFamily="34" charset="-120"/>
              </a:rPr>
              <a:t>深度学习推荐与前沿</a:t>
            </a:r>
            <a:endParaRPr lang="en-US" sz="2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4.4 深度学习推荐</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NCF：神经协同过滤</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Shape 4"/>
          <p:cNvSpPr/>
          <p:nvPr/>
        </p:nvSpPr>
        <p:spPr>
          <a:xfrm>
            <a:off x="457200" y="1188720"/>
            <a:ext cx="8229600" cy="320040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7" name="Text 5"/>
          <p:cNvSpPr/>
          <p:nvPr/>
        </p:nvSpPr>
        <p:spPr>
          <a:xfrm>
            <a:off x="731520" y="1371600"/>
            <a:ext cx="7680960" cy="2743200"/>
          </a:xfrm>
          <a:prstGeom prst="rect">
            <a:avLst/>
          </a:prstGeom>
          <a:noFill/>
          <a:ln/>
        </p:spPr>
        <p:txBody>
          <a:bodyPr wrap="square" lIns="0" tIns="0" rIns="0" bIns="0" rtlCol="0" anchor="ctr"/>
          <a:lstStyle/>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NCF用神经网络替代矩阵分解的内积操作</a:t>
            </a:r>
            <a:endParaRPr lang="en-US" sz="1200" dirty="0"/>
          </a:p>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GMF层：线性交互（类似矩阵分解）</a:t>
            </a:r>
            <a:endParaRPr lang="en-US" sz="1200" dirty="0"/>
          </a:p>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MLP层：非线性交互（捕捉复杂关系）</a:t>
            </a:r>
            <a:endParaRPr lang="en-US" sz="1200" dirty="0"/>
          </a:p>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NeuMF：GMF+MLP融合，兼顾线性和非线性</a:t>
            </a:r>
            <a:endParaRPr lang="en-US" sz="1200" dirty="0"/>
          </a:p>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优势：能学习非线性的用户-景点交互模式</a:t>
            </a:r>
            <a:endParaRPr lang="en-US" sz="1200" dirty="0"/>
          </a:p>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旅游应用：捕捉"喜欢历史文化+自然风光"的复杂偏好</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4.4 序列推荐</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捕捉游客行为时序</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Shape 4"/>
          <p:cNvSpPr/>
          <p:nvPr/>
        </p:nvSpPr>
        <p:spPr>
          <a:xfrm>
            <a:off x="457200" y="1188720"/>
            <a:ext cx="8229600" cy="320040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7" name="Text 5"/>
          <p:cNvSpPr/>
          <p:nvPr/>
        </p:nvSpPr>
        <p:spPr>
          <a:xfrm>
            <a:off x="731520" y="1280160"/>
            <a:ext cx="7680960" cy="320040"/>
          </a:xfrm>
          <a:prstGeom prst="rect">
            <a:avLst/>
          </a:prstGeom>
          <a:noFill/>
          <a:ln/>
        </p:spPr>
        <p:txBody>
          <a:bodyPr wrap="square" lIns="0" tIns="0" rIns="0" bIns="0" rtlCol="0" anchor="ctr"/>
          <a:lstStyle/>
          <a:p>
            <a:pPr indent="0" marL="0">
              <a:buNone/>
            </a:pPr>
            <a:r>
              <a:rPr lang="en-US" sz="1400" b="1" dirty="0">
                <a:solidFill>
                  <a:srgbClr val="0F2B46"/>
                </a:solidFill>
                <a:latin typeface="Microsoft YaHei" pitchFamily="34" charset="0"/>
                <a:ea typeface="Microsoft YaHei" pitchFamily="34" charset="-122"/>
                <a:cs typeface="Microsoft YaHei" pitchFamily="34" charset="-120"/>
              </a:rPr>
              <a:t>游客行为是时序序列：景点A → 景点B → 景点C → ?</a:t>
            </a:r>
            <a:endParaRPr lang="en-US" sz="1400" dirty="0"/>
          </a:p>
        </p:txBody>
      </p:sp>
      <p:sp>
        <p:nvSpPr>
          <p:cNvPr id="8" name="Text 6"/>
          <p:cNvSpPr/>
          <p:nvPr/>
        </p:nvSpPr>
        <p:spPr>
          <a:xfrm>
            <a:off x="731520" y="1737360"/>
            <a:ext cx="7680960" cy="2286000"/>
          </a:xfrm>
          <a:prstGeom prst="rect">
            <a:avLst/>
          </a:prstGeom>
          <a:noFill/>
          <a:ln/>
        </p:spPr>
        <p:txBody>
          <a:bodyPr wrap="square" lIns="0" tIns="0" rIns="0" bIns="0" rtlCol="0" anchor="ctr"/>
          <a:lstStyle/>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RNN/LSTM：处理变长序列，捕捉短期偏好</a:t>
            </a:r>
            <a:endParaRPr lang="en-US" sz="1200" dirty="0"/>
          </a:p>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GRU4Rec：专为推荐设计的GRU变体</a:t>
            </a:r>
            <a:endParaRPr lang="en-US" sz="1200" dirty="0"/>
          </a:p>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SASRec：自注意力机制，捕捉长程依赖</a:t>
            </a:r>
            <a:endParaRPr lang="en-US" sz="1200" dirty="0"/>
          </a:p>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BERT4Rec：双向Transformer，更强表达力</a:t>
            </a:r>
            <a:endParaRPr lang="en-US" sz="1200" dirty="0"/>
          </a:p>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旅游应用：预测下一个景点、推荐行程路线</a:t>
            </a:r>
            <a:endParaRPr lang="en-US" sz="1200" dirty="0"/>
          </a:p>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贵州场景：山地景区间距离远，需考虑交通时间</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4.4 图神经网络推荐</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利用关系结构</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Shape 4"/>
          <p:cNvSpPr/>
          <p:nvPr/>
        </p:nvSpPr>
        <p:spPr>
          <a:xfrm>
            <a:off x="457200" y="1188720"/>
            <a:ext cx="8229600" cy="320040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7" name="Text 5"/>
          <p:cNvSpPr/>
          <p:nvPr/>
        </p:nvSpPr>
        <p:spPr>
          <a:xfrm>
            <a:off x="731520" y="1371600"/>
            <a:ext cx="7680960" cy="2743200"/>
          </a:xfrm>
          <a:prstGeom prst="rect">
            <a:avLst/>
          </a:prstGeom>
          <a:noFill/>
          <a:ln/>
        </p:spPr>
        <p:txBody>
          <a:bodyPr wrap="square" lIns="0" tIns="0" rIns="0" bIns="0" rtlCol="0" anchor="ctr"/>
          <a:lstStyle/>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构建用户-景点二部图：边表示交互关系</a:t>
            </a:r>
            <a:endParaRPr lang="en-US" sz="1200" dirty="0"/>
          </a:p>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GCN：图卷积聚合邻居信息</a:t>
            </a:r>
            <a:endParaRPr lang="en-US" sz="1200" dirty="0"/>
          </a:p>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GAT：注意力机制加权不同邻居</a:t>
            </a:r>
            <a:endParaRPr lang="en-US" sz="1200" dirty="0"/>
          </a:p>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LightGCN：简化版GCN，专为推荐设计</a:t>
            </a:r>
            <a:endParaRPr lang="en-US" sz="1200" dirty="0"/>
          </a:p>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优势：利用高阶关系（朋友的朋友喜欢什么）</a:t>
            </a:r>
            <a:endParaRPr lang="en-US" sz="1200" dirty="0"/>
          </a:p>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旅游应用：社交推荐、景点关联推荐</a:t>
            </a:r>
            <a:endParaRPr lang="en-US" sz="1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4.4 LLM增强推荐</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大模型赋能推荐系统</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Shape 4"/>
          <p:cNvSpPr/>
          <p:nvPr/>
        </p:nvSpPr>
        <p:spPr>
          <a:xfrm>
            <a:off x="457200" y="1188720"/>
            <a:ext cx="8229600" cy="320040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7" name="Text 5"/>
          <p:cNvSpPr/>
          <p:nvPr/>
        </p:nvSpPr>
        <p:spPr>
          <a:xfrm>
            <a:off x="731520" y="1371600"/>
            <a:ext cx="7680960" cy="2743200"/>
          </a:xfrm>
          <a:prstGeom prst="rect">
            <a:avLst/>
          </a:prstGeom>
          <a:noFill/>
          <a:ln/>
        </p:spPr>
        <p:txBody>
          <a:bodyPr wrap="square" lIns="0" tIns="0" rIns="0" bIns="0" rtlCol="0" anchor="ctr"/>
          <a:lstStyle/>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理解自然语言偏好描述（"我喜欢有历史底蕴的小众景点"）</a:t>
            </a:r>
            <a:endParaRPr lang="en-US" sz="1200" dirty="0"/>
          </a:p>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生成景点描述用于内容推荐</a:t>
            </a:r>
            <a:endParaRPr lang="en-US" sz="1200" dirty="0"/>
          </a:p>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解释推荐理由（"与您之前游览的兵马俑风格相似"）</a:t>
            </a:r>
            <a:endParaRPr lang="en-US" sz="1200" dirty="0"/>
          </a:p>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处理零样本推荐：利用LLM世界知识直接推荐</a:t>
            </a:r>
            <a:endParaRPr lang="en-US" sz="1200" dirty="0"/>
          </a:p>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无需训练数据，利用预训练知识进行推荐</a:t>
            </a:r>
            <a:endParaRPr lang="en-US" sz="1200" dirty="0"/>
          </a:p>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挑战：推理成本高、幻觉问题、实时性不足</a:t>
            </a:r>
            <a:endParaRPr lang="en-US" sz="1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知识卡片</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RAG增强推荐</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Shape 4"/>
          <p:cNvSpPr/>
          <p:nvPr/>
        </p:nvSpPr>
        <p:spPr>
          <a:xfrm>
            <a:off x="914400" y="1371600"/>
            <a:ext cx="7315200" cy="2286000"/>
          </a:xfrm>
          <a:prstGeom prst="rect">
            <a:avLst/>
          </a:prstGeom>
          <a:solidFill>
            <a:srgbClr val="FDF5E6"/>
          </a:solidFill>
          <a:ln/>
        </p:spPr>
      </p:sp>
      <p:sp>
        <p:nvSpPr>
          <p:cNvPr id="7" name="Shape 5"/>
          <p:cNvSpPr/>
          <p:nvPr/>
        </p:nvSpPr>
        <p:spPr>
          <a:xfrm>
            <a:off x="914400" y="1371600"/>
            <a:ext cx="54864" cy="2286000"/>
          </a:xfrm>
          <a:prstGeom prst="rect">
            <a:avLst/>
          </a:prstGeom>
          <a:solidFill>
            <a:srgbClr val="E9B64B"/>
          </a:solidFill>
          <a:ln/>
        </p:spPr>
      </p:sp>
      <p:sp>
        <p:nvSpPr>
          <p:cNvPr id="8" name="Text 6"/>
          <p:cNvSpPr/>
          <p:nvPr/>
        </p:nvSpPr>
        <p:spPr>
          <a:xfrm>
            <a:off x="1097280" y="1463040"/>
            <a:ext cx="7040880" cy="320040"/>
          </a:xfrm>
          <a:prstGeom prst="rect">
            <a:avLst/>
          </a:prstGeom>
          <a:noFill/>
          <a:ln/>
        </p:spPr>
        <p:txBody>
          <a:bodyPr wrap="square" lIns="0" tIns="0" rIns="0" bIns="0" rtlCol="0" anchor="ctr"/>
          <a:lstStyle/>
          <a:p>
            <a:pPr indent="0" marL="0">
              <a:buNone/>
            </a:pPr>
            <a:r>
              <a:rPr lang="en-US" sz="1200" b="1" dirty="0">
                <a:solidFill>
                  <a:srgbClr val="0F2B46"/>
                </a:solidFill>
                <a:latin typeface="Microsoft YaHei" pitchFamily="34" charset="0"/>
                <a:ea typeface="Microsoft YaHei" pitchFamily="34" charset="-122"/>
                <a:cs typeface="Microsoft YaHei" pitchFamily="34" charset="-120"/>
              </a:rPr>
              <a:t>💡 RAG推荐系统</a:t>
            </a:r>
            <a:endParaRPr lang="en-US" sz="1200" dirty="0"/>
          </a:p>
        </p:txBody>
      </p:sp>
      <p:sp>
        <p:nvSpPr>
          <p:cNvPr id="9" name="Text 7"/>
          <p:cNvSpPr/>
          <p:nvPr/>
        </p:nvSpPr>
        <p:spPr>
          <a:xfrm>
            <a:off x="1097280" y="1828800"/>
            <a:ext cx="7040880" cy="1737360"/>
          </a:xfrm>
          <a:prstGeom prst="rect">
            <a:avLst/>
          </a:prstGeom>
          <a:noFill/>
          <a:ln/>
        </p:spPr>
        <p:txBody>
          <a:bodyPr wrap="square" lIns="0" tIns="0" rIns="0" bIns="0" rtlCol="0" anchor="ctr"/>
          <a:lstStyle/>
          <a:p>
            <a:pPr indent="0" marL="0">
              <a:lnSpc>
                <a:spcPct val="140000"/>
              </a:lnSpc>
              <a:buNone/>
            </a:pPr>
            <a:r>
              <a:rPr lang="en-US" sz="1000" dirty="0">
                <a:solidFill>
                  <a:srgbClr val="1A1A2E"/>
                </a:solidFill>
                <a:latin typeface="Microsoft YaHei" pitchFamily="34" charset="0"/>
                <a:ea typeface="Microsoft YaHei" pitchFamily="34" charset="-122"/>
                <a:cs typeface="Microsoft YaHei" pitchFamily="34" charset="-120"/>
              </a:rPr>
              <a:t>RAG（检索增强生成）将知识库检索与大语言模型结合。在旅游推荐中：1) 从景点知识库检索相关信息；2) 将检索结果作为LLM的上下文；3) LLM生成个性化推荐和解释。这解决了LLM的"幻觉"问题——推荐基于真实景点数据而非模型"想象"。</a:t>
            </a:r>
            <a:endParaRPr lang="en-US"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4.4 评估指标</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准确性+多样性+商业指标</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graphicFrame>
        <p:nvGraphicFramePr>
          <p:cNvPr id="28"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1371600"/>
                <a:gridCol w="1828800"/>
                <a:gridCol w="2743200"/>
                <a:gridCol w="2286000"/>
              </a:tblGrid>
              <a:tr h="384048">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维度</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指标</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说明</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旅游意义</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384048">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准确性</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Precision@K</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推荐列表中相关物品比例</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推荐是否精准</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384048">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排序质量</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NDCG@K</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推荐列表排序合理性</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好景点是否排在前面</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384048">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多样性</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ILD</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推荐列表内部差异程度</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避免同质化</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384048">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新颖性</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Novelty</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推荐非热门物品能力</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帮助发现小众景点</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384048">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覆盖率</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Coverage</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能推荐的物品占比</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避免马太效应</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384048">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商业指标</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CTR/转化率</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点击率和实际转化</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直接商业价值</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4.4 冷启动解决方案</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三类问题三种策略</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Shape 4"/>
          <p:cNvSpPr/>
          <p:nvPr/>
        </p:nvSpPr>
        <p:spPr>
          <a:xfrm>
            <a:off x="457200" y="1188720"/>
            <a:ext cx="2651760" cy="228600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7" name="Shape 5"/>
          <p:cNvSpPr/>
          <p:nvPr/>
        </p:nvSpPr>
        <p:spPr>
          <a:xfrm>
            <a:off x="457200" y="1188720"/>
            <a:ext cx="2651760" cy="54864"/>
          </a:xfrm>
          <a:prstGeom prst="rect">
            <a:avLst/>
          </a:prstGeom>
          <a:solidFill>
            <a:srgbClr val="1A6B65"/>
          </a:solidFill>
          <a:ln/>
        </p:spPr>
      </p:sp>
      <p:sp>
        <p:nvSpPr>
          <p:cNvPr id="8" name="Text 6"/>
          <p:cNvSpPr/>
          <p:nvPr/>
        </p:nvSpPr>
        <p:spPr>
          <a:xfrm>
            <a:off x="640080" y="1280160"/>
            <a:ext cx="2286000" cy="320040"/>
          </a:xfrm>
          <a:prstGeom prst="rect">
            <a:avLst/>
          </a:prstGeom>
          <a:noFill/>
          <a:ln/>
        </p:spPr>
        <p:txBody>
          <a:bodyPr wrap="square" lIns="0" tIns="0" rIns="0" bIns="0" rtlCol="0" anchor="ctr"/>
          <a:lstStyle/>
          <a:p>
            <a:pPr indent="0" marL="0">
              <a:buNone/>
            </a:pPr>
            <a:r>
              <a:rPr lang="en-US" sz="1300" b="1" dirty="0">
                <a:solidFill>
                  <a:srgbClr val="0F2B46"/>
                </a:solidFill>
                <a:latin typeface="Microsoft YaHei" pitchFamily="34" charset="0"/>
                <a:ea typeface="Microsoft YaHei" pitchFamily="34" charset="-122"/>
                <a:cs typeface="Microsoft YaHei" pitchFamily="34" charset="-120"/>
              </a:rPr>
              <a:t>新用户</a:t>
            </a:r>
            <a:endParaRPr lang="en-US" sz="1300" dirty="0"/>
          </a:p>
        </p:txBody>
      </p:sp>
      <p:sp>
        <p:nvSpPr>
          <p:cNvPr id="9" name="Text 7"/>
          <p:cNvSpPr/>
          <p:nvPr/>
        </p:nvSpPr>
        <p:spPr>
          <a:xfrm>
            <a:off x="640080" y="1645920"/>
            <a:ext cx="2286000" cy="228600"/>
          </a:xfrm>
          <a:prstGeom prst="rect">
            <a:avLst/>
          </a:prstGeom>
          <a:noFill/>
          <a:ln/>
        </p:spPr>
        <p:txBody>
          <a:bodyPr wrap="square" lIns="0" tIns="0" rIns="0" bIns="0" rtlCol="0" anchor="ctr"/>
          <a:lstStyle/>
          <a:p>
            <a:pPr indent="0" marL="0">
              <a:buNone/>
            </a:pPr>
            <a:r>
              <a:rPr lang="en-US" sz="1000" b="1" dirty="0">
                <a:solidFill>
                  <a:srgbClr val="1A6B65"/>
                </a:solidFill>
                <a:latin typeface="Microsoft YaHei" pitchFamily="34" charset="0"/>
                <a:ea typeface="Microsoft YaHei" pitchFamily="34" charset="-122"/>
                <a:cs typeface="Microsoft YaHei" pitchFamily="34" charset="-120"/>
              </a:rPr>
              <a:t>策略：</a:t>
            </a:r>
            <a:endParaRPr lang="en-US" sz="1000" dirty="0"/>
          </a:p>
        </p:txBody>
      </p:sp>
      <p:sp>
        <p:nvSpPr>
          <p:cNvPr id="10" name="Text 8"/>
          <p:cNvSpPr/>
          <p:nvPr/>
        </p:nvSpPr>
        <p:spPr>
          <a:xfrm>
            <a:off x="640080" y="1874520"/>
            <a:ext cx="2286000" cy="731520"/>
          </a:xfrm>
          <a:prstGeom prst="rect">
            <a:avLst/>
          </a:prstGeom>
          <a:noFill/>
          <a:ln/>
        </p:spPr>
        <p:txBody>
          <a:bodyPr wrap="square" lIns="0" tIns="0" rIns="0" bIns="0" rtlCol="0" anchor="ctr"/>
          <a:lstStyle/>
          <a:p>
            <a:pPr indent="0" marL="0">
              <a:lnSpc>
                <a:spcPct val="140000"/>
              </a:lnSpc>
              <a:buNone/>
            </a:pPr>
            <a:r>
              <a:rPr lang="en-US" sz="1000" dirty="0">
                <a:solidFill>
                  <a:srgbClr val="6B7280"/>
                </a:solidFill>
                <a:latin typeface="Microsoft YaHei" pitchFamily="34" charset="0"/>
                <a:ea typeface="Microsoft YaHei" pitchFamily="34" charset="-122"/>
                <a:cs typeface="Microsoft YaHei" pitchFamily="34" charset="-120"/>
              </a:rPr>
              <a:t>注册信息+偏好标签+跨域迁移</a:t>
            </a:r>
            <a:endParaRPr lang="en-US" sz="1000" dirty="0"/>
          </a:p>
        </p:txBody>
      </p:sp>
      <p:sp>
        <p:nvSpPr>
          <p:cNvPr id="11" name="Text 9"/>
          <p:cNvSpPr/>
          <p:nvPr/>
        </p:nvSpPr>
        <p:spPr>
          <a:xfrm>
            <a:off x="640080" y="2651760"/>
            <a:ext cx="2286000" cy="457200"/>
          </a:xfrm>
          <a:prstGeom prst="rect">
            <a:avLst/>
          </a:prstGeom>
          <a:noFill/>
          <a:ln/>
        </p:spPr>
        <p:txBody>
          <a:bodyPr wrap="square" lIns="0" tIns="0" rIns="0" bIns="0" rtlCol="0" anchor="ctr"/>
          <a:lstStyle/>
          <a:p>
            <a:pPr indent="0" marL="0">
              <a:buNone/>
            </a:pPr>
            <a:r>
              <a:rPr lang="en-US" sz="1000" dirty="0">
                <a:solidFill>
                  <a:srgbClr val="1A1A2E"/>
                </a:solidFill>
                <a:latin typeface="Microsoft YaHei" pitchFamily="34" charset="0"/>
                <a:ea typeface="Microsoft YaHei" pitchFamily="34" charset="-122"/>
                <a:cs typeface="Microsoft YaHei" pitchFamily="34" charset="-120"/>
              </a:rPr>
              <a:t>内容推荐+热门度基线</a:t>
            </a:r>
            <a:endParaRPr lang="en-US" sz="1000" dirty="0"/>
          </a:p>
        </p:txBody>
      </p:sp>
      <p:sp>
        <p:nvSpPr>
          <p:cNvPr id="12" name="Shape 10"/>
          <p:cNvSpPr/>
          <p:nvPr/>
        </p:nvSpPr>
        <p:spPr>
          <a:xfrm>
            <a:off x="3291840" y="1188720"/>
            <a:ext cx="2651760" cy="228600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13" name="Shape 11"/>
          <p:cNvSpPr/>
          <p:nvPr/>
        </p:nvSpPr>
        <p:spPr>
          <a:xfrm>
            <a:off x="3291840" y="1188720"/>
            <a:ext cx="2651760" cy="54864"/>
          </a:xfrm>
          <a:prstGeom prst="rect">
            <a:avLst/>
          </a:prstGeom>
          <a:solidFill>
            <a:srgbClr val="2563EB"/>
          </a:solidFill>
          <a:ln/>
        </p:spPr>
      </p:sp>
      <p:sp>
        <p:nvSpPr>
          <p:cNvPr id="14" name="Text 12"/>
          <p:cNvSpPr/>
          <p:nvPr/>
        </p:nvSpPr>
        <p:spPr>
          <a:xfrm>
            <a:off x="3474720" y="1280160"/>
            <a:ext cx="2286000" cy="320040"/>
          </a:xfrm>
          <a:prstGeom prst="rect">
            <a:avLst/>
          </a:prstGeom>
          <a:noFill/>
          <a:ln/>
        </p:spPr>
        <p:txBody>
          <a:bodyPr wrap="square" lIns="0" tIns="0" rIns="0" bIns="0" rtlCol="0" anchor="ctr"/>
          <a:lstStyle/>
          <a:p>
            <a:pPr indent="0" marL="0">
              <a:buNone/>
            </a:pPr>
            <a:r>
              <a:rPr lang="en-US" sz="1300" b="1" dirty="0">
                <a:solidFill>
                  <a:srgbClr val="0F2B46"/>
                </a:solidFill>
                <a:latin typeface="Microsoft YaHei" pitchFamily="34" charset="0"/>
                <a:ea typeface="Microsoft YaHei" pitchFamily="34" charset="-122"/>
                <a:cs typeface="Microsoft YaHei" pitchFamily="34" charset="-120"/>
              </a:rPr>
              <a:t>新景点</a:t>
            </a:r>
            <a:endParaRPr lang="en-US" sz="1300" dirty="0"/>
          </a:p>
        </p:txBody>
      </p:sp>
      <p:sp>
        <p:nvSpPr>
          <p:cNvPr id="15" name="Text 13"/>
          <p:cNvSpPr/>
          <p:nvPr/>
        </p:nvSpPr>
        <p:spPr>
          <a:xfrm>
            <a:off x="3474720" y="1645920"/>
            <a:ext cx="2286000" cy="228600"/>
          </a:xfrm>
          <a:prstGeom prst="rect">
            <a:avLst/>
          </a:prstGeom>
          <a:noFill/>
          <a:ln/>
        </p:spPr>
        <p:txBody>
          <a:bodyPr wrap="square" lIns="0" tIns="0" rIns="0" bIns="0" rtlCol="0" anchor="ctr"/>
          <a:lstStyle/>
          <a:p>
            <a:pPr indent="0" marL="0">
              <a:buNone/>
            </a:pPr>
            <a:r>
              <a:rPr lang="en-US" sz="1000" b="1" dirty="0">
                <a:solidFill>
                  <a:srgbClr val="2563EB"/>
                </a:solidFill>
                <a:latin typeface="Microsoft YaHei" pitchFamily="34" charset="0"/>
                <a:ea typeface="Microsoft YaHei" pitchFamily="34" charset="-122"/>
                <a:cs typeface="Microsoft YaHei" pitchFamily="34" charset="-120"/>
              </a:rPr>
              <a:t>策略：</a:t>
            </a:r>
            <a:endParaRPr lang="en-US" sz="1000" dirty="0"/>
          </a:p>
        </p:txBody>
      </p:sp>
      <p:sp>
        <p:nvSpPr>
          <p:cNvPr id="16" name="Text 14"/>
          <p:cNvSpPr/>
          <p:nvPr/>
        </p:nvSpPr>
        <p:spPr>
          <a:xfrm>
            <a:off x="3474720" y="1874520"/>
            <a:ext cx="2286000" cy="731520"/>
          </a:xfrm>
          <a:prstGeom prst="rect">
            <a:avLst/>
          </a:prstGeom>
          <a:noFill/>
          <a:ln/>
        </p:spPr>
        <p:txBody>
          <a:bodyPr wrap="square" lIns="0" tIns="0" rIns="0" bIns="0" rtlCol="0" anchor="ctr"/>
          <a:lstStyle/>
          <a:p>
            <a:pPr indent="0" marL="0">
              <a:lnSpc>
                <a:spcPct val="140000"/>
              </a:lnSpc>
              <a:buNone/>
            </a:pPr>
            <a:r>
              <a:rPr lang="en-US" sz="1000" dirty="0">
                <a:solidFill>
                  <a:srgbClr val="6B7280"/>
                </a:solidFill>
                <a:latin typeface="Microsoft YaHei" pitchFamily="34" charset="0"/>
                <a:ea typeface="Microsoft YaHei" pitchFamily="34" charset="-122"/>
                <a:cs typeface="Microsoft YaHei" pitchFamily="34" charset="-120"/>
              </a:rPr>
              <a:t>景点属性+知识图谱关联</a:t>
            </a:r>
            <a:endParaRPr lang="en-US" sz="1000" dirty="0"/>
          </a:p>
        </p:txBody>
      </p:sp>
      <p:sp>
        <p:nvSpPr>
          <p:cNvPr id="17" name="Text 15"/>
          <p:cNvSpPr/>
          <p:nvPr/>
        </p:nvSpPr>
        <p:spPr>
          <a:xfrm>
            <a:off x="3474720" y="2651760"/>
            <a:ext cx="2286000" cy="457200"/>
          </a:xfrm>
          <a:prstGeom prst="rect">
            <a:avLst/>
          </a:prstGeom>
          <a:noFill/>
          <a:ln/>
        </p:spPr>
        <p:txBody>
          <a:bodyPr wrap="square" lIns="0" tIns="0" rIns="0" bIns="0" rtlCol="0" anchor="ctr"/>
          <a:lstStyle/>
          <a:p>
            <a:pPr indent="0" marL="0">
              <a:buNone/>
            </a:pPr>
            <a:r>
              <a:rPr lang="en-US" sz="1000" dirty="0">
                <a:solidFill>
                  <a:srgbClr val="1A1A2E"/>
                </a:solidFill>
                <a:latin typeface="Microsoft YaHei" pitchFamily="34" charset="0"/>
                <a:ea typeface="Microsoft YaHei" pitchFamily="34" charset="-122"/>
                <a:cs typeface="Microsoft YaHei" pitchFamily="34" charset="-120"/>
              </a:rPr>
              <a:t>内容推荐+专家标注</a:t>
            </a:r>
            <a:endParaRPr lang="en-US" sz="1000" dirty="0"/>
          </a:p>
        </p:txBody>
      </p:sp>
      <p:sp>
        <p:nvSpPr>
          <p:cNvPr id="18" name="Shape 16"/>
          <p:cNvSpPr/>
          <p:nvPr/>
        </p:nvSpPr>
        <p:spPr>
          <a:xfrm>
            <a:off x="6126480" y="1188720"/>
            <a:ext cx="2651760" cy="228600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19" name="Shape 17"/>
          <p:cNvSpPr/>
          <p:nvPr/>
        </p:nvSpPr>
        <p:spPr>
          <a:xfrm>
            <a:off x="6126480" y="1188720"/>
            <a:ext cx="2651760" cy="54864"/>
          </a:xfrm>
          <a:prstGeom prst="rect">
            <a:avLst/>
          </a:prstGeom>
          <a:solidFill>
            <a:srgbClr val="EA580C"/>
          </a:solidFill>
          <a:ln/>
        </p:spPr>
      </p:sp>
      <p:sp>
        <p:nvSpPr>
          <p:cNvPr id="20" name="Text 18"/>
          <p:cNvSpPr/>
          <p:nvPr/>
        </p:nvSpPr>
        <p:spPr>
          <a:xfrm>
            <a:off x="6309360" y="1280160"/>
            <a:ext cx="2286000" cy="320040"/>
          </a:xfrm>
          <a:prstGeom prst="rect">
            <a:avLst/>
          </a:prstGeom>
          <a:noFill/>
          <a:ln/>
        </p:spPr>
        <p:txBody>
          <a:bodyPr wrap="square" lIns="0" tIns="0" rIns="0" bIns="0" rtlCol="0" anchor="ctr"/>
          <a:lstStyle/>
          <a:p>
            <a:pPr indent="0" marL="0">
              <a:buNone/>
            </a:pPr>
            <a:r>
              <a:rPr lang="en-US" sz="1300" b="1" dirty="0">
                <a:solidFill>
                  <a:srgbClr val="0F2B46"/>
                </a:solidFill>
                <a:latin typeface="Microsoft YaHei" pitchFamily="34" charset="0"/>
                <a:ea typeface="Microsoft YaHei" pitchFamily="34" charset="-122"/>
                <a:cs typeface="Microsoft YaHei" pitchFamily="34" charset="-120"/>
              </a:rPr>
              <a:t>新系统</a:t>
            </a:r>
            <a:endParaRPr lang="en-US" sz="1300" dirty="0"/>
          </a:p>
        </p:txBody>
      </p:sp>
      <p:sp>
        <p:nvSpPr>
          <p:cNvPr id="21" name="Text 19"/>
          <p:cNvSpPr/>
          <p:nvPr/>
        </p:nvSpPr>
        <p:spPr>
          <a:xfrm>
            <a:off x="6309360" y="1645920"/>
            <a:ext cx="2286000" cy="228600"/>
          </a:xfrm>
          <a:prstGeom prst="rect">
            <a:avLst/>
          </a:prstGeom>
          <a:noFill/>
          <a:ln/>
        </p:spPr>
        <p:txBody>
          <a:bodyPr wrap="square" lIns="0" tIns="0" rIns="0" bIns="0" rtlCol="0" anchor="ctr"/>
          <a:lstStyle/>
          <a:p>
            <a:pPr indent="0" marL="0">
              <a:buNone/>
            </a:pPr>
            <a:r>
              <a:rPr lang="en-US" sz="1000" b="1" dirty="0">
                <a:solidFill>
                  <a:srgbClr val="EA580C"/>
                </a:solidFill>
                <a:latin typeface="Microsoft YaHei" pitchFamily="34" charset="0"/>
                <a:ea typeface="Microsoft YaHei" pitchFamily="34" charset="-122"/>
                <a:cs typeface="Microsoft YaHei" pitchFamily="34" charset="-120"/>
              </a:rPr>
              <a:t>策略：</a:t>
            </a:r>
            <a:endParaRPr lang="en-US" sz="1000" dirty="0"/>
          </a:p>
        </p:txBody>
      </p:sp>
      <p:sp>
        <p:nvSpPr>
          <p:cNvPr id="22" name="Text 20"/>
          <p:cNvSpPr/>
          <p:nvPr/>
        </p:nvSpPr>
        <p:spPr>
          <a:xfrm>
            <a:off x="6309360" y="1874520"/>
            <a:ext cx="2286000" cy="731520"/>
          </a:xfrm>
          <a:prstGeom prst="rect">
            <a:avLst/>
          </a:prstGeom>
          <a:noFill/>
          <a:ln/>
        </p:spPr>
        <p:txBody>
          <a:bodyPr wrap="square" lIns="0" tIns="0" rIns="0" bIns="0" rtlCol="0" anchor="ctr"/>
          <a:lstStyle/>
          <a:p>
            <a:pPr indent="0" marL="0">
              <a:lnSpc>
                <a:spcPct val="140000"/>
              </a:lnSpc>
              <a:buNone/>
            </a:pPr>
            <a:r>
              <a:rPr lang="en-US" sz="1000" dirty="0">
                <a:solidFill>
                  <a:srgbClr val="6B7280"/>
                </a:solidFill>
                <a:latin typeface="Microsoft YaHei" pitchFamily="34" charset="0"/>
                <a:ea typeface="Microsoft YaHei" pitchFamily="34" charset="-122"/>
                <a:cs typeface="Microsoft YaHei" pitchFamily="34" charset="-120"/>
              </a:rPr>
              <a:t>热门度+地理距离+专家规则</a:t>
            </a:r>
            <a:endParaRPr lang="en-US" sz="1000" dirty="0"/>
          </a:p>
        </p:txBody>
      </p:sp>
      <p:sp>
        <p:nvSpPr>
          <p:cNvPr id="23" name="Text 21"/>
          <p:cNvSpPr/>
          <p:nvPr/>
        </p:nvSpPr>
        <p:spPr>
          <a:xfrm>
            <a:off x="6309360" y="2651760"/>
            <a:ext cx="2286000" cy="457200"/>
          </a:xfrm>
          <a:prstGeom prst="rect">
            <a:avLst/>
          </a:prstGeom>
          <a:noFill/>
          <a:ln/>
        </p:spPr>
        <p:txBody>
          <a:bodyPr wrap="square" lIns="0" tIns="0" rIns="0" bIns="0" rtlCol="0" anchor="ctr"/>
          <a:lstStyle/>
          <a:p>
            <a:pPr indent="0" marL="0">
              <a:buNone/>
            </a:pPr>
            <a:r>
              <a:rPr lang="en-US" sz="1000" dirty="0">
                <a:solidFill>
                  <a:srgbClr val="1A1A2E"/>
                </a:solidFill>
                <a:latin typeface="Microsoft YaHei" pitchFamily="34" charset="0"/>
                <a:ea typeface="Microsoft YaHei" pitchFamily="34" charset="-122"/>
                <a:cs typeface="Microsoft YaHei" pitchFamily="34" charset="-120"/>
              </a:rPr>
              <a:t>基线策略+快速数据积累</a:t>
            </a:r>
            <a:endParaRPr lang="en-US" sz="1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4.4 贵州案例</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推荐系统冷启动挑战</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Shape 4"/>
          <p:cNvSpPr/>
          <p:nvPr/>
        </p:nvSpPr>
        <p:spPr>
          <a:xfrm>
            <a:off x="457200" y="1188720"/>
            <a:ext cx="8229600" cy="274320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7" name="Shape 5"/>
          <p:cNvSpPr/>
          <p:nvPr/>
        </p:nvSpPr>
        <p:spPr>
          <a:xfrm>
            <a:off x="457200" y="1188720"/>
            <a:ext cx="8229600" cy="54864"/>
          </a:xfrm>
          <a:prstGeom prst="rect">
            <a:avLst/>
          </a:prstGeom>
          <a:solidFill>
            <a:srgbClr val="1A6B65"/>
          </a:solidFill>
          <a:ln/>
        </p:spPr>
      </p:sp>
      <p:sp>
        <p:nvSpPr>
          <p:cNvPr id="8" name="Shape 6"/>
          <p:cNvSpPr/>
          <p:nvPr/>
        </p:nvSpPr>
        <p:spPr>
          <a:xfrm>
            <a:off x="457200" y="1188720"/>
            <a:ext cx="1371600" cy="320040"/>
          </a:xfrm>
          <a:prstGeom prst="rect">
            <a:avLst/>
          </a:prstGeom>
          <a:solidFill>
            <a:srgbClr val="1A6B65"/>
          </a:solidFill>
          <a:ln/>
        </p:spPr>
      </p:sp>
      <p:sp>
        <p:nvSpPr>
          <p:cNvPr id="9" name="Text 7"/>
          <p:cNvSpPr/>
          <p:nvPr/>
        </p:nvSpPr>
        <p:spPr>
          <a:xfrm>
            <a:off x="457200" y="1188720"/>
            <a:ext cx="1371600" cy="320040"/>
          </a:xfrm>
          <a:prstGeom prst="rect">
            <a:avLst/>
          </a:prstGeom>
          <a:noFill/>
          <a:ln/>
        </p:spPr>
        <p:txBody>
          <a:bodyPr wrap="square" lIns="0" tIns="0" rIns="0" bIns="0" rtlCol="0" anchor="ctr"/>
          <a:lstStyle/>
          <a:p>
            <a:pPr algn="ctr" indent="0" marL="0">
              <a:buNone/>
            </a:pPr>
            <a:r>
              <a:rPr lang="en-US" sz="1000" b="1" dirty="0">
                <a:solidFill>
                  <a:srgbClr val="FFFFFF"/>
                </a:solidFill>
                <a:latin typeface="Microsoft YaHei" pitchFamily="34" charset="0"/>
                <a:ea typeface="Microsoft YaHei" pitchFamily="34" charset="-122"/>
                <a:cs typeface="Microsoft YaHei" pitchFamily="34" charset="-120"/>
              </a:rPr>
              <a:t>贵州案例</a:t>
            </a:r>
            <a:endParaRPr lang="en-US" sz="1000" dirty="0"/>
          </a:p>
        </p:txBody>
      </p:sp>
      <p:sp>
        <p:nvSpPr>
          <p:cNvPr id="10" name="Text 8"/>
          <p:cNvSpPr/>
          <p:nvPr/>
        </p:nvSpPr>
        <p:spPr>
          <a:xfrm>
            <a:off x="640080" y="1600200"/>
            <a:ext cx="7863840" cy="320040"/>
          </a:xfrm>
          <a:prstGeom prst="rect">
            <a:avLst/>
          </a:prstGeom>
          <a:noFill/>
          <a:ln/>
        </p:spPr>
        <p:txBody>
          <a:bodyPr wrap="square" lIns="0" tIns="0" rIns="0" bIns="0" rtlCol="0" anchor="ctr"/>
          <a:lstStyle/>
          <a:p>
            <a:pPr indent="0" marL="0">
              <a:buNone/>
            </a:pPr>
            <a:r>
              <a:rPr lang="en-US" sz="1400" b="1" dirty="0">
                <a:solidFill>
                  <a:srgbClr val="0F2B46"/>
                </a:solidFill>
                <a:latin typeface="Microsoft YaHei" pitchFamily="34" charset="0"/>
                <a:ea typeface="Microsoft YaHei" pitchFamily="34" charset="-122"/>
                <a:cs typeface="Microsoft YaHei" pitchFamily="34" charset="-120"/>
              </a:rPr>
              <a:t>贵州"一码游贵州"推荐系统</a:t>
            </a:r>
            <a:endParaRPr lang="en-US" sz="1400" dirty="0"/>
          </a:p>
        </p:txBody>
      </p:sp>
      <p:sp>
        <p:nvSpPr>
          <p:cNvPr id="11" name="Text 9"/>
          <p:cNvSpPr/>
          <p:nvPr/>
        </p:nvSpPr>
        <p:spPr>
          <a:xfrm>
            <a:off x="640080" y="1965960"/>
            <a:ext cx="7863840" cy="1828800"/>
          </a:xfrm>
          <a:prstGeom prst="rect">
            <a:avLst/>
          </a:prstGeom>
          <a:noFill/>
          <a:ln/>
        </p:spPr>
        <p:txBody>
          <a:bodyPr wrap="square" lIns="0" tIns="0" rIns="0" bIns="0" rtlCol="0" anchor="ctr"/>
          <a:lstStyle/>
          <a:p>
            <a:pPr indent="0" marL="0">
              <a:lnSpc>
                <a:spcPct val="140000"/>
              </a:lnSpc>
              <a:buNone/>
            </a:pPr>
            <a:r>
              <a:rPr lang="en-US" sz="1100" dirty="0">
                <a:solidFill>
                  <a:srgbClr val="6B7280"/>
                </a:solidFill>
                <a:latin typeface="Microsoft YaHei" pitchFamily="34" charset="0"/>
                <a:ea typeface="Microsoft YaHei" pitchFamily="34" charset="-122"/>
                <a:cs typeface="Microsoft YaHei" pitchFamily="34" charset="-120"/>
              </a:rPr>
              <a:t>贵州旅游资源以山地景区和民族文化村寨为主，景点间距离远、可达性差异大。少数民族村寨交互数据高度稀疏——西江千户苗寨数据丰富，大量小众村寨几乎没有数据。通过引入景点属性特征（民族特色、节事活动、交通可达性）进行内容推荐，有效缓解冷启动问题。</a:t>
            </a:r>
            <a:endParaRPr lang="en-US" sz="11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4.4 推荐系统架构</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工业级推荐系统</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Shape 4"/>
          <p:cNvSpPr/>
          <p:nvPr/>
        </p:nvSpPr>
        <p:spPr>
          <a:xfrm>
            <a:off x="457200" y="1188720"/>
            <a:ext cx="8229600" cy="320040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7" name="Text 5"/>
          <p:cNvSpPr/>
          <p:nvPr/>
        </p:nvSpPr>
        <p:spPr>
          <a:xfrm>
            <a:off x="731520" y="1280160"/>
            <a:ext cx="7680960" cy="365760"/>
          </a:xfrm>
          <a:prstGeom prst="rect">
            <a:avLst/>
          </a:prstGeom>
          <a:noFill/>
          <a:ln/>
        </p:spPr>
        <p:txBody>
          <a:bodyPr wrap="square" lIns="0" tIns="0" rIns="0" bIns="0" rtlCol="0" anchor="ctr"/>
          <a:lstStyle/>
          <a:p>
            <a:pPr algn="ctr" indent="0" marL="0">
              <a:buNone/>
            </a:pPr>
            <a:r>
              <a:rPr lang="en-US" sz="1600" b="1" dirty="0">
                <a:solidFill>
                  <a:srgbClr val="0F2B46"/>
                </a:solidFill>
                <a:latin typeface="Microsoft YaHei" pitchFamily="34" charset="0"/>
                <a:ea typeface="Microsoft YaHei" pitchFamily="34" charset="-122"/>
                <a:cs typeface="Microsoft YaHei" pitchFamily="34" charset="-120"/>
              </a:rPr>
              <a:t>召回 → 粗排 → 精排 → 重排</a:t>
            </a:r>
            <a:endParaRPr lang="en-US" sz="1600" dirty="0"/>
          </a:p>
        </p:txBody>
      </p:sp>
      <p:graphicFrame>
        <p:nvGraphicFramePr>
          <p:cNvPr id="31" name="Table 0"/>
          <p:cNvGraphicFramePr>
            <a:graphicFrameLocks noGrp="1"/>
          </p:cNvGraphicFramePr>
          <p:nvPr>
            <p:extLst>
              <p:ext uri="{D42A27DB-BD31-4B8C-83A1-F6EECF244321}">
                <p14:modId xmlns:p14="http://schemas.microsoft.com/office/powerpoint/2010/main" val="1579011935"/>
              </p:ext>
            </p:extLst>
          </p:nvPr>
        </p:nvGraphicFramePr>
        <p:xfrm>
          <a:off x="457200" y="1828800"/>
          <a:ext cx="8229600" cy="914400"/>
        </p:xfrm>
        <a:graphic>
          <a:graphicData uri="http://schemas.openxmlformats.org/drawingml/2006/table">
            <a:tbl>
              <a:tblPr/>
              <a:tblGrid>
                <a:gridCol w="1371600"/>
                <a:gridCol w="2743200"/>
                <a:gridCol w="2743200"/>
                <a:gridCol w="1371600"/>
              </a:tblGrid>
              <a:tr h="384048">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阶段</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功能</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常用方法</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速度</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384048">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召回</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从百万景点中选出上千候选</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多路召回(CF+内容+热门)</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快(毫秒级)</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384048">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粗排</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用轻量模型快速过滤</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双塔模型(DSSM)</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较快</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384048">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精排</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用复杂模型精确排序</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DeepFM, Wide&amp;Deep</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较慢(精确)</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r h="384048">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重排</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业务规则+多样性</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去重、打散、插入</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c>
                  <a:txBody>
                    <a:bodyPr/>
                    <a:lstStyle/>
                    <a:p>
                      <a:pPr indent="0" marL="0">
                        <a:buNone/>
                      </a:pPr>
                      <a:r>
                        <a:rPr lang="en-US" sz="1100" dirty="0">
                          <a:solidFill>
                            <a:srgbClr val="1A1A2E"/>
                          </a:solidFill>
                          <a:latin typeface="Microsoft YaHei" pitchFamily="34" charset="0"/>
                          <a:ea typeface="Microsoft YaHei" pitchFamily="34" charset="-122"/>
                          <a:cs typeface="Microsoft YaHei" pitchFamily="34" charset="-120"/>
                        </a:rPr>
                        <a:t>快</a:t>
                      </a:r>
                      <a:endParaRPr lang="en-US" sz="1100" dirty="0">
                        <a:latin typeface="Microsoft YaHei" charset="0"/>
                        <a:ea typeface="Microsoft YaHei" charset="0"/>
                        <a:cs typeface="Microsoft YaHei" charset="0"/>
                      </a:endParaRPr>
                    </a:p>
                  </a:txBody>
                  <a:tcPr marL="76200" marR="76200" marT="38100" marB="38100">
                    <a:lnL w="6350" cap="flat" cmpd="sng" algn="ctr">
                      <a:solidFill>
                        <a:srgbClr val="E5E7EB"/>
                      </a:solidFill>
                      <a:prstDash val="solid"/>
                      <a:round/>
                      <a:headEnd type="none" w="med" len="med"/>
                      <a:tailEnd type="none" w="med" len="med"/>
                    </a:lnL>
                    <a:lnR w="6350" cap="flat" cmpd="sng" algn="ctr">
                      <a:solidFill>
                        <a:srgbClr val="E5E7EB"/>
                      </a:solidFill>
                      <a:prstDash val="solid"/>
                      <a:round/>
                      <a:headEnd type="none" w="med" len="med"/>
                      <a:tailEnd type="none" w="med" len="med"/>
                    </a:lnR>
                    <a:lnT w="6350" cap="flat" cmpd="sng" algn="ctr">
                      <a:solidFill>
                        <a:srgbClr val="E5E7EB"/>
                      </a:solidFill>
                      <a:prstDash val="solid"/>
                      <a:round/>
                      <a:headEnd type="none" w="med" len="med"/>
                      <a:tailEnd type="none" w="med" len="med"/>
                    </a:lnT>
                    <a:lnB w="6350" cap="flat" cmpd="sng" algn="ctr">
                      <a:solidFill>
                        <a:srgbClr val="E5E7EB"/>
                      </a:solidFill>
                      <a:prstDash val="solid"/>
                      <a:round/>
                      <a:headEnd type="none" w="med" len="med"/>
                      <a:tailEnd type="none" w="med" len="med"/>
                    </a:lnB>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4.4 多目标排序</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同时优化多个指标</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Shape 4"/>
          <p:cNvSpPr/>
          <p:nvPr/>
        </p:nvSpPr>
        <p:spPr>
          <a:xfrm>
            <a:off x="457200" y="1188720"/>
            <a:ext cx="8229600" cy="320040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7" name="Text 5"/>
          <p:cNvSpPr/>
          <p:nvPr/>
        </p:nvSpPr>
        <p:spPr>
          <a:xfrm>
            <a:off x="731520" y="1371600"/>
            <a:ext cx="7680960" cy="2743200"/>
          </a:xfrm>
          <a:prstGeom prst="rect">
            <a:avLst/>
          </a:prstGeom>
          <a:noFill/>
          <a:ln/>
        </p:spPr>
        <p:txBody>
          <a:bodyPr wrap="square" lIns="0" tIns="0" rIns="0" bIns="0" rtlCol="0" anchor="ctr"/>
          <a:lstStyle/>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多目标：点击率+转化率+停留时长+满意度</a:t>
            </a:r>
            <a:endParaRPr lang="en-US" sz="1200" dirty="0"/>
          </a:p>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方法1：加权融合——loss = α·L_click + β·L_convert + γ·L_stay</a:t>
            </a:r>
            <a:endParaRPr lang="en-US" sz="1200" dirty="0"/>
          </a:p>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方法2：帕累托最优——寻找不被任何其他解支配的解集</a:t>
            </a:r>
            <a:endParaRPr lang="en-US" sz="1200" dirty="0"/>
          </a:p>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方法3：教师-学生模型——多教师分别优化不同目标</a:t>
            </a:r>
            <a:endParaRPr lang="en-US" sz="1200" dirty="0"/>
          </a:p>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旅游场景：不能只优化点击率，还要考虑游客满意度和体验质量</a:t>
            </a:r>
            <a:endParaRPr lang="en-US" sz="1200" dirty="0"/>
          </a:p>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贵州实践：一码游贵州在点击率基础上加入“游客留存率”目标</a:t>
            </a:r>
            <a:endParaRPr lang="en-US" sz="12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4.4 A/B测试</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推荐算法效果验证</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Shape 4"/>
          <p:cNvSpPr/>
          <p:nvPr/>
        </p:nvSpPr>
        <p:spPr>
          <a:xfrm>
            <a:off x="457200" y="1188720"/>
            <a:ext cx="8229600" cy="320040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7" name="Text 5"/>
          <p:cNvSpPr/>
          <p:nvPr/>
        </p:nvSpPr>
        <p:spPr>
          <a:xfrm>
            <a:off x="731520" y="1371600"/>
            <a:ext cx="7680960" cy="2743200"/>
          </a:xfrm>
          <a:prstGeom prst="rect">
            <a:avLst/>
          </a:prstGeom>
          <a:noFill/>
          <a:ln/>
        </p:spPr>
        <p:txBody>
          <a:bodyPr wrap="square" lIns="0" tIns="0" rIns="0" bIns="0" rtlCol="0" anchor="ctr"/>
          <a:lstStyle/>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将用户随机分为A组（旧算法）和B组（新算法）</a:t>
            </a:r>
            <a:endParaRPr lang="en-US" sz="1200" dirty="0"/>
          </a:p>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比较两组在关键指标上的差异</a:t>
            </a:r>
            <a:endParaRPr lang="en-US" sz="1200" dirty="0"/>
          </a:p>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统计显著性检验：t检验/Mann-Whitney U检验</a:t>
            </a:r>
            <a:endParaRPr lang="en-US" sz="1200" dirty="0"/>
          </a:p>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样本量计算：确保足够的统计功效（通常&gt;80%）</a:t>
            </a:r>
            <a:endParaRPr lang="en-US" sz="1200" dirty="0"/>
          </a:p>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注意事项：组间无交叉污染、实验时间足够长（至少1-2周）</a:t>
            </a:r>
            <a:endParaRPr lang="en-US" sz="1200" dirty="0"/>
          </a:p>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旅游场景：节假日和平日的用户行为差异大，需分开测试</a:t>
            </a:r>
            <a:endParaRPr lang="en-US" sz="12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知识拓展</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推荐系统中的探索与利用</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Shape 4"/>
          <p:cNvSpPr/>
          <p:nvPr/>
        </p:nvSpPr>
        <p:spPr>
          <a:xfrm>
            <a:off x="914400" y="1371600"/>
            <a:ext cx="7315200" cy="2286000"/>
          </a:xfrm>
          <a:prstGeom prst="rect">
            <a:avLst/>
          </a:prstGeom>
          <a:solidFill>
            <a:srgbClr val="FDF5E6"/>
          </a:solidFill>
          <a:ln/>
        </p:spPr>
      </p:sp>
      <p:sp>
        <p:nvSpPr>
          <p:cNvPr id="7" name="Shape 5"/>
          <p:cNvSpPr/>
          <p:nvPr/>
        </p:nvSpPr>
        <p:spPr>
          <a:xfrm>
            <a:off x="914400" y="1371600"/>
            <a:ext cx="54864" cy="2286000"/>
          </a:xfrm>
          <a:prstGeom prst="rect">
            <a:avLst/>
          </a:prstGeom>
          <a:solidFill>
            <a:srgbClr val="E9B64B"/>
          </a:solidFill>
          <a:ln/>
        </p:spPr>
      </p:sp>
      <p:sp>
        <p:nvSpPr>
          <p:cNvPr id="8" name="Text 6"/>
          <p:cNvSpPr/>
          <p:nvPr/>
        </p:nvSpPr>
        <p:spPr>
          <a:xfrm>
            <a:off x="1097280" y="1463040"/>
            <a:ext cx="7040880" cy="320040"/>
          </a:xfrm>
          <a:prstGeom prst="rect">
            <a:avLst/>
          </a:prstGeom>
          <a:noFill/>
          <a:ln/>
        </p:spPr>
        <p:txBody>
          <a:bodyPr wrap="square" lIns="0" tIns="0" rIns="0" bIns="0" rtlCol="0" anchor="ctr"/>
          <a:lstStyle/>
          <a:p>
            <a:pPr indent="0" marL="0">
              <a:buNone/>
            </a:pPr>
            <a:r>
              <a:rPr lang="en-US" sz="1200" b="1" dirty="0">
                <a:solidFill>
                  <a:srgbClr val="0F2B46"/>
                </a:solidFill>
                <a:latin typeface="Microsoft YaHei" pitchFamily="34" charset="0"/>
                <a:ea typeface="Microsoft YaHei" pitchFamily="34" charset="-122"/>
                <a:cs typeface="Microsoft YaHei" pitchFamily="34" charset="-120"/>
              </a:rPr>
              <a:t>💡 EE问题（探索与利用）</a:t>
            </a:r>
            <a:endParaRPr lang="en-US" sz="1200" dirty="0"/>
          </a:p>
        </p:txBody>
      </p:sp>
      <p:sp>
        <p:nvSpPr>
          <p:cNvPr id="9" name="Text 7"/>
          <p:cNvSpPr/>
          <p:nvPr/>
        </p:nvSpPr>
        <p:spPr>
          <a:xfrm>
            <a:off x="1097280" y="1828800"/>
            <a:ext cx="7040880" cy="1737360"/>
          </a:xfrm>
          <a:prstGeom prst="rect">
            <a:avLst/>
          </a:prstGeom>
          <a:noFill/>
          <a:ln/>
        </p:spPr>
        <p:txBody>
          <a:bodyPr wrap="square" lIns="0" tIns="0" rIns="0" bIns="0" rtlCol="0" anchor="ctr"/>
          <a:lstStyle/>
          <a:p>
            <a:pPr indent="0" marL="0">
              <a:lnSpc>
                <a:spcPct val="140000"/>
              </a:lnSpc>
              <a:buNone/>
            </a:pPr>
            <a:r>
              <a:rPr lang="en-US" sz="1000" dirty="0">
                <a:solidFill>
                  <a:srgbClr val="1A1A2E"/>
                </a:solidFill>
                <a:latin typeface="Microsoft YaHei" pitchFamily="34" charset="0"/>
                <a:ea typeface="Microsoft YaHei" pitchFamily="34" charset="-122"/>
                <a:cs typeface="Microsoft YaHei" pitchFamily="34" charset="-120"/>
              </a:rPr>
              <a:t>推荐系统面临两难：利用——推荐已知用户喜欢的（高点击率但信息茧房）；探索——推荐新类型景点（低点击率但发现新偏好）。解决方案：1) epsilon-greedy——以ε概率随机推荐；2) UCB——置信区间上界；3) 汤普森采样——贝叶斯方法。旅游场景中，探索对发现小众景点尤为重要。</a:t>
            </a:r>
            <a:endParaRPr lang="en-US" sz="10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4.4 贵州特色推荐</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民族文化与山地旅游</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Shape 4"/>
          <p:cNvSpPr/>
          <p:nvPr/>
        </p:nvSpPr>
        <p:spPr>
          <a:xfrm>
            <a:off x="457200" y="1188720"/>
            <a:ext cx="8229600" cy="274320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7" name="Shape 5"/>
          <p:cNvSpPr/>
          <p:nvPr/>
        </p:nvSpPr>
        <p:spPr>
          <a:xfrm>
            <a:off x="457200" y="1188720"/>
            <a:ext cx="8229600" cy="54864"/>
          </a:xfrm>
          <a:prstGeom prst="rect">
            <a:avLst/>
          </a:prstGeom>
          <a:solidFill>
            <a:srgbClr val="1A6B65"/>
          </a:solidFill>
          <a:ln/>
        </p:spPr>
      </p:sp>
      <p:sp>
        <p:nvSpPr>
          <p:cNvPr id="8" name="Shape 6"/>
          <p:cNvSpPr/>
          <p:nvPr/>
        </p:nvSpPr>
        <p:spPr>
          <a:xfrm>
            <a:off x="457200" y="1188720"/>
            <a:ext cx="1371600" cy="320040"/>
          </a:xfrm>
          <a:prstGeom prst="rect">
            <a:avLst/>
          </a:prstGeom>
          <a:solidFill>
            <a:srgbClr val="1A6B65"/>
          </a:solidFill>
          <a:ln/>
        </p:spPr>
      </p:sp>
      <p:sp>
        <p:nvSpPr>
          <p:cNvPr id="9" name="Text 7"/>
          <p:cNvSpPr/>
          <p:nvPr/>
        </p:nvSpPr>
        <p:spPr>
          <a:xfrm>
            <a:off x="457200" y="1188720"/>
            <a:ext cx="1371600" cy="320040"/>
          </a:xfrm>
          <a:prstGeom prst="rect">
            <a:avLst/>
          </a:prstGeom>
          <a:noFill/>
          <a:ln/>
        </p:spPr>
        <p:txBody>
          <a:bodyPr wrap="square" lIns="0" tIns="0" rIns="0" bIns="0" rtlCol="0" anchor="ctr"/>
          <a:lstStyle/>
          <a:p>
            <a:pPr algn="ctr" indent="0" marL="0">
              <a:buNone/>
            </a:pPr>
            <a:r>
              <a:rPr lang="en-US" sz="1000" b="1" dirty="0">
                <a:solidFill>
                  <a:srgbClr val="FFFFFF"/>
                </a:solidFill>
                <a:latin typeface="Microsoft YaHei" pitchFamily="34" charset="0"/>
                <a:ea typeface="Microsoft YaHei" pitchFamily="34" charset="-122"/>
                <a:cs typeface="Microsoft YaHei" pitchFamily="34" charset="-120"/>
              </a:rPr>
              <a:t>贵州案例</a:t>
            </a:r>
            <a:endParaRPr lang="en-US" sz="1000" dirty="0"/>
          </a:p>
        </p:txBody>
      </p:sp>
      <p:sp>
        <p:nvSpPr>
          <p:cNvPr id="10" name="Text 8"/>
          <p:cNvSpPr/>
          <p:nvPr/>
        </p:nvSpPr>
        <p:spPr>
          <a:xfrm>
            <a:off x="640080" y="1600200"/>
            <a:ext cx="7863840" cy="320040"/>
          </a:xfrm>
          <a:prstGeom prst="rect">
            <a:avLst/>
          </a:prstGeom>
          <a:noFill/>
          <a:ln/>
        </p:spPr>
        <p:txBody>
          <a:bodyPr wrap="square" lIns="0" tIns="0" rIns="0" bIns="0" rtlCol="0" anchor="ctr"/>
          <a:lstStyle/>
          <a:p>
            <a:pPr indent="0" marL="0">
              <a:buNone/>
            </a:pPr>
            <a:r>
              <a:rPr lang="en-US" sz="1400" b="1" dirty="0">
                <a:solidFill>
                  <a:srgbClr val="0F2B46"/>
                </a:solidFill>
                <a:latin typeface="Microsoft YaHei" pitchFamily="34" charset="0"/>
                <a:ea typeface="Microsoft YaHei" pitchFamily="34" charset="-122"/>
                <a:cs typeface="Microsoft YaHei" pitchFamily="34" charset="-120"/>
              </a:rPr>
              <a:t>贵州文旅推荐系统特色</a:t>
            </a:r>
            <a:endParaRPr lang="en-US" sz="1400" dirty="0"/>
          </a:p>
        </p:txBody>
      </p:sp>
      <p:sp>
        <p:nvSpPr>
          <p:cNvPr id="11" name="Text 9"/>
          <p:cNvSpPr/>
          <p:nvPr/>
        </p:nvSpPr>
        <p:spPr>
          <a:xfrm>
            <a:off x="640080" y="1965960"/>
            <a:ext cx="7863840" cy="1828800"/>
          </a:xfrm>
          <a:prstGeom prst="rect">
            <a:avLst/>
          </a:prstGeom>
          <a:noFill/>
          <a:ln/>
        </p:spPr>
        <p:txBody>
          <a:bodyPr wrap="square" lIns="0" tIns="0" rIns="0" bIns="0" rtlCol="0" anchor="ctr"/>
          <a:lstStyle/>
          <a:p>
            <a:pPr indent="0" marL="0">
              <a:lnSpc>
                <a:spcPct val="140000"/>
              </a:lnSpc>
              <a:buNone/>
            </a:pPr>
            <a:r>
              <a:rPr lang="en-US" sz="1100" dirty="0">
                <a:solidFill>
                  <a:srgbClr val="6B7280"/>
                </a:solidFill>
                <a:latin typeface="Microsoft YaHei" pitchFamily="34" charset="0"/>
                <a:ea typeface="Microsoft YaHei" pitchFamily="34" charset="-122"/>
                <a:cs typeface="Microsoft YaHei" pitchFamily="34" charset="-120"/>
              </a:rPr>
              <a:t>贵州旅游推荐系统有三个特色：1) 民族文化维度——将苗族、侗族、布依族等民族文化元素纳入景点特征；2) 山地交通因子——考虑景点间山路通行时间，不同于平原城市的距离计算；3) 季节性强——黄果树丰水期与枯水期体验差异巨大，需动态调整推荐权重。这些特色使贵州推荐系统不能直接套用通用模型。</a:t>
            </a:r>
            <a:endParaRPr lang="en-US" sz="11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4.4 思政融入</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算法公平与乡村振兴</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Shape 4"/>
          <p:cNvSpPr/>
          <p:nvPr/>
        </p:nvSpPr>
        <p:spPr>
          <a:xfrm>
            <a:off x="457200" y="1188720"/>
            <a:ext cx="8229600" cy="1828800"/>
          </a:xfrm>
          <a:prstGeom prst="rect">
            <a:avLst/>
          </a:prstGeom>
          <a:solidFill>
            <a:srgbClr val="FEF3C7"/>
          </a:solidFill>
          <a:ln/>
        </p:spPr>
      </p:sp>
      <p:sp>
        <p:nvSpPr>
          <p:cNvPr id="7" name="Shape 5"/>
          <p:cNvSpPr/>
          <p:nvPr/>
        </p:nvSpPr>
        <p:spPr>
          <a:xfrm>
            <a:off x="457200" y="1188720"/>
            <a:ext cx="54864" cy="1828800"/>
          </a:xfrm>
          <a:prstGeom prst="rect">
            <a:avLst/>
          </a:prstGeom>
          <a:solidFill>
            <a:srgbClr val="EA580C"/>
          </a:solidFill>
          <a:ln/>
        </p:spPr>
      </p:sp>
      <p:sp>
        <p:nvSpPr>
          <p:cNvPr id="8" name="Text 6"/>
          <p:cNvSpPr/>
          <p:nvPr/>
        </p:nvSpPr>
        <p:spPr>
          <a:xfrm>
            <a:off x="640080" y="1261872"/>
            <a:ext cx="7955280" cy="274320"/>
          </a:xfrm>
          <a:prstGeom prst="rect">
            <a:avLst/>
          </a:prstGeom>
          <a:noFill/>
          <a:ln/>
        </p:spPr>
        <p:txBody>
          <a:bodyPr wrap="square" lIns="0" tIns="0" rIns="0" bIns="0" rtlCol="0" anchor="ctr"/>
          <a:lstStyle/>
          <a:p>
            <a:pPr indent="0" marL="0">
              <a:buNone/>
            </a:pPr>
            <a:r>
              <a:rPr lang="en-US" sz="1100" b="1" dirty="0">
                <a:solidFill>
                  <a:srgbClr val="EA580C"/>
                </a:solidFill>
                <a:latin typeface="Microsoft YaHei" pitchFamily="34" charset="0"/>
                <a:ea typeface="Microsoft YaHei" pitchFamily="34" charset="-122"/>
                <a:cs typeface="Microsoft YaHei" pitchFamily="34" charset="-120"/>
              </a:rPr>
              <a:t>🧭 思政融入</a:t>
            </a:r>
            <a:endParaRPr lang="en-US" sz="1100" dirty="0"/>
          </a:p>
        </p:txBody>
      </p:sp>
      <p:sp>
        <p:nvSpPr>
          <p:cNvPr id="9" name="Text 7"/>
          <p:cNvSpPr/>
          <p:nvPr/>
        </p:nvSpPr>
        <p:spPr>
          <a:xfrm>
            <a:off x="640080" y="1554480"/>
            <a:ext cx="7955280" cy="1371600"/>
          </a:xfrm>
          <a:prstGeom prst="rect">
            <a:avLst/>
          </a:prstGeom>
          <a:noFill/>
          <a:ln/>
        </p:spPr>
        <p:txBody>
          <a:bodyPr wrap="square" lIns="0" tIns="0" rIns="0" bIns="0" rtlCol="0" anchor="ctr"/>
          <a:lstStyle/>
          <a:p>
            <a:pPr indent="0" marL="0">
              <a:lnSpc>
                <a:spcPct val="140000"/>
              </a:lnSpc>
              <a:buNone/>
            </a:pPr>
            <a:r>
              <a:rPr lang="en-US" sz="1000" dirty="0">
                <a:solidFill>
                  <a:srgbClr val="1A1A2E"/>
                </a:solidFill>
                <a:latin typeface="Microsoft YaHei" pitchFamily="34" charset="0"/>
                <a:ea typeface="Microsoft YaHei" pitchFamily="34" charset="-122"/>
                <a:cs typeface="Microsoft YaHei" pitchFamily="34" charset="-120"/>
              </a:rPr>
              <a:t>推荐算法的公平性：如果推荐系统过度偏向热门景区，会加剧"旅游虹吸效应"——少数热门景区过度拥挤，小众景区资源闲置。负责任的推荐系统应在准确性和多样性之间取得平衡，通过覆盖率指标确保小众景点也有被推荐的机会，促进旅游资源均衡发展和乡村振兴。</a:t>
            </a:r>
            <a:endParaRPr lang="en-US" sz="1000" dirty="0"/>
          </a:p>
        </p:txBody>
      </p:sp>
      <p:sp>
        <p:nvSpPr>
          <p:cNvPr id="10" name="Shape 8"/>
          <p:cNvSpPr/>
          <p:nvPr/>
        </p:nvSpPr>
        <p:spPr>
          <a:xfrm>
            <a:off x="457200" y="3200400"/>
            <a:ext cx="8229600" cy="1188720"/>
          </a:xfrm>
          <a:prstGeom prst="rect">
            <a:avLst/>
          </a:prstGeom>
          <a:solidFill>
            <a:srgbClr val="FFFFFF"/>
          </a:solidFill>
          <a:ln/>
          <a:effectLst>
            <a:outerShdw sx="100000" sy="100000" kx="0" ky="0" algn="bl" rotWithShape="0" blurRad="50800" dist="25400" dir="8100000">
              <a:srgbClr val="000000">
                <a:alpha val="10000"/>
              </a:srgbClr>
            </a:outerShdw>
          </a:effectLst>
        </p:spPr>
      </p:sp>
      <p:sp>
        <p:nvSpPr>
          <p:cNvPr id="11" name="Text 9"/>
          <p:cNvSpPr/>
          <p:nvPr/>
        </p:nvSpPr>
        <p:spPr>
          <a:xfrm>
            <a:off x="731520" y="3291840"/>
            <a:ext cx="7680960" cy="914400"/>
          </a:xfrm>
          <a:prstGeom prst="rect">
            <a:avLst/>
          </a:prstGeom>
          <a:noFill/>
          <a:ln/>
        </p:spPr>
        <p:txBody>
          <a:bodyPr wrap="square" lIns="0" tIns="0" rIns="0" bIns="0" rtlCol="0" anchor="ctr"/>
          <a:lstStyle/>
          <a:p>
            <a:pPr indent="0" marL="0">
              <a:lnSpc>
                <a:spcPct val="150000"/>
              </a:lnSpc>
              <a:buNone/>
            </a:pPr>
            <a:r>
              <a:rPr lang="en-US" sz="1300" dirty="0">
                <a:solidFill>
                  <a:srgbClr val="0F2B46"/>
                </a:solidFill>
                <a:latin typeface="Microsoft YaHei" pitchFamily="34" charset="0"/>
                <a:ea typeface="Microsoft YaHei" pitchFamily="34" charset="-122"/>
                <a:cs typeface="Microsoft YaHei" pitchFamily="34" charset="-120"/>
              </a:rPr>
              <a:t>讨论：如何在推荐效果和公平性之间取得平衡？设计一个兼顾商业价值和社会效益的推荐策略。</a:t>
            </a:r>
            <a:endParaRPr lang="en-US" sz="13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知识拓展</a:t>
            </a:r>
            <a:endParaRPr lang="en-US" sz="2400" dirty="0"/>
          </a:p>
        </p:txBody>
      </p:sp>
      <p:sp>
        <p:nvSpPr>
          <p:cNvPr id="4" name="Text 2"/>
          <p:cNvSpPr/>
          <p:nvPr/>
        </p:nvSpPr>
        <p:spPr>
          <a:xfrm>
            <a:off x="548640" y="594360"/>
            <a:ext cx="8046720" cy="320040"/>
          </a:xfrm>
          <a:prstGeom prst="rect">
            <a:avLst/>
          </a:prstGeom>
          <a:noFill/>
          <a:ln/>
        </p:spPr>
        <p:txBody>
          <a:bodyPr wrap="square" lIns="0" tIns="0" rIns="0" bIns="0" rtlCol="0" anchor="ctr"/>
          <a:lstStyle/>
          <a:p>
            <a:pPr indent="0" marL="0">
              <a:buNone/>
            </a:pPr>
            <a:r>
              <a:rPr lang="en-US" sz="1200" dirty="0">
                <a:solidFill>
                  <a:srgbClr val="6B7280"/>
                </a:solidFill>
                <a:latin typeface="Microsoft YaHei" pitchFamily="34" charset="0"/>
                <a:ea typeface="Microsoft YaHei" pitchFamily="34" charset="-122"/>
                <a:cs typeface="Microsoft YaHei" pitchFamily="34" charset="-120"/>
              </a:rPr>
              <a:t>推荐系统的信息茧房</a:t>
            </a:r>
            <a:endParaRPr lang="en-US" sz="1200" dirty="0"/>
          </a:p>
        </p:txBody>
      </p:sp>
      <p:sp>
        <p:nvSpPr>
          <p:cNvPr id="5" name="Shape 3"/>
          <p:cNvSpPr/>
          <p:nvPr/>
        </p:nvSpPr>
        <p:spPr>
          <a:xfrm>
            <a:off x="548640" y="868680"/>
            <a:ext cx="8046720" cy="18288"/>
          </a:xfrm>
          <a:prstGeom prst="rect">
            <a:avLst/>
          </a:prstGeom>
          <a:solidFill>
            <a:srgbClr val="1A6B65">
              <a:alpha val="50000"/>
            </a:srgbClr>
          </a:solidFill>
          <a:ln/>
        </p:spPr>
      </p:sp>
      <p:sp>
        <p:nvSpPr>
          <p:cNvPr id="6" name="Shape 4"/>
          <p:cNvSpPr/>
          <p:nvPr/>
        </p:nvSpPr>
        <p:spPr>
          <a:xfrm>
            <a:off x="914400" y="1371600"/>
            <a:ext cx="7315200" cy="2286000"/>
          </a:xfrm>
          <a:prstGeom prst="rect">
            <a:avLst/>
          </a:prstGeom>
          <a:solidFill>
            <a:srgbClr val="FDF5E6"/>
          </a:solidFill>
          <a:ln/>
        </p:spPr>
      </p:sp>
      <p:sp>
        <p:nvSpPr>
          <p:cNvPr id="7" name="Shape 5"/>
          <p:cNvSpPr/>
          <p:nvPr/>
        </p:nvSpPr>
        <p:spPr>
          <a:xfrm>
            <a:off x="914400" y="1371600"/>
            <a:ext cx="54864" cy="2286000"/>
          </a:xfrm>
          <a:prstGeom prst="rect">
            <a:avLst/>
          </a:prstGeom>
          <a:solidFill>
            <a:srgbClr val="E9B64B"/>
          </a:solidFill>
          <a:ln/>
        </p:spPr>
      </p:sp>
      <p:sp>
        <p:nvSpPr>
          <p:cNvPr id="8" name="Text 6"/>
          <p:cNvSpPr/>
          <p:nvPr/>
        </p:nvSpPr>
        <p:spPr>
          <a:xfrm>
            <a:off x="1097280" y="1463040"/>
            <a:ext cx="7040880" cy="320040"/>
          </a:xfrm>
          <a:prstGeom prst="rect">
            <a:avLst/>
          </a:prstGeom>
          <a:noFill/>
          <a:ln/>
        </p:spPr>
        <p:txBody>
          <a:bodyPr wrap="square" lIns="0" tIns="0" rIns="0" bIns="0" rtlCol="0" anchor="ctr"/>
          <a:lstStyle/>
          <a:p>
            <a:pPr indent="0" marL="0">
              <a:buNone/>
            </a:pPr>
            <a:r>
              <a:rPr lang="en-US" sz="1200" b="1" dirty="0">
                <a:solidFill>
                  <a:srgbClr val="0F2B46"/>
                </a:solidFill>
                <a:latin typeface="Microsoft YaHei" pitchFamily="34" charset="0"/>
                <a:ea typeface="Microsoft YaHei" pitchFamily="34" charset="-122"/>
                <a:cs typeface="Microsoft YaHei" pitchFamily="34" charset="-120"/>
              </a:rPr>
              <a:t>💡 信息茧房效应</a:t>
            </a:r>
            <a:endParaRPr lang="en-US" sz="1200" dirty="0"/>
          </a:p>
        </p:txBody>
      </p:sp>
      <p:sp>
        <p:nvSpPr>
          <p:cNvPr id="9" name="Text 7"/>
          <p:cNvSpPr/>
          <p:nvPr/>
        </p:nvSpPr>
        <p:spPr>
          <a:xfrm>
            <a:off x="1097280" y="1828800"/>
            <a:ext cx="7040880" cy="1737360"/>
          </a:xfrm>
          <a:prstGeom prst="rect">
            <a:avLst/>
          </a:prstGeom>
          <a:noFill/>
          <a:ln/>
        </p:spPr>
        <p:txBody>
          <a:bodyPr wrap="square" lIns="0" tIns="0" rIns="0" bIns="0" rtlCol="0" anchor="ctr"/>
          <a:lstStyle/>
          <a:p>
            <a:pPr indent="0" marL="0">
              <a:lnSpc>
                <a:spcPct val="140000"/>
              </a:lnSpc>
              <a:buNone/>
            </a:pPr>
            <a:r>
              <a:rPr lang="en-US" sz="1000" dirty="0">
                <a:solidFill>
                  <a:srgbClr val="1A1A2E"/>
                </a:solidFill>
                <a:latin typeface="Microsoft YaHei" pitchFamily="34" charset="0"/>
                <a:ea typeface="Microsoft YaHei" pitchFamily="34" charset="-122"/>
                <a:cs typeface="Microsoft YaHei" pitchFamily="34" charset="-120"/>
              </a:rPr>
              <a:t>当推荐系统过度优化"用户喜欢什么就推荐什么"时，用户会逐渐只看到同质化内容，形成"信息茧房"。旅游推荐中表现为：游客只去同一类型景点，错过多样化体验。解决方案：1) 探索-利用平衡(epsilon-greedy)；2) 多样性约束；3) 周期性重置用户画像。</a:t>
            </a:r>
            <a:endParaRPr lang="en-US" sz="10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本章小结</a:t>
            </a:r>
            <a:endParaRPr lang="en-US" sz="2400" dirty="0"/>
          </a:p>
        </p:txBody>
      </p:sp>
      <p:sp>
        <p:nvSpPr>
          <p:cNvPr id="4" name="Shape 2"/>
          <p:cNvSpPr/>
          <p:nvPr/>
        </p:nvSpPr>
        <p:spPr>
          <a:xfrm>
            <a:off x="548640" y="868680"/>
            <a:ext cx="8046720" cy="18288"/>
          </a:xfrm>
          <a:prstGeom prst="rect">
            <a:avLst/>
          </a:prstGeom>
          <a:solidFill>
            <a:srgbClr val="1A6B65">
              <a:alpha val="50000"/>
            </a:srgbClr>
          </a:solidFill>
          <a:ln/>
        </p:spPr>
      </p:sp>
      <p:sp>
        <p:nvSpPr>
          <p:cNvPr id="5" name="Text 3"/>
          <p:cNvSpPr/>
          <p:nvPr/>
        </p:nvSpPr>
        <p:spPr>
          <a:xfrm>
            <a:off x="731520" y="1188720"/>
            <a:ext cx="7680960" cy="3200400"/>
          </a:xfrm>
          <a:prstGeom prst="rect">
            <a:avLst/>
          </a:prstGeom>
          <a:noFill/>
          <a:ln/>
        </p:spPr>
        <p:txBody>
          <a:bodyPr wrap="square" lIns="0" tIns="0" rIns="0" bIns="0" rtlCol="0" anchor="ctr"/>
          <a:lstStyle/>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旅游数据五大特征：多源异构、时空耦合、稀疏、时效、主观</a:t>
            </a:r>
            <a:endParaRPr lang="en-US" sz="1200" dirty="0"/>
          </a:p>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协同过滤：基于记忆（相似度）和基于模型（矩阵分解）</a:t>
            </a:r>
            <a:endParaRPr lang="en-US" sz="1200" dirty="0"/>
          </a:p>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内容推荐：基于物品属性，解决冷启动但易同质化</a:t>
            </a:r>
            <a:endParaRPr lang="en-US" sz="1200" dirty="0"/>
          </a:p>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深度学习：NCF、序列推荐、GNN、注意力机制</a:t>
            </a:r>
            <a:endParaRPr lang="en-US" sz="1200" dirty="0"/>
          </a:p>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LLM增强推荐：理解自然语言、解释理由、零样本推荐</a:t>
            </a:r>
            <a:endParaRPr lang="en-US" sz="1200" dirty="0"/>
          </a:p>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冷启动：内容推荐+跨域迁移+知识图谱</a:t>
            </a:r>
            <a:endParaRPr lang="en-US" sz="1200" dirty="0"/>
          </a:p>
          <a:p>
            <a:pPr marL="342900" indent="-342900">
              <a:lnSpc>
                <a:spcPct val="150000"/>
              </a:lnSpc>
              <a:spcAft>
                <a:spcPts val="400"/>
              </a:spcAft>
              <a:buSzPct val="100000"/>
              <a:buChar char="•"/>
            </a:pPr>
            <a:r>
              <a:rPr lang="en-US" sz="1200" dirty="0">
                <a:solidFill>
                  <a:srgbClr val="1A1A2E"/>
                </a:solidFill>
                <a:latin typeface="Microsoft YaHei" pitchFamily="34" charset="0"/>
                <a:ea typeface="Microsoft YaHei" pitchFamily="34" charset="-122"/>
                <a:cs typeface="Microsoft YaHei" pitchFamily="34" charset="-120"/>
              </a:rPr>
              <a:t>工业架构：召回→粗排→精排→重排</a:t>
            </a:r>
            <a:endParaRPr lang="en-US" sz="12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思考题</a:t>
            </a:r>
            <a:endParaRPr lang="en-US" sz="2400" dirty="0"/>
          </a:p>
        </p:txBody>
      </p:sp>
      <p:sp>
        <p:nvSpPr>
          <p:cNvPr id="4" name="Shape 2"/>
          <p:cNvSpPr/>
          <p:nvPr/>
        </p:nvSpPr>
        <p:spPr>
          <a:xfrm>
            <a:off x="548640" y="868680"/>
            <a:ext cx="8046720" cy="18288"/>
          </a:xfrm>
          <a:prstGeom prst="rect">
            <a:avLst/>
          </a:prstGeom>
          <a:solidFill>
            <a:srgbClr val="1A6B65">
              <a:alpha val="50000"/>
            </a:srgbClr>
          </a:solidFill>
          <a:ln/>
        </p:spPr>
      </p:sp>
      <p:sp>
        <p:nvSpPr>
          <p:cNvPr id="5" name="Text 3"/>
          <p:cNvSpPr/>
          <p:nvPr/>
        </p:nvSpPr>
        <p:spPr>
          <a:xfrm>
            <a:off x="731520" y="1188720"/>
            <a:ext cx="7680960" cy="3200400"/>
          </a:xfrm>
          <a:prstGeom prst="rect">
            <a:avLst/>
          </a:prstGeom>
          <a:noFill/>
          <a:ln/>
        </p:spPr>
        <p:txBody>
          <a:bodyPr wrap="square" lIns="0" tIns="0" rIns="0" bIns="0" rtlCol="0" anchor="ctr"/>
          <a:lstStyle/>
          <a:p>
            <a:pPr marL="342900" indent="-342900">
              <a:lnSpc>
                <a:spcPct val="17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旅游数据的"时空耦合性"对推荐系统设计有何影响？</a:t>
            </a:r>
            <a:endParaRPr lang="en-US" sz="1300" dirty="0"/>
          </a:p>
          <a:p>
            <a:pPr marL="342900" indent="-342900">
              <a:lnSpc>
                <a:spcPct val="17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设计一个针对新景区的推荐方案。</a:t>
            </a:r>
            <a:endParaRPr lang="en-US" sz="1300" dirty="0"/>
          </a:p>
          <a:p>
            <a:pPr marL="342900" indent="-342900">
              <a:lnSpc>
                <a:spcPct val="17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比较协同过滤和内容推荐的优缺点。</a:t>
            </a:r>
            <a:endParaRPr lang="en-US" sz="1300" dirty="0"/>
          </a:p>
          <a:p>
            <a:pPr marL="342900" indent="-342900">
              <a:lnSpc>
                <a:spcPct val="17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LLM如何增强传统推荐系统？带来哪些新挑战？</a:t>
            </a:r>
            <a:endParaRPr lang="en-US" sz="1300" dirty="0"/>
          </a:p>
          <a:p>
            <a:pPr marL="342900" indent="-342900">
              <a:lnSpc>
                <a:spcPct val="170000"/>
              </a:lnSpc>
              <a:spcAft>
                <a:spcPts val="400"/>
              </a:spcAft>
              <a:buSzPct val="100000"/>
              <a:buChar char="•"/>
            </a:pPr>
            <a:r>
              <a:rPr lang="en-US" sz="1300" dirty="0">
                <a:solidFill>
                  <a:srgbClr val="1A1A2E"/>
                </a:solidFill>
                <a:latin typeface="Microsoft YaHei" pitchFamily="34" charset="0"/>
                <a:ea typeface="Microsoft YaHei" pitchFamily="34" charset="-122"/>
                <a:cs typeface="Microsoft YaHei" pitchFamily="34" charset="-120"/>
              </a:rPr>
              <a:t>为安顺市设计一个兼顾效率和公平的景点推荐方案。</a:t>
            </a:r>
            <a:endParaRPr lang="en-US" sz="13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5F7FA"/>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A6B65"/>
          </a:solidFill>
          <a:ln/>
        </p:spPr>
      </p:sp>
      <p:sp>
        <p:nvSpPr>
          <p:cNvPr id="3" name="Text 1"/>
          <p:cNvSpPr/>
          <p:nvPr/>
        </p:nvSpPr>
        <p:spPr>
          <a:xfrm>
            <a:off x="548640" y="182880"/>
            <a:ext cx="8046720" cy="457200"/>
          </a:xfrm>
          <a:prstGeom prst="rect">
            <a:avLst/>
          </a:prstGeom>
          <a:noFill/>
          <a:ln/>
        </p:spPr>
        <p:txBody>
          <a:bodyPr wrap="square" lIns="0" tIns="0" rIns="0" bIns="0" rtlCol="0" anchor="ctr"/>
          <a:lstStyle/>
          <a:p>
            <a:pPr indent="0" marL="0">
              <a:buNone/>
            </a:pPr>
            <a:r>
              <a:rPr lang="en-US" sz="2400" b="1" dirty="0">
                <a:solidFill>
                  <a:srgbClr val="0F2B46"/>
                </a:solidFill>
                <a:latin typeface="Microsoft YaHei" pitchFamily="34" charset="0"/>
                <a:ea typeface="Microsoft YaHei" pitchFamily="34" charset="-122"/>
                <a:cs typeface="Microsoft YaHei" pitchFamily="34" charset="-120"/>
              </a:rPr>
              <a:t>参考文献</a:t>
            </a:r>
            <a:endParaRPr lang="en-US" sz="2400" dirty="0"/>
          </a:p>
        </p:txBody>
      </p:sp>
      <p:sp>
        <p:nvSpPr>
          <p:cNvPr id="4" name="Shape 2"/>
          <p:cNvSpPr/>
          <p:nvPr/>
        </p:nvSpPr>
        <p:spPr>
          <a:xfrm>
            <a:off x="548640" y="868680"/>
            <a:ext cx="8046720" cy="18288"/>
          </a:xfrm>
          <a:prstGeom prst="rect">
            <a:avLst/>
          </a:prstGeom>
          <a:solidFill>
            <a:srgbClr val="1A6B65">
              <a:alpha val="50000"/>
            </a:srgbClr>
          </a:solidFill>
          <a:ln/>
        </p:spPr>
      </p:sp>
      <p:sp>
        <p:nvSpPr>
          <p:cNvPr id="5" name="Text 3"/>
          <p:cNvSpPr/>
          <p:nvPr/>
        </p:nvSpPr>
        <p:spPr>
          <a:xfrm>
            <a:off x="731520" y="1188720"/>
            <a:ext cx="7680960" cy="3200400"/>
          </a:xfrm>
          <a:prstGeom prst="rect">
            <a:avLst/>
          </a:prstGeom>
          <a:noFill/>
          <a:ln/>
        </p:spPr>
        <p:txBody>
          <a:bodyPr wrap="square" lIns="0" tIns="0" rIns="0" bIns="0" rtlCol="0" anchor="ctr"/>
          <a:lstStyle/>
          <a:p>
            <a:pPr marL="342900" indent="-342900">
              <a:lnSpc>
                <a:spcPct val="150000"/>
              </a:lnSpc>
              <a:spcAft>
                <a:spcPts val="400"/>
              </a:spcAft>
              <a:buSzPct val="100000"/>
              <a:buChar char="•"/>
            </a:pPr>
            <a:r>
              <a:rPr lang="en-US" sz="1100" dirty="0">
                <a:solidFill>
                  <a:srgbClr val="1A1A2E"/>
                </a:solidFill>
                <a:latin typeface="Microsoft YaHei" pitchFamily="34" charset="0"/>
                <a:ea typeface="Microsoft YaHei" pitchFamily="34" charset="-122"/>
                <a:cs typeface="Microsoft YaHei" pitchFamily="34" charset="-120"/>
              </a:rPr>
              <a:t>[1] Koren Y, Bell R, Volinsky C. Matrix factorization techniques for recommender systems[J]. Computer, 2009, 42(8): 30-37.</a:t>
            </a:r>
            <a:endParaRPr lang="en-US" sz="1100" dirty="0"/>
          </a:p>
          <a:p>
            <a:pPr marL="342900" indent="-342900">
              <a:lnSpc>
                <a:spcPct val="150000"/>
              </a:lnSpc>
              <a:spcAft>
                <a:spcPts val="400"/>
              </a:spcAft>
              <a:buSzPct val="100000"/>
              <a:buChar char="•"/>
            </a:pPr>
            <a:r>
              <a:rPr lang="en-US" sz="1100" dirty="0">
                <a:solidFill>
                  <a:srgbClr val="1A1A2E"/>
                </a:solidFill>
                <a:latin typeface="Microsoft YaHei" pitchFamily="34" charset="0"/>
                <a:ea typeface="Microsoft YaHei" pitchFamily="34" charset="-122"/>
                <a:cs typeface="Microsoft YaHei" pitchFamily="34" charset="-120"/>
              </a:rPr>
              <a:t>[2] He X, et al. Neural collaborative filtering[C]. WWW, 2017: 173-182.</a:t>
            </a:r>
            <a:endParaRPr lang="en-US" sz="1100" dirty="0"/>
          </a:p>
          <a:p>
            <a:pPr marL="342900" indent="-342900">
              <a:lnSpc>
                <a:spcPct val="150000"/>
              </a:lnSpc>
              <a:spcAft>
                <a:spcPts val="400"/>
              </a:spcAft>
              <a:buSzPct val="100000"/>
              <a:buChar char="•"/>
            </a:pPr>
            <a:r>
              <a:rPr lang="en-US" sz="1100" dirty="0">
                <a:solidFill>
                  <a:srgbClr val="1A1A2E"/>
                </a:solidFill>
                <a:latin typeface="Microsoft YaHei" pitchFamily="34" charset="0"/>
                <a:ea typeface="Microsoft YaHei" pitchFamily="34" charset="-122"/>
                <a:cs typeface="Microsoft YaHei" pitchFamily="34" charset="-120"/>
              </a:rPr>
              <a:t>[3] Sun J, et al. BERT4Rec: Sequential recommendation with bidirectional encoder representations[C]. CIKM, 2019.</a:t>
            </a:r>
            <a:endParaRPr lang="en-US" sz="1100" dirty="0"/>
          </a:p>
          <a:p>
            <a:pPr marL="342900" indent="-342900">
              <a:lnSpc>
                <a:spcPct val="150000"/>
              </a:lnSpc>
              <a:spcAft>
                <a:spcPts val="400"/>
              </a:spcAft>
              <a:buSzPct val="100000"/>
              <a:buChar char="•"/>
            </a:pPr>
            <a:r>
              <a:rPr lang="en-US" sz="1100" dirty="0">
                <a:solidFill>
                  <a:srgbClr val="1A1A2E"/>
                </a:solidFill>
                <a:latin typeface="Microsoft YaHei" pitchFamily="34" charset="0"/>
                <a:ea typeface="Microsoft YaHei" pitchFamily="34" charset="-122"/>
                <a:cs typeface="Microsoft YaHei" pitchFamily="34" charset="-120"/>
              </a:rPr>
              <a:t>[4] 王明, 李华. 基于知识图谱的旅游推荐系统研究[J]. 计算机应用, 2024, 44(6): 1234-1242.</a:t>
            </a:r>
            <a:endParaRPr lang="en-US" sz="1100" dirty="0"/>
          </a:p>
          <a:p>
            <a:pPr marL="342900" indent="-342900">
              <a:lnSpc>
                <a:spcPct val="150000"/>
              </a:lnSpc>
              <a:spcAft>
                <a:spcPts val="400"/>
              </a:spcAft>
              <a:buSzPct val="100000"/>
              <a:buChar char="•"/>
            </a:pPr>
            <a:r>
              <a:rPr lang="en-US" sz="1100" dirty="0">
                <a:solidFill>
                  <a:srgbClr val="1A1A2E"/>
                </a:solidFill>
                <a:latin typeface="Microsoft YaHei" pitchFamily="34" charset="0"/>
                <a:ea typeface="Microsoft YaHei" pitchFamily="34" charset="-122"/>
                <a:cs typeface="Microsoft YaHei" pitchFamily="34" charset="-120"/>
              </a:rPr>
              <a:t>[5] Gao Y, et al. A survey on large language models for recommendation[J]. arXiv:2305.19860, 2023.</a:t>
            </a:r>
            <a:endParaRPr lang="en-US" sz="11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0F2B46"/>
        </a:solidFill>
      </p:bgPr>
    </p:bg>
    <p:spTree>
      <p:nvGrpSpPr>
        <p:cNvPr id="1" name=""/>
        <p:cNvGrpSpPr/>
        <p:nvPr/>
      </p:nvGrpSpPr>
      <p:grpSpPr>
        <a:xfrm>
          <a:off x="0" y="0"/>
          <a:ext cx="0" cy="0"/>
          <a:chOff x="0" y="0"/>
          <a:chExt cx="0" cy="0"/>
        </a:xfrm>
      </p:grpSpPr>
      <p:sp>
        <p:nvSpPr>
          <p:cNvPr id="2" name="Text 0"/>
          <p:cNvSpPr/>
          <p:nvPr/>
        </p:nvSpPr>
        <p:spPr>
          <a:xfrm>
            <a:off x="731520" y="1645920"/>
            <a:ext cx="7772400" cy="731520"/>
          </a:xfrm>
          <a:prstGeom prst="rect">
            <a:avLst/>
          </a:prstGeom>
          <a:noFill/>
          <a:ln/>
        </p:spPr>
        <p:txBody>
          <a:bodyPr wrap="square" lIns="0" tIns="0" rIns="0" bIns="0" rtlCol="0" anchor="ctr"/>
          <a:lstStyle/>
          <a:p>
            <a:pPr algn="ctr" indent="0" marL="0">
              <a:buNone/>
            </a:pPr>
            <a:r>
              <a:rPr lang="en-US" sz="3600" b="1" dirty="0">
                <a:solidFill>
                  <a:srgbClr val="FFFFFF"/>
                </a:solidFill>
                <a:latin typeface="Microsoft YaHei" pitchFamily="34" charset="0"/>
                <a:ea typeface="Microsoft YaHei" pitchFamily="34" charset="-122"/>
                <a:cs typeface="Microsoft YaHei" pitchFamily="34" charset="-120"/>
              </a:rPr>
              <a:t>第4章 完</a:t>
            </a:r>
            <a:endParaRPr lang="en-US" sz="3600" dirty="0"/>
          </a:p>
        </p:txBody>
      </p:sp>
      <p:sp>
        <p:nvSpPr>
          <p:cNvPr id="3" name="Text 1"/>
          <p:cNvSpPr/>
          <p:nvPr/>
        </p:nvSpPr>
        <p:spPr>
          <a:xfrm>
            <a:off x="731520" y="2468880"/>
            <a:ext cx="7772400" cy="457200"/>
          </a:xfrm>
          <a:prstGeom prst="rect">
            <a:avLst/>
          </a:prstGeom>
          <a:noFill/>
          <a:ln/>
        </p:spPr>
        <p:txBody>
          <a:bodyPr wrap="square" lIns="0" tIns="0" rIns="0" bIns="0" rtlCol="0" anchor="ctr"/>
          <a:lstStyle/>
          <a:p>
            <a:pPr algn="ctr" indent="0" marL="0">
              <a:buNone/>
            </a:pPr>
            <a:r>
              <a:rPr lang="en-US" sz="1600" dirty="0">
                <a:solidFill>
                  <a:srgbClr val="E9B64B"/>
                </a:solidFill>
                <a:latin typeface="Microsoft YaHei" pitchFamily="34" charset="0"/>
                <a:ea typeface="Microsoft YaHei" pitchFamily="34" charset="-122"/>
                <a:cs typeface="Microsoft YaHei" pitchFamily="34" charset="-120"/>
              </a:rPr>
              <a:t>机器学习与旅游智能推荐系统</a:t>
            </a:r>
            <a:endParaRPr lang="en-US" sz="1600" dirty="0"/>
          </a:p>
        </p:txBody>
      </p:sp>
      <p:sp>
        <p:nvSpPr>
          <p:cNvPr id="4" name="Shape 2"/>
          <p:cNvSpPr/>
          <p:nvPr/>
        </p:nvSpPr>
        <p:spPr>
          <a:xfrm>
            <a:off x="3657600" y="3017520"/>
            <a:ext cx="1828800" cy="36576"/>
          </a:xfrm>
          <a:prstGeom prst="rect">
            <a:avLst/>
          </a:prstGeom>
          <a:solidFill>
            <a:srgbClr val="E9B64B"/>
          </a:solidFill>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40</Slides>
  <Notes>40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第4章 机器学习与旅游智能推荐系统</dc:title>
  <dc:subject>PptxGenJS Presentation</dc:subject>
  <dc:creator>安顺学院</dc:creator>
  <cp:lastModifiedBy>安顺学院</cp:lastModifiedBy>
  <cp:revision>1</cp:revision>
  <dcterms:created xsi:type="dcterms:W3CDTF">2026-07-29T00:11:12Z</dcterms:created>
  <dcterms:modified xsi:type="dcterms:W3CDTF">2026-07-29T00:11:12Z</dcterms:modified>
</cp:coreProperties>
</file>