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914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第3章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旅游AI生态系统与政策环境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产业链、参与者、政策与标准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安顺学院 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Objectives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1887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887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掌握旅游AI产业链四层结构及各层功能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8288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8288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了解旅游AI生态系统五类参与者及其角色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46888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4688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熟悉国内外旅游AI政策法规环境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1089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1089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理解旅游AI标准化工作的现状和方向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40080" y="37490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37490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97280" y="374904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建立对旅游AI产业生态的全局认知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导入案例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一次AI旅游服务背后的生态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游客使用"一码游贵州"AI推荐景点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1737360"/>
            <a:ext cx="76809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背后涉及：云计算平台(华为云贵州) → 大模型API(百度文心) → 旅游数据(文旅厅数据库) → 算法服务(推荐引擎) → 终端应用(微信小程序) → 游客手机</a:t>
            </a:r>
            <a:endParaRPr lang="en-US" sz="1200" dirty="0"/>
          </a:p>
          <a:p>
            <a:pPr indent="0" marL="0">
              <a:lnSpc>
                <a:spcPct val="160000"/>
              </a:lnSpc>
              <a:buNone/>
            </a:pPr>
            <a:endParaRPr lang="en-US" sz="1200" dirty="0"/>
          </a:p>
          <a:p>
            <a:pPr indent="0" marL="0">
              <a:lnSpc>
                <a:spcPct val="160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这是一条完整的旅游AI产业链，每个环节都有不同的参与者和价值分配。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20" y="36576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思考：这条产业链中，哪个环节最具价值？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旅游AI产业链结构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3.1 产业链四层结构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从基础设施到应用服务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6858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L4 应用层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103120" y="128016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面向终端用户的服务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0" y="128016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一码游贵州、携程AI、景区APP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57200" y="1965960"/>
            <a:ext cx="8229600" cy="6858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5740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L3 算法层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103120" y="205740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AI模型和算法服务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029200" y="205740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推荐引擎、NLP、CV模型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57200" y="2743200"/>
            <a:ext cx="8229600" cy="68580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283464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L2 数据层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103120" y="283464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数据采集、存储、治理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029200" y="283464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游客数据、景区数据、UGC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57200" y="3520440"/>
            <a:ext cx="8229600" cy="68580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361188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L1 基础设施层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2103120" y="361188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算力、网络、云平台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029200" y="36118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GPU集群、5G、云服务器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3.1 L1基础设施层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算力、网络与云平台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828800"/>
                <a:gridCol w="2286000"/>
                <a:gridCol w="2743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组件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功能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代表企业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GPU/TPU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AI模型训练和推理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推荐模型训练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NVIDIA, 华为昇腾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云计算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弹性计算资源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景区客流实时分析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阿里云, 华为云贵州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5G网络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高速低延迟通信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AR导览、实时视频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中国移动, 中国电信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边缘计算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本地快速处理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景区AI摄像头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华为, 中兴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3.1 L2数据层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旅游数据资源体系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游客数据：画像、行为轨迹、消费记录、评价反馈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景区数据：客流、票务、设施状态、环境监测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UGC数据：游记、评论、图片、视频、社交媒体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外部数据：天气、交通、节假日、经济指标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数据治理：采集规范、质量管控、隐私保护、生命周期管理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贵州特色：全省旅游数据集中管理，形成统一数据资源池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3.1 L3算法层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AI模型与算法服务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4114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算法类型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推荐算法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协同过滤+深度学习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景点推荐、行程规划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NLP模型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大语言模型+RAG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智能客服、评论分析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CV模型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目标检测+图像分类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客流统计、场景识别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预测模型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时序预测+回归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需求预测、定价优化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优化算法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运筹优化+强化学习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路径规划、资源调度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3.1 L4应用层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面向用户的AI旅游服务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393192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801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智能推荐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103120" y="12801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个性化景点/行程推荐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459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案例：一码游贵州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663440" y="118872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663440" y="1188720"/>
            <a:ext cx="393192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Text 11"/>
          <p:cNvSpPr/>
          <p:nvPr/>
        </p:nvSpPr>
        <p:spPr>
          <a:xfrm>
            <a:off x="4846320" y="12801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智能客服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309360" y="12801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7x24自然语言咨询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846320" y="16459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案例：携程智能客服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57200" y="224028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57200" y="2240280"/>
            <a:ext cx="3931920" cy="54864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2331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智能导览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103120" y="23317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AR+AI景区讲解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0080" y="26974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案例：故宫数字导览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663440" y="224028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663440" y="2240280"/>
            <a:ext cx="3931920" cy="54864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3" name="Text 21"/>
          <p:cNvSpPr/>
          <p:nvPr/>
        </p:nvSpPr>
        <p:spPr>
          <a:xfrm>
            <a:off x="4846320" y="2331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AIGC内容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309360" y="23317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营销文案/短视频生成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846320" y="26974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案例：文旅宣传平台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457200" y="329184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57200" y="3291840"/>
            <a:ext cx="3931920" cy="54864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" y="338328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运营管理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103120" y="33832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客流预测/收益管理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40080" y="37490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案例：黄果树智慧景区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663440" y="329184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663440" y="3291840"/>
            <a:ext cx="3931920" cy="54864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3" name="Text 31"/>
          <p:cNvSpPr/>
          <p:nvPr/>
        </p:nvSpPr>
        <p:spPr>
          <a:xfrm>
            <a:off x="4846320" y="338328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安全监测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309360" y="33832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AI视频分析预警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4846320" y="37490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案例：大型景区安防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3.1 产业链价值流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从数据到价值的转化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 → 信息 → 知识 → 智能 → 价值</a:t>
            </a:r>
            <a:endParaRPr lang="en-US" sz="1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92024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657600"/>
                <a:gridCol w="3200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层次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价值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原始游客行为记录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价值最低，需加工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信息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结构化的统计数据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初步可用，缺洞察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知识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规律和模式（如游客偏好）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可指导运营决策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AI模型预测和推荐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自动化决策能力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价值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提升收入/降本/体验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商业变现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旅游AI生态参与者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3.2 五类参与者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旅游AI生态系统的角色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2651760" cy="16459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265176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3258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技术提供商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080" y="16916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提供AI技术和平台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22402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代表：百度, 阿里, 华为, 商汤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3291840" y="1188720"/>
            <a:ext cx="2651760" cy="16459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291840" y="1188720"/>
            <a:ext cx="265176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Text 11"/>
          <p:cNvSpPr/>
          <p:nvPr/>
        </p:nvSpPr>
        <p:spPr>
          <a:xfrm>
            <a:off x="3474720" y="13258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旅游服务商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474720" y="16916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提供旅游产品和服务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474720" y="22402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代表：携程, 黄果树景区, 酒店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126480" y="1188720"/>
            <a:ext cx="2651760" cy="16459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126480" y="1188720"/>
            <a:ext cx="2651760" cy="54864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18" name="Text 16"/>
          <p:cNvSpPr/>
          <p:nvPr/>
        </p:nvSpPr>
        <p:spPr>
          <a:xfrm>
            <a:off x="6309360" y="13258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数据拥有者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309360" y="16916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拥有核心数据资产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309360" y="22402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代表：文旅厅, OTA, 电信运营商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57200" y="3017520"/>
            <a:ext cx="2651760" cy="16459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57200" y="3017520"/>
            <a:ext cx="2651760" cy="54864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31546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终端用户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40080" y="35204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使用AI旅游服务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40080" y="40690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代表：游客, 景区管理者, 旅游企业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3291840" y="3017520"/>
            <a:ext cx="2651760" cy="16459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291840" y="3017520"/>
            <a:ext cx="2651760" cy="54864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28" name="Text 26"/>
          <p:cNvSpPr/>
          <p:nvPr/>
        </p:nvSpPr>
        <p:spPr>
          <a:xfrm>
            <a:off x="3474720" y="31546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监管机构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3474720" y="35204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制定规则和标准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3474720" y="40690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代表：文旅部, 网信办, 工信部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3.2 参与者关系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价值网络与协作模式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6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技术商 ↔ 旅游服务商：技术赋能，数据反哺模型优化</a:t>
            </a:r>
            <a:endParaRPr lang="en-US" sz="1200" dirty="0"/>
          </a:p>
          <a:p>
            <a:pPr marL="342900" indent="-342900">
              <a:lnSpc>
                <a:spcPct val="16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数据拥有者 ↔ 技术商：数据提供换取AI能力</a:t>
            </a:r>
            <a:endParaRPr lang="en-US" sz="1200" dirty="0"/>
          </a:p>
          <a:p>
            <a:pPr marL="342900" indent="-342900">
              <a:lnSpc>
                <a:spcPct val="16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旅游服务商 ↔ 终端用户：服务交付，反馈收集</a:t>
            </a:r>
            <a:endParaRPr lang="en-US" sz="1200" dirty="0"/>
          </a:p>
          <a:p>
            <a:pPr marL="342900" indent="-342900">
              <a:lnSpc>
                <a:spcPct val="16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监管机构 ↔ 所有参与者：规则制定，合规监督</a:t>
            </a:r>
            <a:endParaRPr lang="en-US" sz="1200" dirty="0"/>
          </a:p>
          <a:p>
            <a:pPr marL="342900" indent="-342900">
              <a:lnSpc>
                <a:spcPct val="16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核心矛盾：数据共享 vs 隐私保护、技术标准化 vs 多样性创新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知识卡片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数据飞轮效应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数据飞轮（Data Flywheel）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飞轮是指"更多用户→更多数据→更好模型→更好体验→更多用户"的正反馈循环。拥有数据优势的平台能持续拉开差距，形成"赢家通吃"格局。这对中小旅游企业的启示是：要么加入平台生态获取数据，要么通过差异化场景积累独特数据资产。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3.2 商业模式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旅游AI的四种盈利模式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828800"/>
                <a:gridCol w="2286000"/>
                <a:gridCol w="2743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收费方式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优势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案例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SaaS订阅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按月/年付费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收入稳定可预测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景区AI管理SaaS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API调用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按调用量计费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灵活、低门槛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大模型API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效果分成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按转化效果分成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利益绑定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AI推荐分佣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数据服务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数据产品销售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数据变现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客流分析报告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政策法规与标准化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3.3 中国AI旅游政策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国家层面政策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3657600"/>
                <a:gridCol w="36576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年份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政策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核心内容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2021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"十四五"旅游业发展规划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推进智慧旅游发展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2022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数字文旅发展意见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推动数字技术与文旅融合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2023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生成式AI管理办法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规范AI服务，保障安全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2024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智慧旅游沉浸式体验培育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培育新型消费场景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2024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旅游智慧化发展指南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旅游智慧化建设标准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2025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"人工智能+"行动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AI赋能千行百业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3.3 贵州政策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省级层面政策支持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《贵州省大数据发展应用条例》（2016）：全国首部大数据地方法规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《贵州省"十四五"文化和旅游发展规划》：推进智慧旅游建设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《贵州省人工智能创新发展方案》：AI+文旅重点应用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《贵阳大数据科创城建设方案》：文旅AI企业聚集区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"一码游贵州"专项政策：省级全域旅游数字化平台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安顺市智慧旅游三年行动：景区AI化改造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3.3 国际政策对比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 vs 欧盟 vs 美国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2286000"/>
                <a:gridCol w="2286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欧盟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美国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监管取向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发展与安全并重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严格风险分级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市场自律为主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数据保护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个人信息保护法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GDPR(最严格)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州级立法(碎片化)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AI专项法规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生成式AI管理办法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Act(全球首部)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行政令(非立法)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旅游AI政策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智慧旅游指导意见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数字旅游战略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无专项政策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政策特点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顶层设计+试点示范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预防性监管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事后监管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3.3 旅游AI标准化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标准体系建设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数据标准：旅游数据交换格式、景区数据字典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接口标准：AI服务API规范、跨平台数据接口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服务标准：智能导览服务质量要求、AI客服评价标准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安全标准：旅游数据安全等级、AI应用安全规范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评估标准：智慧景区评价体系、AI应用效果评估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国际标准：ISO/TC228旅游服务标准化技术委员会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投资趋势与产业格局</a:t>
            </a:r>
            <a:endParaRPr 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3.4 投资趋势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旅游AI投融资概况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2020-2024年全球旅游AI融资累计超50亿美元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投资热点：AI行程规划、智能客服、AIGC旅游内容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中国旅游AI企业融资：携程AI(内部投资)、马蜂窝(战略投资)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贵州旅游AI：政府引导基金+大数据产业基金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投资趋势：从平台型投资转向场景应用型投资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退出路径：并购整合(被OTA收购)或独立上市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3.4 竞争格局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三类竞争主体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200400"/>
                <a:gridCol w="365760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类型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代表企业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竞争优势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科技巨头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百度, 阿里, 腾讯, 华为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技术+平台优势，生态整合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OTA平台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携程, 飞猪, 美团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场景+用户优势，数据积累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创业公司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专项AI旅游创业团队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灵活性+创新性，细分场景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景区/文旅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景区管理方, 文旅集团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资源+政策优势，本地化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3.4 贵州AI旅游生态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本地产业生态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贵州旅游AI产业生态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形成了"一平台(一码游贵州)+一中心(旅游大数据中心)+多场景(景区AI应用)"的产业生态。华为云贵州数据中心提供算力支撑，百度、商汤等AI企业提供算法服务，省内高校(贵州大学、安顺学院)培养人才，政府引导基金支持创新企业。形成了产学研用协同发展的格局。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3.4 伦理与合规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AI旅游应用的伦理边界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2860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188720"/>
            <a:ext cx="54864" cy="228600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6187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🧭 思政融入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7955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旅游AI应用须遵守三条伦理底线：1) 数据最小化原则——只采集必要数据，不过度收集游客隐私。2) 算法公平性——不能因年龄、地域、消费能力歧视游客，如"大数据杀熟"。3) 人类可控性——AI决策须可被人类审查和推翻，特别是在安全相关场景中。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36576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合规要点：数据授权、算法备案、安全评估、用户知情权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思政融入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数字治理与共同富裕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18288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188720"/>
            <a:ext cx="54864" cy="182880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6187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🧭 思政融入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7955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通过大数据+旅游AI，帮助偏远地区景区获得更多曝光和客流，促进乡村旅游发展和农民增收，这是数字技术助力共同富裕的生动实践。同时，国家层面的AI治理体系体现了"发展和安全并重"的治理智慧，既鼓励创新又防范风险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32004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讨论：如何平衡AI技术创新与数据安全治理？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MaaS（Model as a Service）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MaaS：模型即服务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aS是指将AI大模型作为云服务提供给开发者和企业使用。旅游企业无需自建大模型，只需调用API即可获得AI能力。这大幅降低了AI应用门槛，使中小旅游企业也能享受AI红利。代表平台：百度千帆、阿里百炼、腾讯混元。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3.4 开放API生态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旅游AI的接口经济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开放API：景区将自己的数据和能力通过标准接口开放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生态效应：第三方开发者基于API开发创新应用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收益模式：API调用计费、分成、增值服务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代表案例：携程开放平台、飞猪开放平台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贵州实践：一码游贵州开放景区数据API供第三方开发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挑战：数据安全、接口标准化、权益分配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3.4 人才需求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旅游AI复合型人才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914400"/>
                <a:gridCol w="32004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角色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技能要求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缺口程度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培养渠道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AI产品经理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懂旅游+懂AI+懂用户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极大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跨学科教育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旅游数据分析师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统计学+编程+旅游业务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高校+企业培训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AI算法工程师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深度学习+推荐系统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计算机专业转型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文旅AI运营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旅游运营+AI工具使用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在职培训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AI伦理审查员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法律+技术+伦理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极大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新兴岗位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数字文旅策划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文化创意+数字技术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高校创新培养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3.4 产学研合作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协同创新模式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高校：基础研究+人才培养（安顺学院数字文旅专业）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科研机构：应用研究+技术转化（贵州大数据研究院）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企业：产品研发+场景落地（一码游贵州运营方）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政府：政策引导+资金支持（贵州省文旅厅）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合作模式：联合实验室、实习基地、项目合作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安顺学院实践：与黄果树景区合作AI客流分析项目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数字文旅新业态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数字文旅新业态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AI催生了多种旅游新业态：1) 云旅游——VR/AR在线游览景区；2) AI导游——大模型驱动的智能讲解；3) 数字文创——AIGC生成旅游纪念品设计；4) 沉浸式体验——AI+光影+声效的多感官体验；5) 元宇宙旅游——虚拟世界中的旅游体验。贵州正在探索“数字屯堡”元宇宙项目。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3.4 贵州AI旅游生态地图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本地产业全景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657600"/>
                <a:gridCol w="32004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环节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代表机构/企业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角色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算力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华为云贵州数据中心、腾讯七星数据中心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提供云计算和AI算力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算法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百度文心、商汤、小i机器人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提供大模型和AI算法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贵州省旅游大数据中心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统一数据资源池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平台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一码游贵州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省级全域旅游平台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黄果树智慧景区、西江苗寨AI系统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场景落地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贵州大学、安顺学院、贵州师范大学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人才培养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政策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贵州省文旅厅、大数据局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政策引导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3.4 未来展望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产业生态演化方向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从技术驱动转向场景驱动：深入旅游业务场景解决实际问题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从单点应用转向全链路：AI覆盖旅游全流程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从平台垄断转向生态协作：开放API、数据共享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从通用AI转向垂直AI：旅游行业大模型涌现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从城市转向乡村：AI赋能乡村旅游和文化遗产保护</a:t>
            </a:r>
            <a:endParaRPr lang="en-US" sz="13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3.4 平台经济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旅游AI平台的网络效应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网络效应：用户越多→数据越多→AI越好→吸引更多用户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平台双边市场：连接游客和旅游服务商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赢者通吃风险：数据飞轮导致市场集中度提高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应对策略：开放API、数据互操作、反垄断监管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贵州模式：政府主导平台（一码游贵州）+ 市场化运营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启示：平台经济需要“有效市场+有为政府”的平衡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3.4 旅游AI+金融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数据赋能旅游金融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20040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场景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价值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景区供应链金融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评估景区经营数据授信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解决中小景区融资难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旅游保险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AI风险评估+智能理赔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精准定价、快速理赔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消费金融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游客信用评估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先游后付、分期付款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Revenue-based融资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基于未来收入预测融资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景区扩建资金来源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3.4 安顺实践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本地AI旅游生态建设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安顺市旅游AI生态发展路径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市正在构建“一核多点”的AI旅游生态：一核——安顺智慧旅游云平台；多点——黄果树AI景区、龙宫智慧水洞、屯堡数字文化、旧州古镇智慧旅游。安顺学院旅游管理学院提供人才支撑，与华为云、百度AI等企业合作。目标是打造全国山地旅游AI示范城市。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本章小结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产业链四层：基础设施-&gt;数据-&gt;算法-&gt;应用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五类参与者：技术商、服务商、数据方、用户、监管者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数据飞轮：更多数据-&gt;更好模型-&gt;更好体验-&gt;更多用户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政策环境：中国顶层设计+试点示范，贵州先行先试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标准化：数据、接口、服务、安全、评估五类标准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伦理底线：数据最小化、算法公平、人类可控</a:t>
            </a:r>
            <a:endParaRPr lang="en-US" sz="13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思考题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产业链四层结构中哪层竞争壁垒最高？为什么？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"数据飞轮"对中小旅游企业有何影响？如何应对？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比较中国与欧盟旅游AI监管的差异及利弊。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选择AI方案供应商时应考虑哪些因素？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为安顺市设计一个旅游AI产业生态发展方案。</a:t>
            </a:r>
            <a:endParaRPr lang="en-US" sz="13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[1] 文化和旅游部. "十四五"旅游业发展规划[Z]. 2021.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[2] 国家互联网信息办公室. 生成式人工智能服务管理暂行办法[Z]. 2023.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[3] European Union. EU AI Act[Z]. 2024.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[4] 张某, 李某. 旅游AI产业链价值分析[J]. 旅游学刊, 2024, 39(5): 78-92.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[5] 贵州省文化和旅游厅. 贵州智慧旅游发展报告[R]. 2024.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64592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第3章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旅游AI生态系统与政策环境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7600" y="301752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旅游AI生态系统与政策环境</dc:title>
  <dc:subject>PptxGenJS Presentation</dc:subject>
  <dc:creator>安顺学院</dc:creator>
  <cp:lastModifiedBy>安顺学院</cp:lastModifiedBy>
  <cp:revision>1</cp:revision>
  <dcterms:created xsi:type="dcterms:W3CDTF">2026-07-29T00:11:12Z</dcterms:created>
  <dcterms:modified xsi:type="dcterms:W3CDTF">2026-07-29T00:11:12Z</dcterms:modified>
</cp:coreProperties>
</file>