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notesMasterIdLst>
    <p:notesMasterId r:id="rId4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2B46"/>
        </a:solidFill>
      </p:bgPr>
    </p:bg>
    <p:spTree>
      <p:nvGrpSpPr>
        <p:cNvPr id="1" name=""/>
        <p:cNvGrpSpPr/>
        <p:nvPr/>
      </p:nvGrpSpPr>
      <p:grpSpPr>
        <a:xfrm>
          <a:off x="0" y="0"/>
          <a:ext cx="0" cy="0"/>
          <a:chOff x="0" y="0"/>
          <a:chExt cx="0" cy="0"/>
        </a:xfrm>
      </p:grpSpPr>
      <p:sp>
        <p:nvSpPr>
          <p:cNvPr id="2" name="Text 0"/>
          <p:cNvSpPr/>
          <p:nvPr/>
        </p:nvSpPr>
        <p:spPr>
          <a:xfrm>
            <a:off x="731520" y="914400"/>
            <a:ext cx="2743200" cy="457200"/>
          </a:xfrm>
          <a:prstGeom prst="rect">
            <a:avLst/>
          </a:prstGeom>
          <a:noFill/>
          <a:ln/>
        </p:spPr>
        <p:txBody>
          <a:bodyPr wrap="square" lIns="0" tIns="0" rIns="0" bIns="0" rtlCol="0" anchor="ctr"/>
          <a:lstStyle/>
          <a:p>
            <a:pPr indent="0" marL="0">
              <a:buNone/>
            </a:pPr>
            <a:r>
              <a:rPr lang="en-US" sz="1800" b="1" dirty="0">
                <a:solidFill>
                  <a:srgbClr val="E9B64B"/>
                </a:solidFill>
                <a:latin typeface="Microsoft YaHei" pitchFamily="34" charset="0"/>
                <a:ea typeface="Microsoft YaHei" pitchFamily="34" charset="-122"/>
                <a:cs typeface="Microsoft YaHei" pitchFamily="34" charset="-120"/>
              </a:rPr>
              <a:t>第1章</a:t>
            </a:r>
            <a:endParaRPr lang="en-US" sz="1800" dirty="0"/>
          </a:p>
        </p:txBody>
      </p:sp>
      <p:sp>
        <p:nvSpPr>
          <p:cNvPr id="3" name="Text 1"/>
          <p:cNvSpPr/>
          <p:nvPr/>
        </p:nvSpPr>
        <p:spPr>
          <a:xfrm>
            <a:off x="731520" y="1371600"/>
            <a:ext cx="7772400" cy="914400"/>
          </a:xfrm>
          <a:prstGeom prst="rect">
            <a:avLst/>
          </a:prstGeom>
          <a:noFill/>
          <a:ln/>
        </p:spPr>
        <p:txBody>
          <a:bodyPr wrap="square" lIns="0" tIns="0" rIns="0" bIns="0" rtlCol="0" anchor="ctr"/>
          <a:lstStyle/>
          <a:p>
            <a:pPr indent="0" marL="0">
              <a:buNone/>
            </a:pPr>
            <a:r>
              <a:rPr lang="en-US" sz="3200" b="1" dirty="0">
                <a:solidFill>
                  <a:srgbClr val="FFFFFF"/>
                </a:solidFill>
                <a:latin typeface="Microsoft YaHei" pitchFamily="34" charset="0"/>
                <a:ea typeface="Microsoft YaHei" pitchFamily="34" charset="-122"/>
                <a:cs typeface="Microsoft YaHei" pitchFamily="34" charset="-120"/>
              </a:rPr>
              <a:t>人工智能与旅游创新概述</a:t>
            </a:r>
            <a:endParaRPr lang="en-US" sz="3200" dirty="0"/>
          </a:p>
        </p:txBody>
      </p:sp>
      <p:sp>
        <p:nvSpPr>
          <p:cNvPr id="4" name="Shape 2"/>
          <p:cNvSpPr/>
          <p:nvPr/>
        </p:nvSpPr>
        <p:spPr>
          <a:xfrm>
            <a:off x="731520" y="2286000"/>
            <a:ext cx="1828800" cy="36576"/>
          </a:xfrm>
          <a:prstGeom prst="rect">
            <a:avLst/>
          </a:prstGeom>
          <a:solidFill>
            <a:srgbClr val="E9B64B"/>
          </a:solidFill>
          <a:ln/>
        </p:spPr>
      </p:sp>
      <p:sp>
        <p:nvSpPr>
          <p:cNvPr id="5" name="Text 3"/>
          <p:cNvSpPr/>
          <p:nvPr/>
        </p:nvSpPr>
        <p:spPr>
          <a:xfrm>
            <a:off x="731520" y="2468880"/>
            <a:ext cx="7772400" cy="457200"/>
          </a:xfrm>
          <a:prstGeom prst="rect">
            <a:avLst/>
          </a:prstGeom>
          <a:noFill/>
          <a:ln/>
        </p:spPr>
        <p:txBody>
          <a:bodyPr wrap="square" lIns="0" tIns="0" rIns="0" bIns="0" rtlCol="0" anchor="ctr"/>
          <a:lstStyle/>
          <a:p>
            <a:pPr indent="0" marL="0">
              <a:buNone/>
            </a:pPr>
            <a:r>
              <a:rPr lang="en-US" sz="1400" dirty="0">
                <a:solidFill>
                  <a:srgbClr val="A0B4C8"/>
                </a:solidFill>
                <a:latin typeface="Microsoft YaHei" pitchFamily="34" charset="0"/>
                <a:ea typeface="Microsoft YaHei" pitchFamily="34" charset="-122"/>
                <a:cs typeface="Microsoft YaHei" pitchFamily="34" charset="-120"/>
              </a:rPr>
              <a:t>AI与旅游融合的理论基础与AITI框架</a:t>
            </a:r>
            <a:endParaRPr lang="en-US" sz="1400" dirty="0"/>
          </a:p>
        </p:txBody>
      </p:sp>
      <p:sp>
        <p:nvSpPr>
          <p:cNvPr id="6" name="Text 4"/>
          <p:cNvSpPr/>
          <p:nvPr/>
        </p:nvSpPr>
        <p:spPr>
          <a:xfrm>
            <a:off x="731520" y="4389120"/>
            <a:ext cx="3657600" cy="365760"/>
          </a:xfrm>
          <a:prstGeom prst="rect">
            <a:avLst/>
          </a:prstGeom>
          <a:noFill/>
          <a:ln/>
        </p:spPr>
        <p:txBody>
          <a:bodyPr wrap="square" lIns="0" tIns="0" rIns="0" bIns="0" rtlCol="0" anchor="ctr"/>
          <a:lstStyle/>
          <a:p>
            <a:pPr indent="0" marL="0">
              <a:buNone/>
            </a:pPr>
            <a:r>
              <a:rPr lang="en-US" sz="1200" dirty="0">
                <a:solidFill>
                  <a:srgbClr val="A0B4C8"/>
                </a:solidFill>
                <a:latin typeface="Microsoft YaHei" pitchFamily="34" charset="0"/>
                <a:ea typeface="Microsoft YaHei" pitchFamily="34" charset="-122"/>
                <a:cs typeface="Microsoft YaHei" pitchFamily="34" charset="-120"/>
              </a:rPr>
              <a:t>安顺学院 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学习目标</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Learning Objectives</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640080" y="1188720"/>
            <a:ext cx="320040" cy="320040"/>
          </a:xfrm>
          <a:prstGeom prst="ellipse">
            <a:avLst/>
          </a:prstGeom>
          <a:solidFill>
            <a:srgbClr val="1A6B65"/>
          </a:solidFill>
          <a:ln/>
        </p:spPr>
      </p:sp>
      <p:sp>
        <p:nvSpPr>
          <p:cNvPr id="7" name="Text 5"/>
          <p:cNvSpPr/>
          <p:nvPr/>
        </p:nvSpPr>
        <p:spPr>
          <a:xfrm>
            <a:off x="640080" y="1188720"/>
            <a:ext cx="320040" cy="320040"/>
          </a:xfrm>
          <a:prstGeom prst="rect">
            <a:avLst/>
          </a:prstGeom>
          <a:noFill/>
          <a:ln/>
        </p:spPr>
        <p:txBody>
          <a:bodyPr wrap="square" lIns="0" tIns="0" rIns="0" bIns="0" rtlCol="0" anchor="ctr"/>
          <a:lstStyle/>
          <a:p>
            <a:pPr algn="ctr" indent="0" marL="0">
              <a:buNone/>
            </a:pPr>
            <a:r>
              <a:rPr lang="en-US" sz="1200" b="1" dirty="0">
                <a:solidFill>
                  <a:srgbClr val="FFFFFF"/>
                </a:solidFill>
                <a:latin typeface="Microsoft YaHei" pitchFamily="34" charset="0"/>
                <a:ea typeface="Microsoft YaHei" pitchFamily="34" charset="-122"/>
                <a:cs typeface="Microsoft YaHei" pitchFamily="34" charset="-120"/>
              </a:rPr>
              <a:t>1</a:t>
            </a:r>
            <a:endParaRPr lang="en-US" sz="1200" dirty="0"/>
          </a:p>
        </p:txBody>
      </p:sp>
      <p:sp>
        <p:nvSpPr>
          <p:cNvPr id="8" name="Text 6"/>
          <p:cNvSpPr/>
          <p:nvPr/>
        </p:nvSpPr>
        <p:spPr>
          <a:xfrm>
            <a:off x="1097280" y="1188720"/>
            <a:ext cx="7498080" cy="457200"/>
          </a:xfrm>
          <a:prstGeom prst="rect">
            <a:avLst/>
          </a:prstGeom>
          <a:noFill/>
          <a:ln/>
        </p:spPr>
        <p:txBody>
          <a:bodyPr wrap="square" lIns="0" tIns="0" rIns="0" bIns="0" rtlCol="0" anchor="ctr"/>
          <a:lstStyle/>
          <a:p>
            <a:pPr indent="0" marL="0">
              <a:buNone/>
            </a:pPr>
            <a:r>
              <a:rPr lang="en-US" sz="1400" dirty="0">
                <a:solidFill>
                  <a:srgbClr val="1A1A2E"/>
                </a:solidFill>
                <a:latin typeface="Microsoft YaHei" pitchFamily="34" charset="0"/>
                <a:ea typeface="Microsoft YaHei" pitchFamily="34" charset="-122"/>
                <a:cs typeface="Microsoft YaHei" pitchFamily="34" charset="-120"/>
              </a:rPr>
              <a:t>理解人工智能的基本概念、发展阶段和技术体系</a:t>
            </a:r>
            <a:endParaRPr lang="en-US" sz="1400" dirty="0"/>
          </a:p>
        </p:txBody>
      </p:sp>
      <p:sp>
        <p:nvSpPr>
          <p:cNvPr id="9" name="Shape 7"/>
          <p:cNvSpPr/>
          <p:nvPr/>
        </p:nvSpPr>
        <p:spPr>
          <a:xfrm>
            <a:off x="640080" y="1828800"/>
            <a:ext cx="320040" cy="320040"/>
          </a:xfrm>
          <a:prstGeom prst="ellipse">
            <a:avLst/>
          </a:prstGeom>
          <a:solidFill>
            <a:srgbClr val="1A6B65"/>
          </a:solidFill>
          <a:ln/>
        </p:spPr>
      </p:sp>
      <p:sp>
        <p:nvSpPr>
          <p:cNvPr id="10" name="Text 8"/>
          <p:cNvSpPr/>
          <p:nvPr/>
        </p:nvSpPr>
        <p:spPr>
          <a:xfrm>
            <a:off x="640080" y="1828800"/>
            <a:ext cx="320040" cy="320040"/>
          </a:xfrm>
          <a:prstGeom prst="rect">
            <a:avLst/>
          </a:prstGeom>
          <a:noFill/>
          <a:ln/>
        </p:spPr>
        <p:txBody>
          <a:bodyPr wrap="square" lIns="0" tIns="0" rIns="0" bIns="0" rtlCol="0" anchor="ctr"/>
          <a:lstStyle/>
          <a:p>
            <a:pPr algn="ctr" indent="0" marL="0">
              <a:buNone/>
            </a:pPr>
            <a:r>
              <a:rPr lang="en-US" sz="1200" b="1" dirty="0">
                <a:solidFill>
                  <a:srgbClr val="FFFFFF"/>
                </a:solidFill>
                <a:latin typeface="Microsoft YaHei" pitchFamily="34" charset="0"/>
                <a:ea typeface="Microsoft YaHei" pitchFamily="34" charset="-122"/>
                <a:cs typeface="Microsoft YaHei" pitchFamily="34" charset="-120"/>
              </a:rPr>
              <a:t>2</a:t>
            </a:r>
            <a:endParaRPr lang="en-US" sz="1200" dirty="0"/>
          </a:p>
        </p:txBody>
      </p:sp>
      <p:sp>
        <p:nvSpPr>
          <p:cNvPr id="11" name="Text 9"/>
          <p:cNvSpPr/>
          <p:nvPr/>
        </p:nvSpPr>
        <p:spPr>
          <a:xfrm>
            <a:off x="1097280" y="1828800"/>
            <a:ext cx="7498080" cy="457200"/>
          </a:xfrm>
          <a:prstGeom prst="rect">
            <a:avLst/>
          </a:prstGeom>
          <a:noFill/>
          <a:ln/>
        </p:spPr>
        <p:txBody>
          <a:bodyPr wrap="square" lIns="0" tIns="0" rIns="0" bIns="0" rtlCol="0" anchor="ctr"/>
          <a:lstStyle/>
          <a:p>
            <a:pPr indent="0" marL="0">
              <a:buNone/>
            </a:pPr>
            <a:r>
              <a:rPr lang="en-US" sz="1400" dirty="0">
                <a:solidFill>
                  <a:srgbClr val="1A1A2E"/>
                </a:solidFill>
                <a:latin typeface="Microsoft YaHei" pitchFamily="34" charset="0"/>
                <a:ea typeface="Microsoft YaHei" pitchFamily="34" charset="-122"/>
                <a:cs typeface="Microsoft YaHei" pitchFamily="34" charset="-120"/>
              </a:rPr>
              <a:t>掌握旅游产业数字化转型的驱动力和演进路径</a:t>
            </a:r>
            <a:endParaRPr lang="en-US" sz="1400" dirty="0"/>
          </a:p>
        </p:txBody>
      </p:sp>
      <p:sp>
        <p:nvSpPr>
          <p:cNvPr id="12" name="Shape 10"/>
          <p:cNvSpPr/>
          <p:nvPr/>
        </p:nvSpPr>
        <p:spPr>
          <a:xfrm>
            <a:off x="640080" y="2468880"/>
            <a:ext cx="320040" cy="320040"/>
          </a:xfrm>
          <a:prstGeom prst="ellipse">
            <a:avLst/>
          </a:prstGeom>
          <a:solidFill>
            <a:srgbClr val="1A6B65"/>
          </a:solidFill>
          <a:ln/>
        </p:spPr>
      </p:sp>
      <p:sp>
        <p:nvSpPr>
          <p:cNvPr id="13" name="Text 11"/>
          <p:cNvSpPr/>
          <p:nvPr/>
        </p:nvSpPr>
        <p:spPr>
          <a:xfrm>
            <a:off x="640080" y="2468880"/>
            <a:ext cx="320040" cy="320040"/>
          </a:xfrm>
          <a:prstGeom prst="rect">
            <a:avLst/>
          </a:prstGeom>
          <a:noFill/>
          <a:ln/>
        </p:spPr>
        <p:txBody>
          <a:bodyPr wrap="square" lIns="0" tIns="0" rIns="0" bIns="0" rtlCol="0" anchor="ctr"/>
          <a:lstStyle/>
          <a:p>
            <a:pPr algn="ctr" indent="0" marL="0">
              <a:buNone/>
            </a:pPr>
            <a:r>
              <a:rPr lang="en-US" sz="1200" b="1" dirty="0">
                <a:solidFill>
                  <a:srgbClr val="FFFFFF"/>
                </a:solidFill>
                <a:latin typeface="Microsoft YaHei" pitchFamily="34" charset="0"/>
                <a:ea typeface="Microsoft YaHei" pitchFamily="34" charset="-122"/>
                <a:cs typeface="Microsoft YaHei" pitchFamily="34" charset="-120"/>
              </a:rPr>
              <a:t>3</a:t>
            </a:r>
            <a:endParaRPr lang="en-US" sz="1200" dirty="0"/>
          </a:p>
        </p:txBody>
      </p:sp>
      <p:sp>
        <p:nvSpPr>
          <p:cNvPr id="14" name="Text 12"/>
          <p:cNvSpPr/>
          <p:nvPr/>
        </p:nvSpPr>
        <p:spPr>
          <a:xfrm>
            <a:off x="1097280" y="2468880"/>
            <a:ext cx="7498080" cy="457200"/>
          </a:xfrm>
          <a:prstGeom prst="rect">
            <a:avLst/>
          </a:prstGeom>
          <a:noFill/>
          <a:ln/>
        </p:spPr>
        <p:txBody>
          <a:bodyPr wrap="square" lIns="0" tIns="0" rIns="0" bIns="0" rtlCol="0" anchor="ctr"/>
          <a:lstStyle/>
          <a:p>
            <a:pPr indent="0" marL="0">
              <a:buNone/>
            </a:pPr>
            <a:r>
              <a:rPr lang="en-US" sz="1400" dirty="0">
                <a:solidFill>
                  <a:srgbClr val="1A1A2E"/>
                </a:solidFill>
                <a:latin typeface="Microsoft YaHei" pitchFamily="34" charset="0"/>
                <a:ea typeface="Microsoft YaHei" pitchFamily="34" charset="-122"/>
                <a:cs typeface="Microsoft YaHei" pitchFamily="34" charset="-120"/>
              </a:rPr>
              <a:t>了解AI与旅游融合的理论基础和多学科交叉特征</a:t>
            </a:r>
            <a:endParaRPr lang="en-US" sz="1400" dirty="0"/>
          </a:p>
        </p:txBody>
      </p:sp>
      <p:sp>
        <p:nvSpPr>
          <p:cNvPr id="15" name="Shape 13"/>
          <p:cNvSpPr/>
          <p:nvPr/>
        </p:nvSpPr>
        <p:spPr>
          <a:xfrm>
            <a:off x="640080" y="3108960"/>
            <a:ext cx="320040" cy="320040"/>
          </a:xfrm>
          <a:prstGeom prst="ellipse">
            <a:avLst/>
          </a:prstGeom>
          <a:solidFill>
            <a:srgbClr val="1A6B65"/>
          </a:solidFill>
          <a:ln/>
        </p:spPr>
      </p:sp>
      <p:sp>
        <p:nvSpPr>
          <p:cNvPr id="16" name="Text 14"/>
          <p:cNvSpPr/>
          <p:nvPr/>
        </p:nvSpPr>
        <p:spPr>
          <a:xfrm>
            <a:off x="640080" y="3108960"/>
            <a:ext cx="320040" cy="320040"/>
          </a:xfrm>
          <a:prstGeom prst="rect">
            <a:avLst/>
          </a:prstGeom>
          <a:noFill/>
          <a:ln/>
        </p:spPr>
        <p:txBody>
          <a:bodyPr wrap="square" lIns="0" tIns="0" rIns="0" bIns="0" rtlCol="0" anchor="ctr"/>
          <a:lstStyle/>
          <a:p>
            <a:pPr algn="ctr" indent="0" marL="0">
              <a:buNone/>
            </a:pPr>
            <a:r>
              <a:rPr lang="en-US" sz="1200" b="1" dirty="0">
                <a:solidFill>
                  <a:srgbClr val="FFFFFF"/>
                </a:solidFill>
                <a:latin typeface="Microsoft YaHei" pitchFamily="34" charset="0"/>
                <a:ea typeface="Microsoft YaHei" pitchFamily="34" charset="-122"/>
                <a:cs typeface="Microsoft YaHei" pitchFamily="34" charset="-120"/>
              </a:rPr>
              <a:t>4</a:t>
            </a:r>
            <a:endParaRPr lang="en-US" sz="1200" dirty="0"/>
          </a:p>
        </p:txBody>
      </p:sp>
      <p:sp>
        <p:nvSpPr>
          <p:cNvPr id="17" name="Text 15"/>
          <p:cNvSpPr/>
          <p:nvPr/>
        </p:nvSpPr>
        <p:spPr>
          <a:xfrm>
            <a:off x="1097280" y="3108960"/>
            <a:ext cx="7498080" cy="457200"/>
          </a:xfrm>
          <a:prstGeom prst="rect">
            <a:avLst/>
          </a:prstGeom>
          <a:noFill/>
          <a:ln/>
        </p:spPr>
        <p:txBody>
          <a:bodyPr wrap="square" lIns="0" tIns="0" rIns="0" bIns="0" rtlCol="0" anchor="ctr"/>
          <a:lstStyle/>
          <a:p>
            <a:pPr indent="0" marL="0">
              <a:buNone/>
            </a:pPr>
            <a:r>
              <a:rPr lang="en-US" sz="1400" dirty="0">
                <a:solidFill>
                  <a:srgbClr val="1A1A2E"/>
                </a:solidFill>
                <a:latin typeface="Microsoft YaHei" pitchFamily="34" charset="0"/>
                <a:ea typeface="Microsoft YaHei" pitchFamily="34" charset="-122"/>
                <a:cs typeface="Microsoft YaHei" pitchFamily="34" charset="-120"/>
              </a:rPr>
              <a:t>掌握AITI框架的四个维度及其内在逻辑关系</a:t>
            </a:r>
            <a:endParaRPr lang="en-US" sz="1400" dirty="0"/>
          </a:p>
        </p:txBody>
      </p:sp>
      <p:sp>
        <p:nvSpPr>
          <p:cNvPr id="18" name="Shape 16"/>
          <p:cNvSpPr/>
          <p:nvPr/>
        </p:nvSpPr>
        <p:spPr>
          <a:xfrm>
            <a:off x="640080" y="3749040"/>
            <a:ext cx="320040" cy="320040"/>
          </a:xfrm>
          <a:prstGeom prst="ellipse">
            <a:avLst/>
          </a:prstGeom>
          <a:solidFill>
            <a:srgbClr val="1A6B65"/>
          </a:solidFill>
          <a:ln/>
        </p:spPr>
      </p:sp>
      <p:sp>
        <p:nvSpPr>
          <p:cNvPr id="19" name="Text 17"/>
          <p:cNvSpPr/>
          <p:nvPr/>
        </p:nvSpPr>
        <p:spPr>
          <a:xfrm>
            <a:off x="640080" y="3749040"/>
            <a:ext cx="320040" cy="320040"/>
          </a:xfrm>
          <a:prstGeom prst="rect">
            <a:avLst/>
          </a:prstGeom>
          <a:noFill/>
          <a:ln/>
        </p:spPr>
        <p:txBody>
          <a:bodyPr wrap="square" lIns="0" tIns="0" rIns="0" bIns="0" rtlCol="0" anchor="ctr"/>
          <a:lstStyle/>
          <a:p>
            <a:pPr algn="ctr" indent="0" marL="0">
              <a:buNone/>
            </a:pPr>
            <a:r>
              <a:rPr lang="en-US" sz="1200" b="1" dirty="0">
                <a:solidFill>
                  <a:srgbClr val="FFFFFF"/>
                </a:solidFill>
                <a:latin typeface="Microsoft YaHei" pitchFamily="34" charset="0"/>
                <a:ea typeface="Microsoft YaHei" pitchFamily="34" charset="-122"/>
                <a:cs typeface="Microsoft YaHei" pitchFamily="34" charset="-120"/>
              </a:rPr>
              <a:t>5</a:t>
            </a:r>
            <a:endParaRPr lang="en-US" sz="1200" dirty="0"/>
          </a:p>
        </p:txBody>
      </p:sp>
      <p:sp>
        <p:nvSpPr>
          <p:cNvPr id="20" name="Text 18"/>
          <p:cNvSpPr/>
          <p:nvPr/>
        </p:nvSpPr>
        <p:spPr>
          <a:xfrm>
            <a:off x="1097280" y="3749040"/>
            <a:ext cx="7498080" cy="457200"/>
          </a:xfrm>
          <a:prstGeom prst="rect">
            <a:avLst/>
          </a:prstGeom>
          <a:noFill/>
          <a:ln/>
        </p:spPr>
        <p:txBody>
          <a:bodyPr wrap="square" lIns="0" tIns="0" rIns="0" bIns="0" rtlCol="0" anchor="ctr"/>
          <a:lstStyle/>
          <a:p>
            <a:pPr indent="0" marL="0">
              <a:buNone/>
            </a:pPr>
            <a:r>
              <a:rPr lang="en-US" sz="1400" dirty="0">
                <a:solidFill>
                  <a:srgbClr val="1A1A2E"/>
                </a:solidFill>
                <a:latin typeface="Microsoft YaHei" pitchFamily="34" charset="0"/>
                <a:ea typeface="Microsoft YaHei" pitchFamily="34" charset="-122"/>
                <a:cs typeface="Microsoft YaHei" pitchFamily="34" charset="-120"/>
              </a:rPr>
              <a:t>初步建立AI旅游应用的全局认知框架</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导入案例</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从排队买票到AI全程服务</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8229600" cy="32004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Text 5"/>
          <p:cNvSpPr/>
          <p:nvPr/>
        </p:nvSpPr>
        <p:spPr>
          <a:xfrm>
            <a:off x="731520" y="1280160"/>
            <a:ext cx="7680960" cy="365760"/>
          </a:xfrm>
          <a:prstGeom prst="rect">
            <a:avLst/>
          </a:prstGeom>
          <a:noFill/>
          <a:ln/>
        </p:spPr>
        <p:txBody>
          <a:bodyPr wrap="square" lIns="0" tIns="0" rIns="0" bIns="0" rtlCol="0" anchor="ctr"/>
          <a:lstStyle/>
          <a:p>
            <a:pPr indent="0" marL="0">
              <a:buNone/>
            </a:pPr>
            <a:r>
              <a:rPr lang="en-US" sz="1600" b="1" dirty="0">
                <a:solidFill>
                  <a:srgbClr val="0F2B46"/>
                </a:solidFill>
                <a:latin typeface="Microsoft YaHei" pitchFamily="34" charset="0"/>
                <a:ea typeface="Microsoft YaHei" pitchFamily="34" charset="-122"/>
                <a:cs typeface="Microsoft YaHei" pitchFamily="34" charset="-120"/>
              </a:rPr>
              <a:t>2019年 vs 2025年旅游体验对比</a:t>
            </a:r>
            <a:endParaRPr lang="en-US" sz="1600" dirty="0"/>
          </a:p>
        </p:txBody>
      </p:sp>
      <p:sp>
        <p:nvSpPr>
          <p:cNvPr id="8" name="Text 6"/>
          <p:cNvSpPr/>
          <p:nvPr/>
        </p:nvSpPr>
        <p:spPr>
          <a:xfrm>
            <a:off x="731520" y="1737360"/>
            <a:ext cx="7680960" cy="1371600"/>
          </a:xfrm>
          <a:prstGeom prst="rect">
            <a:avLst/>
          </a:prstGeom>
          <a:noFill/>
          <a:ln/>
        </p:spPr>
        <p:txBody>
          <a:bodyPr wrap="square" lIns="0" tIns="0" rIns="0" bIns="0" rtlCol="0" anchor="ctr"/>
          <a:lstStyle/>
          <a:p>
            <a:pPr indent="0" marL="0">
              <a:lnSpc>
                <a:spcPct val="160000"/>
              </a:lnSpc>
              <a:buNone/>
            </a:pPr>
            <a:r>
              <a:rPr lang="en-US" sz="1200" dirty="0">
                <a:solidFill>
                  <a:srgbClr val="6B7280"/>
                </a:solidFill>
                <a:latin typeface="Microsoft YaHei" pitchFamily="34" charset="0"/>
                <a:ea typeface="Microsoft YaHei" pitchFamily="34" charset="-122"/>
                <a:cs typeface="Microsoft YaHei" pitchFamily="34" charset="-120"/>
              </a:rPr>
              <a:t>2019年：手动搜索攻略→排队买票→寻找导览牌→错过最佳观赏点</a:t>
            </a:r>
            <a:endParaRPr lang="en-US" sz="1200" dirty="0"/>
          </a:p>
          <a:p>
            <a:pPr indent="0" marL="0">
              <a:lnSpc>
                <a:spcPct val="160000"/>
              </a:lnSpc>
              <a:buNone/>
            </a:pPr>
            <a:r>
              <a:rPr lang="en-US" sz="1200" dirty="0">
                <a:solidFill>
                  <a:srgbClr val="6B7280"/>
                </a:solidFill>
                <a:latin typeface="Microsoft YaHei" pitchFamily="34" charset="0"/>
                <a:ea typeface="Microsoft YaHei" pitchFamily="34" charset="-122"/>
                <a:cs typeface="Microsoft YaHei" pitchFamily="34" charset="-120"/>
              </a:rPr>
              <a:t>2025年：AI助手30秒生成行程→人脸识别入园→AI数字导览→实时避峰推荐→AI生成旅行日记</a:t>
            </a:r>
            <a:endParaRPr lang="en-US" sz="1200" dirty="0"/>
          </a:p>
        </p:txBody>
      </p:sp>
      <p:sp>
        <p:nvSpPr>
          <p:cNvPr id="9" name="Text 7"/>
          <p:cNvSpPr/>
          <p:nvPr/>
        </p:nvSpPr>
        <p:spPr>
          <a:xfrm>
            <a:off x="731520" y="3200400"/>
            <a:ext cx="7680960" cy="365760"/>
          </a:xfrm>
          <a:prstGeom prst="rect">
            <a:avLst/>
          </a:prstGeom>
          <a:noFill/>
          <a:ln/>
        </p:spPr>
        <p:txBody>
          <a:bodyPr wrap="square" lIns="0" tIns="0" rIns="0" bIns="0" rtlCol="0" anchor="ctr"/>
          <a:lstStyle/>
          <a:p>
            <a:pPr indent="0" marL="0">
              <a:buNone/>
            </a:pPr>
            <a:r>
              <a:rPr lang="en-US" sz="1300" b="1" dirty="0">
                <a:solidFill>
                  <a:srgbClr val="1A6B65"/>
                </a:solidFill>
                <a:latin typeface="Microsoft YaHei" pitchFamily="34" charset="0"/>
                <a:ea typeface="Microsoft YaHei" pitchFamily="34" charset="-122"/>
                <a:cs typeface="Microsoft YaHei" pitchFamily="34" charset="-120"/>
              </a:rPr>
              <a:t>核心变化：AI从"信息工具"升级为"全程服务伙伴"</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导入案例延伸</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贵州黄果树AI智慧景区</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8229600" cy="27432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Shape 5"/>
          <p:cNvSpPr/>
          <p:nvPr/>
        </p:nvSpPr>
        <p:spPr>
          <a:xfrm>
            <a:off x="457200" y="1188720"/>
            <a:ext cx="8229600" cy="54864"/>
          </a:xfrm>
          <a:prstGeom prst="rect">
            <a:avLst/>
          </a:prstGeom>
          <a:solidFill>
            <a:srgbClr val="1A6B65"/>
          </a:solidFill>
          <a:ln/>
        </p:spPr>
      </p:sp>
      <p:sp>
        <p:nvSpPr>
          <p:cNvPr id="8" name="Shape 6"/>
          <p:cNvSpPr/>
          <p:nvPr/>
        </p:nvSpPr>
        <p:spPr>
          <a:xfrm>
            <a:off x="457200" y="1188720"/>
            <a:ext cx="1371600" cy="320040"/>
          </a:xfrm>
          <a:prstGeom prst="rect">
            <a:avLst/>
          </a:prstGeom>
          <a:solidFill>
            <a:srgbClr val="1A6B65"/>
          </a:solidFill>
          <a:ln/>
        </p:spPr>
      </p:sp>
      <p:sp>
        <p:nvSpPr>
          <p:cNvPr id="9" name="Text 7"/>
          <p:cNvSpPr/>
          <p:nvPr/>
        </p:nvSpPr>
        <p:spPr>
          <a:xfrm>
            <a:off x="457200" y="1188720"/>
            <a:ext cx="1371600" cy="320040"/>
          </a:xfrm>
          <a:prstGeom prst="rect">
            <a:avLst/>
          </a:prstGeom>
          <a:noFill/>
          <a:ln/>
        </p:spPr>
        <p:txBody>
          <a:bodyPr wrap="square" lIns="0" tIns="0" rIns="0" bIns="0" rtlCol="0" anchor="ctr"/>
          <a:lstStyle/>
          <a:p>
            <a:pPr algn="ctr" indent="0" marL="0">
              <a:buNone/>
            </a:pPr>
            <a:r>
              <a:rPr lang="en-US" sz="1000" b="1" dirty="0">
                <a:solidFill>
                  <a:srgbClr val="FFFFFF"/>
                </a:solidFill>
                <a:latin typeface="Microsoft YaHei" pitchFamily="34" charset="0"/>
                <a:ea typeface="Microsoft YaHei" pitchFamily="34" charset="-122"/>
                <a:cs typeface="Microsoft YaHei" pitchFamily="34" charset="-120"/>
              </a:rPr>
              <a:t>贵州案例</a:t>
            </a:r>
            <a:endParaRPr lang="en-US" sz="1000" dirty="0"/>
          </a:p>
        </p:txBody>
      </p:sp>
      <p:sp>
        <p:nvSpPr>
          <p:cNvPr id="10" name="Text 8"/>
          <p:cNvSpPr/>
          <p:nvPr/>
        </p:nvSpPr>
        <p:spPr>
          <a:xfrm>
            <a:off x="640080" y="1600200"/>
            <a:ext cx="7863840" cy="320040"/>
          </a:xfrm>
          <a:prstGeom prst="rect">
            <a:avLst/>
          </a:prstGeom>
          <a:noFill/>
          <a:ln/>
        </p:spPr>
        <p:txBody>
          <a:bodyPr wrap="square" lIns="0" tIns="0" rIns="0" bIns="0" rtlCol="0" anchor="ctr"/>
          <a:lstStyle/>
          <a:p>
            <a:pPr indent="0" marL="0">
              <a:buNone/>
            </a:pPr>
            <a:r>
              <a:rPr lang="en-US" sz="1400" b="1" dirty="0">
                <a:solidFill>
                  <a:srgbClr val="0F2B46"/>
                </a:solidFill>
                <a:latin typeface="Microsoft YaHei" pitchFamily="34" charset="0"/>
                <a:ea typeface="Microsoft YaHei" pitchFamily="34" charset="-122"/>
                <a:cs typeface="Microsoft YaHei" pitchFamily="34" charset="-120"/>
              </a:rPr>
              <a:t>黄果树瀑布AI智慧景区实践</a:t>
            </a:r>
            <a:endParaRPr lang="en-US" sz="1400" dirty="0"/>
          </a:p>
        </p:txBody>
      </p:sp>
      <p:sp>
        <p:nvSpPr>
          <p:cNvPr id="11" name="Text 9"/>
          <p:cNvSpPr/>
          <p:nvPr/>
        </p:nvSpPr>
        <p:spPr>
          <a:xfrm>
            <a:off x="640080" y="1965960"/>
            <a:ext cx="7863840" cy="1828800"/>
          </a:xfrm>
          <a:prstGeom prst="rect">
            <a:avLst/>
          </a:prstGeom>
          <a:noFill/>
          <a:ln/>
        </p:spPr>
        <p:txBody>
          <a:bodyPr wrap="square" lIns="0" tIns="0" rIns="0" bIns="0" rtlCol="0" anchor="ctr"/>
          <a:lstStyle/>
          <a:p>
            <a:pPr indent="0" marL="0">
              <a:lnSpc>
                <a:spcPct val="140000"/>
              </a:lnSpc>
              <a:buNone/>
            </a:pPr>
            <a:r>
              <a:rPr lang="en-US" sz="1100" dirty="0">
                <a:solidFill>
                  <a:srgbClr val="6B7280"/>
                </a:solidFill>
                <a:latin typeface="Microsoft YaHei" pitchFamily="34" charset="0"/>
                <a:ea typeface="Microsoft YaHei" pitchFamily="34" charset="-122"/>
                <a:cs typeface="Microsoft YaHei" pitchFamily="34" charset="-120"/>
              </a:rPr>
              <a:t>2024年黄果树景区引入AI客流预测系统，实现提前2小时预测客流峰值，准确率达92%。游客通过"一码游贵州"小程序获取AI推荐游览路线，平均排队时间缩短40%，游客满意度提升25%。</a:t>
            </a:r>
            <a:endParaRPr lang="en-US" sz="1100" dirty="0"/>
          </a:p>
        </p:txBody>
      </p:sp>
      <p:sp>
        <p:nvSpPr>
          <p:cNvPr id="12" name="Text 10"/>
          <p:cNvSpPr/>
          <p:nvPr/>
        </p:nvSpPr>
        <p:spPr>
          <a:xfrm>
            <a:off x="731520" y="4114800"/>
            <a:ext cx="7680960" cy="365760"/>
          </a:xfrm>
          <a:prstGeom prst="rect">
            <a:avLst/>
          </a:prstGeom>
          <a:noFill/>
          <a:ln/>
        </p:spPr>
        <p:txBody>
          <a:bodyPr wrap="square" lIns="0" tIns="0" rIns="0" bIns="0" rtlCol="0" anchor="ctr"/>
          <a:lstStyle/>
          <a:p>
            <a:pPr indent="0" marL="0">
              <a:buNone/>
            </a:pPr>
            <a:r>
              <a:rPr lang="en-US" sz="1300" b="1" dirty="0">
                <a:solidFill>
                  <a:srgbClr val="1A6B65"/>
                </a:solidFill>
                <a:latin typeface="Microsoft YaHei" pitchFamily="34" charset="0"/>
                <a:ea typeface="Microsoft YaHei" pitchFamily="34" charset="-122"/>
                <a:cs typeface="Microsoft YaHei" pitchFamily="34" charset="-120"/>
              </a:rPr>
              <a:t>思考：AI在旅游场景中究竟解决了什么核心问题？</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1.1 人工智能的基本概念</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定义与能力维度</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8229600" cy="13716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Text 5"/>
          <p:cNvSpPr/>
          <p:nvPr/>
        </p:nvSpPr>
        <p:spPr>
          <a:xfrm>
            <a:off x="731520" y="1280160"/>
            <a:ext cx="7680960" cy="1097280"/>
          </a:xfrm>
          <a:prstGeom prst="rect">
            <a:avLst/>
          </a:prstGeom>
          <a:noFill/>
          <a:ln/>
        </p:spPr>
        <p:txBody>
          <a:bodyPr wrap="square" lIns="0" tIns="0" rIns="0" bIns="0" rtlCol="0" anchor="ctr"/>
          <a:lstStyle/>
          <a:p>
            <a:pPr indent="0" marL="0">
              <a:lnSpc>
                <a:spcPct val="150000"/>
              </a:lnSpc>
              <a:buNone/>
            </a:pPr>
            <a:r>
              <a:rPr lang="en-US" sz="1400" dirty="0">
                <a:solidFill>
                  <a:srgbClr val="1A1A2E"/>
                </a:solidFill>
                <a:latin typeface="Microsoft YaHei" pitchFamily="34" charset="0"/>
                <a:ea typeface="Microsoft YaHei" pitchFamily="34" charset="-122"/>
                <a:cs typeface="Microsoft YaHei" pitchFamily="34" charset="-120"/>
              </a:rPr>
              <a:t>人工智能（AI）是研究、开发用于模拟、延伸和扩展人类智能的理论、方法、技术及应用系统的学科。</a:t>
            </a:r>
            <a:endParaRPr lang="en-US" sz="14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2743200"/>
          <a:ext cx="8229600" cy="914400"/>
        </p:xfrm>
        <a:graphic>
          <a:graphicData uri="http://schemas.openxmlformats.org/drawingml/2006/table">
            <a:tbl>
              <a:tblPr/>
              <a:tblGrid>
                <a:gridCol w="2286000"/>
                <a:gridCol w="3200400"/>
                <a:gridCol w="2743200"/>
              </a:tblGrid>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能力维度</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具体内容</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旅游应用示例</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感知能力</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视觉识别、语音识别</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景区场景识别、语音导览</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认知能力</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自然语言理解、知识推理</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智能客服、行程规划</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生成能力</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文本创作、图像生成</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文旅文案、宣传画生成</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决策能力</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策略优化、自动决策</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动态定价、资源调度</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1.1 AI的能力水平分类</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弱AI→强AI→AGI</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2651760" cy="256032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Shape 5"/>
          <p:cNvSpPr/>
          <p:nvPr/>
        </p:nvSpPr>
        <p:spPr>
          <a:xfrm>
            <a:off x="457200" y="1188720"/>
            <a:ext cx="2651760" cy="54864"/>
          </a:xfrm>
          <a:prstGeom prst="rect">
            <a:avLst/>
          </a:prstGeom>
          <a:solidFill>
            <a:srgbClr val="1A6B65"/>
          </a:solidFill>
          <a:ln/>
        </p:spPr>
      </p:sp>
      <p:sp>
        <p:nvSpPr>
          <p:cNvPr id="8" name="Text 6"/>
          <p:cNvSpPr/>
          <p:nvPr/>
        </p:nvSpPr>
        <p:spPr>
          <a:xfrm>
            <a:off x="640080" y="1371600"/>
            <a:ext cx="2286000" cy="365760"/>
          </a:xfrm>
          <a:prstGeom prst="rect">
            <a:avLst/>
          </a:prstGeom>
          <a:noFill/>
          <a:ln/>
        </p:spPr>
        <p:txBody>
          <a:bodyPr wrap="square" lIns="0" tIns="0" rIns="0" bIns="0" rtlCol="0" anchor="ctr"/>
          <a:lstStyle/>
          <a:p>
            <a:pPr indent="0" marL="0">
              <a:buNone/>
            </a:pPr>
            <a:r>
              <a:rPr lang="en-US" sz="1400" b="1" dirty="0">
                <a:solidFill>
                  <a:srgbClr val="0F2B46"/>
                </a:solidFill>
                <a:latin typeface="Microsoft YaHei" pitchFamily="34" charset="0"/>
                <a:ea typeface="Microsoft YaHei" pitchFamily="34" charset="-122"/>
                <a:cs typeface="Microsoft YaHei" pitchFamily="34" charset="-120"/>
              </a:rPr>
              <a:t>弱人工智能</a:t>
            </a:r>
            <a:endParaRPr lang="en-US" sz="1400" dirty="0"/>
          </a:p>
        </p:txBody>
      </p:sp>
      <p:sp>
        <p:nvSpPr>
          <p:cNvPr id="9" name="Text 7"/>
          <p:cNvSpPr/>
          <p:nvPr/>
        </p:nvSpPr>
        <p:spPr>
          <a:xfrm>
            <a:off x="640080" y="1828800"/>
            <a:ext cx="2286000" cy="914400"/>
          </a:xfrm>
          <a:prstGeom prst="rect">
            <a:avLst/>
          </a:prstGeom>
          <a:noFill/>
          <a:ln/>
        </p:spPr>
        <p:txBody>
          <a:bodyPr wrap="square" lIns="0" tIns="0" rIns="0" bIns="0" rtlCol="0" anchor="ctr"/>
          <a:lstStyle/>
          <a:p>
            <a:pPr indent="0" marL="0">
              <a:lnSpc>
                <a:spcPct val="140000"/>
              </a:lnSpc>
              <a:buNone/>
            </a:pPr>
            <a:r>
              <a:rPr lang="en-US" sz="1100" dirty="0">
                <a:solidFill>
                  <a:srgbClr val="6B7280"/>
                </a:solidFill>
                <a:latin typeface="Microsoft YaHei" pitchFamily="34" charset="0"/>
                <a:ea typeface="Microsoft YaHei" pitchFamily="34" charset="-122"/>
                <a:cs typeface="Microsoft YaHei" pitchFamily="34" charset="-120"/>
              </a:rPr>
              <a:t>特定任务达到或超越人类</a:t>
            </a:r>
            <a:endParaRPr lang="en-US" sz="1100" dirty="0"/>
          </a:p>
        </p:txBody>
      </p:sp>
      <p:sp>
        <p:nvSpPr>
          <p:cNvPr id="10" name="Text 8"/>
          <p:cNvSpPr/>
          <p:nvPr/>
        </p:nvSpPr>
        <p:spPr>
          <a:xfrm>
            <a:off x="640080" y="2743200"/>
            <a:ext cx="2286000" cy="457200"/>
          </a:xfrm>
          <a:prstGeom prst="rect">
            <a:avLst/>
          </a:prstGeom>
          <a:noFill/>
          <a:ln/>
        </p:spPr>
        <p:txBody>
          <a:bodyPr wrap="square" lIns="0" tIns="0" rIns="0" bIns="0" rtlCol="0" anchor="ctr"/>
          <a:lstStyle/>
          <a:p>
            <a:pPr indent="0" marL="0">
              <a:buNone/>
            </a:pPr>
            <a:r>
              <a:rPr lang="en-US" sz="1000" dirty="0">
                <a:solidFill>
                  <a:srgbClr val="1A6B65"/>
                </a:solidFill>
                <a:latin typeface="Microsoft YaHei" pitchFamily="34" charset="0"/>
                <a:ea typeface="Microsoft YaHei" pitchFamily="34" charset="-122"/>
                <a:cs typeface="Microsoft YaHei" pitchFamily="34" charset="-120"/>
              </a:rPr>
              <a:t>示例：AlphaGo、图像识别</a:t>
            </a:r>
            <a:endParaRPr lang="en-US" sz="1000" dirty="0"/>
          </a:p>
        </p:txBody>
      </p:sp>
      <p:sp>
        <p:nvSpPr>
          <p:cNvPr id="11" name="Shape 9"/>
          <p:cNvSpPr/>
          <p:nvPr/>
        </p:nvSpPr>
        <p:spPr>
          <a:xfrm>
            <a:off x="3291840" y="1188720"/>
            <a:ext cx="2651760" cy="256032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12" name="Shape 10"/>
          <p:cNvSpPr/>
          <p:nvPr/>
        </p:nvSpPr>
        <p:spPr>
          <a:xfrm>
            <a:off x="3291840" y="1188720"/>
            <a:ext cx="2651760" cy="54864"/>
          </a:xfrm>
          <a:prstGeom prst="rect">
            <a:avLst/>
          </a:prstGeom>
          <a:solidFill>
            <a:srgbClr val="2563EB"/>
          </a:solidFill>
          <a:ln/>
        </p:spPr>
      </p:sp>
      <p:sp>
        <p:nvSpPr>
          <p:cNvPr id="13" name="Text 11"/>
          <p:cNvSpPr/>
          <p:nvPr/>
        </p:nvSpPr>
        <p:spPr>
          <a:xfrm>
            <a:off x="3474720" y="1371600"/>
            <a:ext cx="2286000" cy="365760"/>
          </a:xfrm>
          <a:prstGeom prst="rect">
            <a:avLst/>
          </a:prstGeom>
          <a:noFill/>
          <a:ln/>
        </p:spPr>
        <p:txBody>
          <a:bodyPr wrap="square" lIns="0" tIns="0" rIns="0" bIns="0" rtlCol="0" anchor="ctr"/>
          <a:lstStyle/>
          <a:p>
            <a:pPr indent="0" marL="0">
              <a:buNone/>
            </a:pPr>
            <a:r>
              <a:rPr lang="en-US" sz="1400" b="1" dirty="0">
                <a:solidFill>
                  <a:srgbClr val="0F2B46"/>
                </a:solidFill>
                <a:latin typeface="Microsoft YaHei" pitchFamily="34" charset="0"/>
                <a:ea typeface="Microsoft YaHei" pitchFamily="34" charset="-122"/>
                <a:cs typeface="Microsoft YaHei" pitchFamily="34" charset="-120"/>
              </a:rPr>
              <a:t>强人工智能</a:t>
            </a:r>
            <a:endParaRPr lang="en-US" sz="1400" dirty="0"/>
          </a:p>
        </p:txBody>
      </p:sp>
      <p:sp>
        <p:nvSpPr>
          <p:cNvPr id="14" name="Text 12"/>
          <p:cNvSpPr/>
          <p:nvPr/>
        </p:nvSpPr>
        <p:spPr>
          <a:xfrm>
            <a:off x="3474720" y="1828800"/>
            <a:ext cx="2286000" cy="914400"/>
          </a:xfrm>
          <a:prstGeom prst="rect">
            <a:avLst/>
          </a:prstGeom>
          <a:noFill/>
          <a:ln/>
        </p:spPr>
        <p:txBody>
          <a:bodyPr wrap="square" lIns="0" tIns="0" rIns="0" bIns="0" rtlCol="0" anchor="ctr"/>
          <a:lstStyle/>
          <a:p>
            <a:pPr indent="0" marL="0">
              <a:lnSpc>
                <a:spcPct val="140000"/>
              </a:lnSpc>
              <a:buNone/>
            </a:pPr>
            <a:r>
              <a:rPr lang="en-US" sz="1100" dirty="0">
                <a:solidFill>
                  <a:srgbClr val="6B7280"/>
                </a:solidFill>
                <a:latin typeface="Microsoft YaHei" pitchFamily="34" charset="0"/>
                <a:ea typeface="Microsoft YaHei" pitchFamily="34" charset="-122"/>
                <a:cs typeface="Microsoft YaHei" pitchFamily="34" charset="-120"/>
              </a:rPr>
              <a:t>所有认知领域达到人类水平</a:t>
            </a:r>
            <a:endParaRPr lang="en-US" sz="1100" dirty="0"/>
          </a:p>
        </p:txBody>
      </p:sp>
      <p:sp>
        <p:nvSpPr>
          <p:cNvPr id="15" name="Text 13"/>
          <p:cNvSpPr/>
          <p:nvPr/>
        </p:nvSpPr>
        <p:spPr>
          <a:xfrm>
            <a:off x="3474720" y="2743200"/>
            <a:ext cx="2286000" cy="457200"/>
          </a:xfrm>
          <a:prstGeom prst="rect">
            <a:avLst/>
          </a:prstGeom>
          <a:noFill/>
          <a:ln/>
        </p:spPr>
        <p:txBody>
          <a:bodyPr wrap="square" lIns="0" tIns="0" rIns="0" bIns="0" rtlCol="0" anchor="ctr"/>
          <a:lstStyle/>
          <a:p>
            <a:pPr indent="0" marL="0">
              <a:buNone/>
            </a:pPr>
            <a:r>
              <a:rPr lang="en-US" sz="1000" dirty="0">
                <a:solidFill>
                  <a:srgbClr val="1A6B65"/>
                </a:solidFill>
                <a:latin typeface="Microsoft YaHei" pitchFamily="34" charset="0"/>
                <a:ea typeface="Microsoft YaHei" pitchFamily="34" charset="-122"/>
                <a:cs typeface="Microsoft YaHei" pitchFamily="34" charset="-120"/>
              </a:rPr>
              <a:t>示例：当前尚在探索中</a:t>
            </a:r>
            <a:endParaRPr lang="en-US" sz="1000" dirty="0"/>
          </a:p>
        </p:txBody>
      </p:sp>
      <p:sp>
        <p:nvSpPr>
          <p:cNvPr id="16" name="Shape 14"/>
          <p:cNvSpPr/>
          <p:nvPr/>
        </p:nvSpPr>
        <p:spPr>
          <a:xfrm>
            <a:off x="6126480" y="1188720"/>
            <a:ext cx="2651760" cy="256032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17" name="Shape 15"/>
          <p:cNvSpPr/>
          <p:nvPr/>
        </p:nvSpPr>
        <p:spPr>
          <a:xfrm>
            <a:off x="6126480" y="1188720"/>
            <a:ext cx="2651760" cy="54864"/>
          </a:xfrm>
          <a:prstGeom prst="rect">
            <a:avLst/>
          </a:prstGeom>
          <a:solidFill>
            <a:srgbClr val="E9B64B"/>
          </a:solidFill>
          <a:ln/>
        </p:spPr>
      </p:sp>
      <p:sp>
        <p:nvSpPr>
          <p:cNvPr id="18" name="Text 16"/>
          <p:cNvSpPr/>
          <p:nvPr/>
        </p:nvSpPr>
        <p:spPr>
          <a:xfrm>
            <a:off x="6309360" y="1371600"/>
            <a:ext cx="2286000" cy="365760"/>
          </a:xfrm>
          <a:prstGeom prst="rect">
            <a:avLst/>
          </a:prstGeom>
          <a:noFill/>
          <a:ln/>
        </p:spPr>
        <p:txBody>
          <a:bodyPr wrap="square" lIns="0" tIns="0" rIns="0" bIns="0" rtlCol="0" anchor="ctr"/>
          <a:lstStyle/>
          <a:p>
            <a:pPr indent="0" marL="0">
              <a:buNone/>
            </a:pPr>
            <a:r>
              <a:rPr lang="en-US" sz="1400" b="1" dirty="0">
                <a:solidFill>
                  <a:srgbClr val="0F2B46"/>
                </a:solidFill>
                <a:latin typeface="Microsoft YaHei" pitchFamily="34" charset="0"/>
                <a:ea typeface="Microsoft YaHei" pitchFamily="34" charset="-122"/>
                <a:cs typeface="Microsoft YaHei" pitchFamily="34" charset="-120"/>
              </a:rPr>
              <a:t>通用人工智能(AGI)</a:t>
            </a:r>
            <a:endParaRPr lang="en-US" sz="1400" dirty="0"/>
          </a:p>
        </p:txBody>
      </p:sp>
      <p:sp>
        <p:nvSpPr>
          <p:cNvPr id="19" name="Text 17"/>
          <p:cNvSpPr/>
          <p:nvPr/>
        </p:nvSpPr>
        <p:spPr>
          <a:xfrm>
            <a:off x="6309360" y="1828800"/>
            <a:ext cx="2286000" cy="914400"/>
          </a:xfrm>
          <a:prstGeom prst="rect">
            <a:avLst/>
          </a:prstGeom>
          <a:noFill/>
          <a:ln/>
        </p:spPr>
        <p:txBody>
          <a:bodyPr wrap="square" lIns="0" tIns="0" rIns="0" bIns="0" rtlCol="0" anchor="ctr"/>
          <a:lstStyle/>
          <a:p>
            <a:pPr indent="0" marL="0">
              <a:lnSpc>
                <a:spcPct val="140000"/>
              </a:lnSpc>
              <a:buNone/>
            </a:pPr>
            <a:r>
              <a:rPr lang="en-US" sz="1100" dirty="0">
                <a:solidFill>
                  <a:srgbClr val="6B7280"/>
                </a:solidFill>
                <a:latin typeface="Microsoft YaHei" pitchFamily="34" charset="0"/>
                <a:ea typeface="Microsoft YaHei" pitchFamily="34" charset="-122"/>
                <a:cs typeface="Microsoft YaHei" pitchFamily="34" charset="-120"/>
              </a:rPr>
              <a:t>跨领域自主学习推理</a:t>
            </a:r>
            <a:endParaRPr lang="en-US" sz="1100" dirty="0"/>
          </a:p>
        </p:txBody>
      </p:sp>
      <p:sp>
        <p:nvSpPr>
          <p:cNvPr id="20" name="Text 18"/>
          <p:cNvSpPr/>
          <p:nvPr/>
        </p:nvSpPr>
        <p:spPr>
          <a:xfrm>
            <a:off x="6309360" y="2743200"/>
            <a:ext cx="2286000" cy="457200"/>
          </a:xfrm>
          <a:prstGeom prst="rect">
            <a:avLst/>
          </a:prstGeom>
          <a:noFill/>
          <a:ln/>
        </p:spPr>
        <p:txBody>
          <a:bodyPr wrap="square" lIns="0" tIns="0" rIns="0" bIns="0" rtlCol="0" anchor="ctr"/>
          <a:lstStyle/>
          <a:p>
            <a:pPr indent="0" marL="0">
              <a:buNone/>
            </a:pPr>
            <a:r>
              <a:rPr lang="en-US" sz="1000" dirty="0">
                <a:solidFill>
                  <a:srgbClr val="1A6B65"/>
                </a:solidFill>
                <a:latin typeface="Microsoft YaHei" pitchFamily="34" charset="0"/>
                <a:ea typeface="Microsoft YaHei" pitchFamily="34" charset="-122"/>
                <a:cs typeface="Microsoft YaHei" pitchFamily="34" charset="-120"/>
              </a:rPr>
              <a:t>示例：GPT-4被视为重要一步</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1.1 AI三次发展浪潮</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第一次浪潮：符号主义（1956-1974）</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8229600" cy="32004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Shape 5"/>
          <p:cNvSpPr/>
          <p:nvPr/>
        </p:nvSpPr>
        <p:spPr>
          <a:xfrm>
            <a:off x="457200" y="1188720"/>
            <a:ext cx="8229600" cy="54864"/>
          </a:xfrm>
          <a:prstGeom prst="rect">
            <a:avLst/>
          </a:prstGeom>
          <a:solidFill>
            <a:srgbClr val="1A6B65"/>
          </a:solidFill>
          <a:ln/>
        </p:spPr>
      </p:sp>
      <p:sp>
        <p:nvSpPr>
          <p:cNvPr id="8" name="Text 6"/>
          <p:cNvSpPr/>
          <p:nvPr/>
        </p:nvSpPr>
        <p:spPr>
          <a:xfrm>
            <a:off x="731520" y="1371600"/>
            <a:ext cx="7680960" cy="2743200"/>
          </a:xfrm>
          <a:prstGeom prst="rect">
            <a:avLst/>
          </a:prstGeom>
          <a:noFill/>
          <a:ln/>
        </p:spPr>
        <p:txBody>
          <a:bodyPr wrap="square" lIns="0" tIns="0" rIns="0" bIns="0" rtlCol="0" anchor="ctr"/>
          <a:lstStyle/>
          <a:p>
            <a:pPr marL="342900" indent="-342900">
              <a:lnSpc>
                <a:spcPct val="16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1956年达特茅斯会议：McCarthy首次提出"人工智能"概念</a:t>
            </a:r>
            <a:endParaRPr lang="en-US" sz="1300" dirty="0"/>
          </a:p>
          <a:p>
            <a:pPr marL="342900" indent="-342900">
              <a:lnSpc>
                <a:spcPct val="16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代表成果：ELIZA对话系统（1966）、DENDRAL专家系统（1969）</a:t>
            </a:r>
            <a:endParaRPr lang="en-US" sz="1300" dirty="0"/>
          </a:p>
          <a:p>
            <a:pPr marL="342900" indent="-342900">
              <a:lnSpc>
                <a:spcPct val="16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核心思路：通过逻辑推理和规则系统模拟人类思维</a:t>
            </a:r>
            <a:endParaRPr lang="en-US" sz="1300" dirty="0"/>
          </a:p>
          <a:p>
            <a:pPr marL="342900" indent="-342900">
              <a:lnSpc>
                <a:spcPct val="16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局限：计算能力不足、知识表示瓶颈</a:t>
            </a:r>
            <a:endParaRPr lang="en-US" sz="1300" dirty="0"/>
          </a:p>
          <a:p>
            <a:pPr marL="342900" indent="-342900">
              <a:lnSpc>
                <a:spcPct val="16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结果：1974年Lighthill报告引发第一次AI寒冬</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1.1 AI三次发展浪潮</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第二次浪潮：专家系统（1980-1993）</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8229600" cy="32004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Shape 5"/>
          <p:cNvSpPr/>
          <p:nvPr/>
        </p:nvSpPr>
        <p:spPr>
          <a:xfrm>
            <a:off x="457200" y="1188720"/>
            <a:ext cx="8229600" cy="54864"/>
          </a:xfrm>
          <a:prstGeom prst="rect">
            <a:avLst/>
          </a:prstGeom>
          <a:solidFill>
            <a:srgbClr val="2563EB"/>
          </a:solidFill>
          <a:ln/>
        </p:spPr>
      </p:sp>
      <p:sp>
        <p:nvSpPr>
          <p:cNvPr id="8" name="Text 6"/>
          <p:cNvSpPr/>
          <p:nvPr/>
        </p:nvSpPr>
        <p:spPr>
          <a:xfrm>
            <a:off x="731520" y="1371600"/>
            <a:ext cx="7680960" cy="2743200"/>
          </a:xfrm>
          <a:prstGeom prst="rect">
            <a:avLst/>
          </a:prstGeom>
          <a:noFill/>
          <a:ln/>
        </p:spPr>
        <p:txBody>
          <a:bodyPr wrap="square" lIns="0" tIns="0" rIns="0" bIns="0" rtlCol="0" anchor="ctr"/>
          <a:lstStyle/>
          <a:p>
            <a:pPr marL="342900" indent="-342900">
              <a:lnSpc>
                <a:spcPct val="16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日本第五代计算机计划（1982年）投入8.5亿美元</a:t>
            </a:r>
            <a:endParaRPr lang="en-US" sz="1300" dirty="0"/>
          </a:p>
          <a:p>
            <a:pPr marL="342900" indent="-342900">
              <a:lnSpc>
                <a:spcPct val="16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XCON专家系统为DEC公司年节省数千万美元</a:t>
            </a:r>
            <a:endParaRPr lang="en-US" sz="1300" dirty="0"/>
          </a:p>
          <a:p>
            <a:pPr marL="342900" indent="-342900">
              <a:lnSpc>
                <a:spcPct val="16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1986年反向传播算法普及，连接主义复苏</a:t>
            </a:r>
            <a:endParaRPr lang="en-US" sz="1300" dirty="0"/>
          </a:p>
          <a:p>
            <a:pPr marL="342900" indent="-342900">
              <a:lnSpc>
                <a:spcPct val="16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局限：知识获取瓶颈——需专家手动编码规则</a:t>
            </a:r>
            <a:endParaRPr lang="en-US" sz="1300" dirty="0"/>
          </a:p>
          <a:p>
            <a:pPr marL="342900" indent="-342900">
              <a:lnSpc>
                <a:spcPct val="16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结果：PC普及+LISP机市场崩溃→第二次AI寒冬</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1.1 AI三次发展浪潮</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第三次浪潮：深度学习→大模型（2006-至今）</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8229600" cy="32004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Shape 5"/>
          <p:cNvSpPr/>
          <p:nvPr/>
        </p:nvSpPr>
        <p:spPr>
          <a:xfrm>
            <a:off x="457200" y="1188720"/>
            <a:ext cx="8229600" cy="54864"/>
          </a:xfrm>
          <a:prstGeom prst="rect">
            <a:avLst/>
          </a:prstGeom>
          <a:solidFill>
            <a:srgbClr val="E9B64B"/>
          </a:solidFill>
          <a:ln/>
        </p:spPr>
      </p:sp>
      <p:sp>
        <p:nvSpPr>
          <p:cNvPr id="8" name="Shape 6"/>
          <p:cNvSpPr/>
          <p:nvPr/>
        </p:nvSpPr>
        <p:spPr>
          <a:xfrm>
            <a:off x="868680" y="1371600"/>
            <a:ext cx="182880" cy="182880"/>
          </a:xfrm>
          <a:prstGeom prst="ellipse">
            <a:avLst/>
          </a:prstGeom>
          <a:solidFill>
            <a:srgbClr val="E9B64B"/>
          </a:solidFill>
          <a:ln/>
        </p:spPr>
      </p:sp>
      <p:sp>
        <p:nvSpPr>
          <p:cNvPr id="9" name="Text 7"/>
          <p:cNvSpPr/>
          <p:nvPr/>
        </p:nvSpPr>
        <p:spPr>
          <a:xfrm>
            <a:off x="457200" y="1645920"/>
            <a:ext cx="1280160" cy="274320"/>
          </a:xfrm>
          <a:prstGeom prst="rect">
            <a:avLst/>
          </a:prstGeom>
          <a:noFill/>
          <a:ln/>
        </p:spPr>
        <p:txBody>
          <a:bodyPr wrap="square" lIns="0" tIns="0" rIns="0" bIns="0" rtlCol="0" anchor="ctr"/>
          <a:lstStyle/>
          <a:p>
            <a:pPr algn="ctr" indent="0" marL="0">
              <a:buNone/>
            </a:pPr>
            <a:r>
              <a:rPr lang="en-US" sz="1100" b="1" dirty="0">
                <a:solidFill>
                  <a:srgbClr val="0F2B46"/>
                </a:solidFill>
                <a:latin typeface="Microsoft YaHei" pitchFamily="34" charset="0"/>
                <a:ea typeface="Microsoft YaHei" pitchFamily="34" charset="-122"/>
                <a:cs typeface="Microsoft YaHei" pitchFamily="34" charset="-120"/>
              </a:rPr>
              <a:t>2006</a:t>
            </a:r>
            <a:endParaRPr lang="en-US" sz="1100" dirty="0"/>
          </a:p>
        </p:txBody>
      </p:sp>
      <p:sp>
        <p:nvSpPr>
          <p:cNvPr id="10" name="Text 8"/>
          <p:cNvSpPr/>
          <p:nvPr/>
        </p:nvSpPr>
        <p:spPr>
          <a:xfrm>
            <a:off x="457200" y="1920240"/>
            <a:ext cx="1280160" cy="457200"/>
          </a:xfrm>
          <a:prstGeom prst="rect">
            <a:avLst/>
          </a:prstGeom>
          <a:noFill/>
          <a:ln/>
        </p:spPr>
        <p:txBody>
          <a:bodyPr wrap="square" lIns="0" tIns="0" rIns="0" bIns="0" rtlCol="0" anchor="ctr"/>
          <a:lstStyle/>
          <a:p>
            <a:pPr algn="ctr" indent="0" marL="0">
              <a:lnSpc>
                <a:spcPct val="130000"/>
              </a:lnSpc>
              <a:buNone/>
            </a:pPr>
            <a:r>
              <a:rPr lang="en-US" sz="900" dirty="0">
                <a:solidFill>
                  <a:srgbClr val="6B7280"/>
                </a:solidFill>
                <a:latin typeface="Microsoft YaHei" pitchFamily="34" charset="0"/>
                <a:ea typeface="Microsoft YaHei" pitchFamily="34" charset="-122"/>
                <a:cs typeface="Microsoft YaHei" pitchFamily="34" charset="-120"/>
              </a:rPr>
              <a:t>Hinton深度信念网络</a:t>
            </a:r>
            <a:endParaRPr lang="en-US" sz="900" dirty="0"/>
          </a:p>
        </p:txBody>
      </p:sp>
      <p:sp>
        <p:nvSpPr>
          <p:cNvPr id="11" name="Shape 9"/>
          <p:cNvSpPr/>
          <p:nvPr/>
        </p:nvSpPr>
        <p:spPr>
          <a:xfrm>
            <a:off x="2240280" y="1371600"/>
            <a:ext cx="182880" cy="182880"/>
          </a:xfrm>
          <a:prstGeom prst="ellipse">
            <a:avLst/>
          </a:prstGeom>
          <a:solidFill>
            <a:srgbClr val="E9B64B"/>
          </a:solidFill>
          <a:ln/>
        </p:spPr>
      </p:sp>
      <p:sp>
        <p:nvSpPr>
          <p:cNvPr id="12" name="Text 10"/>
          <p:cNvSpPr/>
          <p:nvPr/>
        </p:nvSpPr>
        <p:spPr>
          <a:xfrm>
            <a:off x="1828800" y="1645920"/>
            <a:ext cx="1280160" cy="274320"/>
          </a:xfrm>
          <a:prstGeom prst="rect">
            <a:avLst/>
          </a:prstGeom>
          <a:noFill/>
          <a:ln/>
        </p:spPr>
        <p:txBody>
          <a:bodyPr wrap="square" lIns="0" tIns="0" rIns="0" bIns="0" rtlCol="0" anchor="ctr"/>
          <a:lstStyle/>
          <a:p>
            <a:pPr algn="ctr" indent="0" marL="0">
              <a:buNone/>
            </a:pPr>
            <a:r>
              <a:rPr lang="en-US" sz="1100" b="1" dirty="0">
                <a:solidFill>
                  <a:srgbClr val="0F2B46"/>
                </a:solidFill>
                <a:latin typeface="Microsoft YaHei" pitchFamily="34" charset="0"/>
                <a:ea typeface="Microsoft YaHei" pitchFamily="34" charset="-122"/>
                <a:cs typeface="Microsoft YaHei" pitchFamily="34" charset="-120"/>
              </a:rPr>
              <a:t>2012</a:t>
            </a:r>
            <a:endParaRPr lang="en-US" sz="1100" dirty="0"/>
          </a:p>
        </p:txBody>
      </p:sp>
      <p:sp>
        <p:nvSpPr>
          <p:cNvPr id="13" name="Text 11"/>
          <p:cNvSpPr/>
          <p:nvPr/>
        </p:nvSpPr>
        <p:spPr>
          <a:xfrm>
            <a:off x="1828800" y="1920240"/>
            <a:ext cx="1280160" cy="457200"/>
          </a:xfrm>
          <a:prstGeom prst="rect">
            <a:avLst/>
          </a:prstGeom>
          <a:noFill/>
          <a:ln/>
        </p:spPr>
        <p:txBody>
          <a:bodyPr wrap="square" lIns="0" tIns="0" rIns="0" bIns="0" rtlCol="0" anchor="ctr"/>
          <a:lstStyle/>
          <a:p>
            <a:pPr algn="ctr" indent="0" marL="0">
              <a:lnSpc>
                <a:spcPct val="130000"/>
              </a:lnSpc>
              <a:buNone/>
            </a:pPr>
            <a:r>
              <a:rPr lang="en-US" sz="900" dirty="0">
                <a:solidFill>
                  <a:srgbClr val="6B7280"/>
                </a:solidFill>
                <a:latin typeface="Microsoft YaHei" pitchFamily="34" charset="0"/>
                <a:ea typeface="Microsoft YaHei" pitchFamily="34" charset="-122"/>
                <a:cs typeface="Microsoft YaHei" pitchFamily="34" charset="-120"/>
              </a:rPr>
              <a:t>AlexNet突破ImageNet</a:t>
            </a:r>
            <a:endParaRPr lang="en-US" sz="900" dirty="0"/>
          </a:p>
        </p:txBody>
      </p:sp>
      <p:sp>
        <p:nvSpPr>
          <p:cNvPr id="14" name="Shape 12"/>
          <p:cNvSpPr/>
          <p:nvPr/>
        </p:nvSpPr>
        <p:spPr>
          <a:xfrm>
            <a:off x="3611880" y="1371600"/>
            <a:ext cx="182880" cy="182880"/>
          </a:xfrm>
          <a:prstGeom prst="ellipse">
            <a:avLst/>
          </a:prstGeom>
          <a:solidFill>
            <a:srgbClr val="E9B64B"/>
          </a:solidFill>
          <a:ln/>
        </p:spPr>
      </p:sp>
      <p:sp>
        <p:nvSpPr>
          <p:cNvPr id="15" name="Text 13"/>
          <p:cNvSpPr/>
          <p:nvPr/>
        </p:nvSpPr>
        <p:spPr>
          <a:xfrm>
            <a:off x="3200400" y="1645920"/>
            <a:ext cx="1280160" cy="274320"/>
          </a:xfrm>
          <a:prstGeom prst="rect">
            <a:avLst/>
          </a:prstGeom>
          <a:noFill/>
          <a:ln/>
        </p:spPr>
        <p:txBody>
          <a:bodyPr wrap="square" lIns="0" tIns="0" rIns="0" bIns="0" rtlCol="0" anchor="ctr"/>
          <a:lstStyle/>
          <a:p>
            <a:pPr algn="ctr" indent="0" marL="0">
              <a:buNone/>
            </a:pPr>
            <a:r>
              <a:rPr lang="en-US" sz="1100" b="1" dirty="0">
                <a:solidFill>
                  <a:srgbClr val="0F2B46"/>
                </a:solidFill>
                <a:latin typeface="Microsoft YaHei" pitchFamily="34" charset="0"/>
                <a:ea typeface="Microsoft YaHei" pitchFamily="34" charset="-122"/>
                <a:cs typeface="Microsoft YaHei" pitchFamily="34" charset="-120"/>
              </a:rPr>
              <a:t>2016</a:t>
            </a:r>
            <a:endParaRPr lang="en-US" sz="1100" dirty="0"/>
          </a:p>
        </p:txBody>
      </p:sp>
      <p:sp>
        <p:nvSpPr>
          <p:cNvPr id="16" name="Text 14"/>
          <p:cNvSpPr/>
          <p:nvPr/>
        </p:nvSpPr>
        <p:spPr>
          <a:xfrm>
            <a:off x="3200400" y="1920240"/>
            <a:ext cx="1280160" cy="457200"/>
          </a:xfrm>
          <a:prstGeom prst="rect">
            <a:avLst/>
          </a:prstGeom>
          <a:noFill/>
          <a:ln/>
        </p:spPr>
        <p:txBody>
          <a:bodyPr wrap="square" lIns="0" tIns="0" rIns="0" bIns="0" rtlCol="0" anchor="ctr"/>
          <a:lstStyle/>
          <a:p>
            <a:pPr algn="ctr" indent="0" marL="0">
              <a:lnSpc>
                <a:spcPct val="130000"/>
              </a:lnSpc>
              <a:buNone/>
            </a:pPr>
            <a:r>
              <a:rPr lang="en-US" sz="900" dirty="0">
                <a:solidFill>
                  <a:srgbClr val="6B7280"/>
                </a:solidFill>
                <a:latin typeface="Microsoft YaHei" pitchFamily="34" charset="0"/>
                <a:ea typeface="Microsoft YaHei" pitchFamily="34" charset="-122"/>
                <a:cs typeface="Microsoft YaHei" pitchFamily="34" charset="-120"/>
              </a:rPr>
              <a:t>AlphaGo击败李世石</a:t>
            </a:r>
            <a:endParaRPr lang="en-US" sz="900" dirty="0"/>
          </a:p>
        </p:txBody>
      </p:sp>
      <p:sp>
        <p:nvSpPr>
          <p:cNvPr id="17" name="Shape 15"/>
          <p:cNvSpPr/>
          <p:nvPr/>
        </p:nvSpPr>
        <p:spPr>
          <a:xfrm>
            <a:off x="4983480" y="1371600"/>
            <a:ext cx="182880" cy="182880"/>
          </a:xfrm>
          <a:prstGeom prst="ellipse">
            <a:avLst/>
          </a:prstGeom>
          <a:solidFill>
            <a:srgbClr val="E9B64B"/>
          </a:solidFill>
          <a:ln/>
        </p:spPr>
      </p:sp>
      <p:sp>
        <p:nvSpPr>
          <p:cNvPr id="18" name="Text 16"/>
          <p:cNvSpPr/>
          <p:nvPr/>
        </p:nvSpPr>
        <p:spPr>
          <a:xfrm>
            <a:off x="4572000" y="1645920"/>
            <a:ext cx="1280160" cy="274320"/>
          </a:xfrm>
          <a:prstGeom prst="rect">
            <a:avLst/>
          </a:prstGeom>
          <a:noFill/>
          <a:ln/>
        </p:spPr>
        <p:txBody>
          <a:bodyPr wrap="square" lIns="0" tIns="0" rIns="0" bIns="0" rtlCol="0" anchor="ctr"/>
          <a:lstStyle/>
          <a:p>
            <a:pPr algn="ctr" indent="0" marL="0">
              <a:buNone/>
            </a:pPr>
            <a:r>
              <a:rPr lang="en-US" sz="1100" b="1" dirty="0">
                <a:solidFill>
                  <a:srgbClr val="0F2B46"/>
                </a:solidFill>
                <a:latin typeface="Microsoft YaHei" pitchFamily="34" charset="0"/>
                <a:ea typeface="Microsoft YaHei" pitchFamily="34" charset="-122"/>
                <a:cs typeface="Microsoft YaHei" pitchFamily="34" charset="-120"/>
              </a:rPr>
              <a:t>2017</a:t>
            </a:r>
            <a:endParaRPr lang="en-US" sz="1100" dirty="0"/>
          </a:p>
        </p:txBody>
      </p:sp>
      <p:sp>
        <p:nvSpPr>
          <p:cNvPr id="19" name="Text 17"/>
          <p:cNvSpPr/>
          <p:nvPr/>
        </p:nvSpPr>
        <p:spPr>
          <a:xfrm>
            <a:off x="4572000" y="1920240"/>
            <a:ext cx="1280160" cy="457200"/>
          </a:xfrm>
          <a:prstGeom prst="rect">
            <a:avLst/>
          </a:prstGeom>
          <a:noFill/>
          <a:ln/>
        </p:spPr>
        <p:txBody>
          <a:bodyPr wrap="square" lIns="0" tIns="0" rIns="0" bIns="0" rtlCol="0" anchor="ctr"/>
          <a:lstStyle/>
          <a:p>
            <a:pPr algn="ctr" indent="0" marL="0">
              <a:lnSpc>
                <a:spcPct val="130000"/>
              </a:lnSpc>
              <a:buNone/>
            </a:pPr>
            <a:r>
              <a:rPr lang="en-US" sz="900" dirty="0">
                <a:solidFill>
                  <a:srgbClr val="6B7280"/>
                </a:solidFill>
                <a:latin typeface="Microsoft YaHei" pitchFamily="34" charset="0"/>
                <a:ea typeface="Microsoft YaHei" pitchFamily="34" charset="-122"/>
                <a:cs typeface="Microsoft YaHei" pitchFamily="34" charset="-120"/>
              </a:rPr>
              <a:t>Transformer架构提出</a:t>
            </a:r>
            <a:endParaRPr lang="en-US" sz="900" dirty="0"/>
          </a:p>
        </p:txBody>
      </p:sp>
      <p:sp>
        <p:nvSpPr>
          <p:cNvPr id="20" name="Shape 18"/>
          <p:cNvSpPr/>
          <p:nvPr/>
        </p:nvSpPr>
        <p:spPr>
          <a:xfrm>
            <a:off x="6355080" y="1371600"/>
            <a:ext cx="182880" cy="182880"/>
          </a:xfrm>
          <a:prstGeom prst="ellipse">
            <a:avLst/>
          </a:prstGeom>
          <a:solidFill>
            <a:srgbClr val="E9B64B"/>
          </a:solidFill>
          <a:ln/>
        </p:spPr>
      </p:sp>
      <p:sp>
        <p:nvSpPr>
          <p:cNvPr id="21" name="Text 19"/>
          <p:cNvSpPr/>
          <p:nvPr/>
        </p:nvSpPr>
        <p:spPr>
          <a:xfrm>
            <a:off x="5943600" y="1645920"/>
            <a:ext cx="1280160" cy="274320"/>
          </a:xfrm>
          <a:prstGeom prst="rect">
            <a:avLst/>
          </a:prstGeom>
          <a:noFill/>
          <a:ln/>
        </p:spPr>
        <p:txBody>
          <a:bodyPr wrap="square" lIns="0" tIns="0" rIns="0" bIns="0" rtlCol="0" anchor="ctr"/>
          <a:lstStyle/>
          <a:p>
            <a:pPr algn="ctr" indent="0" marL="0">
              <a:buNone/>
            </a:pPr>
            <a:r>
              <a:rPr lang="en-US" sz="1100" b="1" dirty="0">
                <a:solidFill>
                  <a:srgbClr val="0F2B46"/>
                </a:solidFill>
                <a:latin typeface="Microsoft YaHei" pitchFamily="34" charset="0"/>
                <a:ea typeface="Microsoft YaHei" pitchFamily="34" charset="-122"/>
                <a:cs typeface="Microsoft YaHei" pitchFamily="34" charset="-120"/>
              </a:rPr>
              <a:t>2022</a:t>
            </a:r>
            <a:endParaRPr lang="en-US" sz="1100" dirty="0"/>
          </a:p>
        </p:txBody>
      </p:sp>
      <p:sp>
        <p:nvSpPr>
          <p:cNvPr id="22" name="Text 20"/>
          <p:cNvSpPr/>
          <p:nvPr/>
        </p:nvSpPr>
        <p:spPr>
          <a:xfrm>
            <a:off x="5943600" y="1920240"/>
            <a:ext cx="1280160" cy="457200"/>
          </a:xfrm>
          <a:prstGeom prst="rect">
            <a:avLst/>
          </a:prstGeom>
          <a:noFill/>
          <a:ln/>
        </p:spPr>
        <p:txBody>
          <a:bodyPr wrap="square" lIns="0" tIns="0" rIns="0" bIns="0" rtlCol="0" anchor="ctr"/>
          <a:lstStyle/>
          <a:p>
            <a:pPr algn="ctr" indent="0" marL="0">
              <a:lnSpc>
                <a:spcPct val="130000"/>
              </a:lnSpc>
              <a:buNone/>
            </a:pPr>
            <a:r>
              <a:rPr lang="en-US" sz="900" dirty="0">
                <a:solidFill>
                  <a:srgbClr val="6B7280"/>
                </a:solidFill>
                <a:latin typeface="Microsoft YaHei" pitchFamily="34" charset="0"/>
                <a:ea typeface="Microsoft YaHei" pitchFamily="34" charset="-122"/>
                <a:cs typeface="Microsoft YaHei" pitchFamily="34" charset="-120"/>
              </a:rPr>
              <a:t>ChatGPT发布</a:t>
            </a:r>
            <a:endParaRPr lang="en-US" sz="900" dirty="0"/>
          </a:p>
        </p:txBody>
      </p:sp>
      <p:sp>
        <p:nvSpPr>
          <p:cNvPr id="23" name="Shape 21"/>
          <p:cNvSpPr/>
          <p:nvPr/>
        </p:nvSpPr>
        <p:spPr>
          <a:xfrm>
            <a:off x="7726680" y="1371600"/>
            <a:ext cx="182880" cy="182880"/>
          </a:xfrm>
          <a:prstGeom prst="ellipse">
            <a:avLst/>
          </a:prstGeom>
          <a:solidFill>
            <a:srgbClr val="E9B64B"/>
          </a:solidFill>
          <a:ln/>
        </p:spPr>
      </p:sp>
      <p:sp>
        <p:nvSpPr>
          <p:cNvPr id="24" name="Text 22"/>
          <p:cNvSpPr/>
          <p:nvPr/>
        </p:nvSpPr>
        <p:spPr>
          <a:xfrm>
            <a:off x="7315200" y="1645920"/>
            <a:ext cx="1280160" cy="274320"/>
          </a:xfrm>
          <a:prstGeom prst="rect">
            <a:avLst/>
          </a:prstGeom>
          <a:noFill/>
          <a:ln/>
        </p:spPr>
        <p:txBody>
          <a:bodyPr wrap="square" lIns="0" tIns="0" rIns="0" bIns="0" rtlCol="0" anchor="ctr"/>
          <a:lstStyle/>
          <a:p>
            <a:pPr algn="ctr" indent="0" marL="0">
              <a:buNone/>
            </a:pPr>
            <a:r>
              <a:rPr lang="en-US" sz="1100" b="1" dirty="0">
                <a:solidFill>
                  <a:srgbClr val="0F2B46"/>
                </a:solidFill>
                <a:latin typeface="Microsoft YaHei" pitchFamily="34" charset="0"/>
                <a:ea typeface="Microsoft YaHei" pitchFamily="34" charset="-122"/>
                <a:cs typeface="Microsoft YaHei" pitchFamily="34" charset="-120"/>
              </a:rPr>
              <a:t>2024</a:t>
            </a:r>
            <a:endParaRPr lang="en-US" sz="1100" dirty="0"/>
          </a:p>
        </p:txBody>
      </p:sp>
      <p:sp>
        <p:nvSpPr>
          <p:cNvPr id="25" name="Text 23"/>
          <p:cNvSpPr/>
          <p:nvPr/>
        </p:nvSpPr>
        <p:spPr>
          <a:xfrm>
            <a:off x="7315200" y="1920240"/>
            <a:ext cx="1280160" cy="457200"/>
          </a:xfrm>
          <a:prstGeom prst="rect">
            <a:avLst/>
          </a:prstGeom>
          <a:noFill/>
          <a:ln/>
        </p:spPr>
        <p:txBody>
          <a:bodyPr wrap="square" lIns="0" tIns="0" rIns="0" bIns="0" rtlCol="0" anchor="ctr"/>
          <a:lstStyle/>
          <a:p>
            <a:pPr algn="ctr" indent="0" marL="0">
              <a:lnSpc>
                <a:spcPct val="130000"/>
              </a:lnSpc>
              <a:buNone/>
            </a:pPr>
            <a:r>
              <a:rPr lang="en-US" sz="900" dirty="0">
                <a:solidFill>
                  <a:srgbClr val="6B7280"/>
                </a:solidFill>
                <a:latin typeface="Microsoft YaHei" pitchFamily="34" charset="0"/>
                <a:ea typeface="Microsoft YaHei" pitchFamily="34" charset="-122"/>
                <a:cs typeface="Microsoft YaHei" pitchFamily="34" charset="-120"/>
              </a:rPr>
              <a:t>多模态AI成熟</a:t>
            </a:r>
            <a:endParaRPr lang="en-US" sz="900" dirty="0"/>
          </a:p>
        </p:txBody>
      </p:sp>
      <p:sp>
        <p:nvSpPr>
          <p:cNvPr id="26" name="Text 24"/>
          <p:cNvSpPr/>
          <p:nvPr/>
        </p:nvSpPr>
        <p:spPr>
          <a:xfrm>
            <a:off x="731520" y="3200400"/>
            <a:ext cx="7680960" cy="365760"/>
          </a:xfrm>
          <a:prstGeom prst="rect">
            <a:avLst/>
          </a:prstGeom>
          <a:noFill/>
          <a:ln/>
        </p:spPr>
        <p:txBody>
          <a:bodyPr wrap="square" lIns="0" tIns="0" rIns="0" bIns="0" rtlCol="0" anchor="ctr"/>
          <a:lstStyle/>
          <a:p>
            <a:pPr indent="0" marL="0">
              <a:buNone/>
            </a:pPr>
            <a:r>
              <a:rPr lang="en-US" sz="1300" b="1" dirty="0">
                <a:solidFill>
                  <a:srgbClr val="1A6B65"/>
                </a:solidFill>
                <a:latin typeface="Microsoft YaHei" pitchFamily="34" charset="0"/>
                <a:ea typeface="Microsoft YaHei" pitchFamily="34" charset="-122"/>
                <a:cs typeface="Microsoft YaHei" pitchFamily="34" charset="-120"/>
              </a:rPr>
              <a:t>从"感知智能"到"认知智能"再到"生成智能"的跨越</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1.1 三次AI浪潮对比</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技术路线与兴衰原因</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2057400"/>
                <a:gridCol w="2057400"/>
                <a:gridCol w="2057400"/>
                <a:gridCol w="2057400"/>
              </a:tblGrid>
              <a:tr h="45720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维度</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第一次浪潮</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第二次浪潮</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第三次浪潮</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5720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时间</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1956-1974</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1980-1993</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2006-至今</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5720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技术路线</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符号主义</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专家系统+连接主义</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深度学习+大模型</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5720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代表成果</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ELIZA, DENDRAL</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XCON, BP算法</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GPT, AlphaGo</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5720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衰落原因</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计算力不足+知识瓶颈</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知识获取瓶颈+PC冲击</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尚未衰落</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5720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启示</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需硬件支撑</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需自动化知识获取</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数据+算力+算法缺一不可</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1.1 生成式AI</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知识卡片</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914400" y="1371600"/>
            <a:ext cx="7315200" cy="2286000"/>
          </a:xfrm>
          <a:prstGeom prst="rect">
            <a:avLst/>
          </a:prstGeom>
          <a:solidFill>
            <a:srgbClr val="FDF5E6"/>
          </a:solidFill>
          <a:ln/>
        </p:spPr>
      </p:sp>
      <p:sp>
        <p:nvSpPr>
          <p:cNvPr id="7" name="Shape 5"/>
          <p:cNvSpPr/>
          <p:nvPr/>
        </p:nvSpPr>
        <p:spPr>
          <a:xfrm>
            <a:off x="914400" y="1371600"/>
            <a:ext cx="54864" cy="2286000"/>
          </a:xfrm>
          <a:prstGeom prst="rect">
            <a:avLst/>
          </a:prstGeom>
          <a:solidFill>
            <a:srgbClr val="E9B64B"/>
          </a:solidFill>
          <a:ln/>
        </p:spPr>
      </p:sp>
      <p:sp>
        <p:nvSpPr>
          <p:cNvPr id="8" name="Text 6"/>
          <p:cNvSpPr/>
          <p:nvPr/>
        </p:nvSpPr>
        <p:spPr>
          <a:xfrm>
            <a:off x="1097280" y="1463040"/>
            <a:ext cx="7040880" cy="320040"/>
          </a:xfrm>
          <a:prstGeom prst="rect">
            <a:avLst/>
          </a:prstGeom>
          <a:noFill/>
          <a:ln/>
        </p:spPr>
        <p:txBody>
          <a:bodyPr wrap="square" lIns="0" tIns="0" rIns="0" bIns="0" rtlCol="0" anchor="ctr"/>
          <a:lstStyle/>
          <a:p>
            <a:pPr indent="0" marL="0">
              <a:buNone/>
            </a:pPr>
            <a:r>
              <a:rPr lang="en-US" sz="1200" b="1" dirty="0">
                <a:solidFill>
                  <a:srgbClr val="0F2B46"/>
                </a:solidFill>
                <a:latin typeface="Microsoft YaHei" pitchFamily="34" charset="0"/>
                <a:ea typeface="Microsoft YaHei" pitchFamily="34" charset="-122"/>
                <a:cs typeface="Microsoft YaHei" pitchFamily="34" charset="-120"/>
              </a:rPr>
              <a:t>💡 生成式人工智能（Generative AI）</a:t>
            </a:r>
            <a:endParaRPr lang="en-US" sz="1200" dirty="0"/>
          </a:p>
        </p:txBody>
      </p:sp>
      <p:sp>
        <p:nvSpPr>
          <p:cNvPr id="9" name="Text 7"/>
          <p:cNvSpPr/>
          <p:nvPr/>
        </p:nvSpPr>
        <p:spPr>
          <a:xfrm>
            <a:off x="1097280" y="1828800"/>
            <a:ext cx="7040880" cy="1737360"/>
          </a:xfrm>
          <a:prstGeom prst="rect">
            <a:avLst/>
          </a:prstGeom>
          <a:noFill/>
          <a:ln/>
        </p:spPr>
        <p:txBody>
          <a:bodyPr wrap="square" lIns="0" tIns="0" rIns="0" bIns="0" rtlCol="0" anchor="ctr"/>
          <a:lstStyle/>
          <a:p>
            <a:pPr indent="0" marL="0">
              <a:lnSpc>
                <a:spcPct val="140000"/>
              </a:lnSpc>
              <a:buNone/>
            </a:pPr>
            <a:r>
              <a:rPr lang="en-US" sz="1000" dirty="0">
                <a:solidFill>
                  <a:srgbClr val="1A1A2E"/>
                </a:solidFill>
                <a:latin typeface="Microsoft YaHei" pitchFamily="34" charset="0"/>
                <a:ea typeface="Microsoft YaHei" pitchFamily="34" charset="-122"/>
                <a:cs typeface="Microsoft YaHei" pitchFamily="34" charset="-120"/>
              </a:rPr>
              <a:t>能够基于训练数据生成新内容（文本、图像、音频、视频等）的AI系统。与判别式AI不同，生成式AI的核心能力在于"创造"而非"分类"。2023年被业界称为"生成式AI元年"。</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1.1 判别式 vs 生成式AI</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两种AI范式对比</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371600"/>
                <a:gridCol w="3429000"/>
                <a:gridCol w="3429000"/>
              </a:tblGrid>
              <a:tr h="45720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维度</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判别式AI</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生成式AI</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5720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核心任务</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分类/预测</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生成新内容</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5720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学习目标</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P(Y|X)</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P(X)或P(X,Y)</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5720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旅游应用</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景点分类、情感分析</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文案生成、行程规划</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5720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代表模型</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SVM, CNN分类器</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GPT, DALL-E, Sora</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5720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优势</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准确率高、可解释</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创造性、零样本能力</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1.2 AI核心技术体系</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四大技术支柱</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3931920" cy="164592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Shape 5"/>
          <p:cNvSpPr/>
          <p:nvPr/>
        </p:nvSpPr>
        <p:spPr>
          <a:xfrm>
            <a:off x="457200" y="1188720"/>
            <a:ext cx="3931920" cy="54864"/>
          </a:xfrm>
          <a:prstGeom prst="rect">
            <a:avLst/>
          </a:prstGeom>
          <a:solidFill>
            <a:srgbClr val="1A6B65"/>
          </a:solidFill>
          <a:ln/>
        </p:spPr>
      </p:sp>
      <p:sp>
        <p:nvSpPr>
          <p:cNvPr id="8" name="Text 6"/>
          <p:cNvSpPr/>
          <p:nvPr/>
        </p:nvSpPr>
        <p:spPr>
          <a:xfrm>
            <a:off x="640080" y="1325880"/>
            <a:ext cx="3566160" cy="320040"/>
          </a:xfrm>
          <a:prstGeom prst="rect">
            <a:avLst/>
          </a:prstGeom>
          <a:noFill/>
          <a:ln/>
        </p:spPr>
        <p:txBody>
          <a:bodyPr wrap="square" lIns="0" tIns="0" rIns="0" bIns="0" rtlCol="0" anchor="ctr"/>
          <a:lstStyle/>
          <a:p>
            <a:pPr indent="0" marL="0">
              <a:buNone/>
            </a:pPr>
            <a:r>
              <a:rPr lang="en-US" sz="1400" b="1" dirty="0">
                <a:solidFill>
                  <a:srgbClr val="0F2B46"/>
                </a:solidFill>
                <a:latin typeface="Microsoft YaHei" pitchFamily="34" charset="0"/>
                <a:ea typeface="Microsoft YaHei" pitchFamily="34" charset="-122"/>
                <a:cs typeface="Microsoft YaHei" pitchFamily="34" charset="-120"/>
              </a:rPr>
              <a:t>机器学习</a:t>
            </a:r>
            <a:endParaRPr lang="en-US" sz="1400" dirty="0"/>
          </a:p>
        </p:txBody>
      </p:sp>
      <p:sp>
        <p:nvSpPr>
          <p:cNvPr id="9" name="Text 7"/>
          <p:cNvSpPr/>
          <p:nvPr/>
        </p:nvSpPr>
        <p:spPr>
          <a:xfrm>
            <a:off x="640080" y="1691640"/>
            <a:ext cx="3566160" cy="457200"/>
          </a:xfrm>
          <a:prstGeom prst="rect">
            <a:avLst/>
          </a:prstGeom>
          <a:noFill/>
          <a:ln/>
        </p:spPr>
        <p:txBody>
          <a:bodyPr wrap="square" lIns="0" tIns="0" rIns="0" bIns="0" rtlCol="0" anchor="ctr"/>
          <a:lstStyle/>
          <a:p>
            <a:pPr indent="0" marL="0">
              <a:lnSpc>
                <a:spcPct val="130000"/>
              </a:lnSpc>
              <a:buNone/>
            </a:pPr>
            <a:r>
              <a:rPr lang="en-US" sz="1100" dirty="0">
                <a:solidFill>
                  <a:srgbClr val="6B7280"/>
                </a:solidFill>
                <a:latin typeface="Microsoft YaHei" pitchFamily="34" charset="0"/>
                <a:ea typeface="Microsoft YaHei" pitchFamily="34" charset="-122"/>
                <a:cs typeface="Microsoft YaHei" pitchFamily="34" charset="-120"/>
              </a:rPr>
              <a:t>从数据中学习规律</a:t>
            </a:r>
            <a:endParaRPr lang="en-US" sz="1100" dirty="0"/>
          </a:p>
        </p:txBody>
      </p:sp>
      <p:sp>
        <p:nvSpPr>
          <p:cNvPr id="10" name="Text 8"/>
          <p:cNvSpPr/>
          <p:nvPr/>
        </p:nvSpPr>
        <p:spPr>
          <a:xfrm>
            <a:off x="640080" y="2240280"/>
            <a:ext cx="3566160" cy="365760"/>
          </a:xfrm>
          <a:prstGeom prst="rect">
            <a:avLst/>
          </a:prstGeom>
          <a:noFill/>
          <a:ln/>
        </p:spPr>
        <p:txBody>
          <a:bodyPr wrap="square" lIns="0" tIns="0" rIns="0" bIns="0" rtlCol="0" anchor="ctr"/>
          <a:lstStyle/>
          <a:p>
            <a:pPr indent="0" marL="0">
              <a:buNone/>
            </a:pPr>
            <a:r>
              <a:rPr lang="en-US" sz="1000" dirty="0">
                <a:solidFill>
                  <a:srgbClr val="1A6B65"/>
                </a:solidFill>
                <a:latin typeface="Microsoft YaHei" pitchFamily="34" charset="0"/>
                <a:ea typeface="Microsoft YaHei" pitchFamily="34" charset="-122"/>
                <a:cs typeface="Microsoft YaHei" pitchFamily="34" charset="-120"/>
              </a:rPr>
              <a:t>旅游应用：推荐系统、需求预测</a:t>
            </a:r>
            <a:endParaRPr lang="en-US" sz="1000" dirty="0"/>
          </a:p>
        </p:txBody>
      </p:sp>
      <p:sp>
        <p:nvSpPr>
          <p:cNvPr id="11" name="Shape 9"/>
          <p:cNvSpPr/>
          <p:nvPr/>
        </p:nvSpPr>
        <p:spPr>
          <a:xfrm>
            <a:off x="4663440" y="1188720"/>
            <a:ext cx="3931920" cy="164592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12" name="Shape 10"/>
          <p:cNvSpPr/>
          <p:nvPr/>
        </p:nvSpPr>
        <p:spPr>
          <a:xfrm>
            <a:off x="4663440" y="1188720"/>
            <a:ext cx="3931920" cy="54864"/>
          </a:xfrm>
          <a:prstGeom prst="rect">
            <a:avLst/>
          </a:prstGeom>
          <a:solidFill>
            <a:srgbClr val="2563EB"/>
          </a:solidFill>
          <a:ln/>
        </p:spPr>
      </p:sp>
      <p:sp>
        <p:nvSpPr>
          <p:cNvPr id="13" name="Text 11"/>
          <p:cNvSpPr/>
          <p:nvPr/>
        </p:nvSpPr>
        <p:spPr>
          <a:xfrm>
            <a:off x="4846320" y="1325880"/>
            <a:ext cx="3566160" cy="320040"/>
          </a:xfrm>
          <a:prstGeom prst="rect">
            <a:avLst/>
          </a:prstGeom>
          <a:noFill/>
          <a:ln/>
        </p:spPr>
        <p:txBody>
          <a:bodyPr wrap="square" lIns="0" tIns="0" rIns="0" bIns="0" rtlCol="0" anchor="ctr"/>
          <a:lstStyle/>
          <a:p>
            <a:pPr indent="0" marL="0">
              <a:buNone/>
            </a:pPr>
            <a:r>
              <a:rPr lang="en-US" sz="1400" b="1" dirty="0">
                <a:solidFill>
                  <a:srgbClr val="0F2B46"/>
                </a:solidFill>
                <a:latin typeface="Microsoft YaHei" pitchFamily="34" charset="0"/>
                <a:ea typeface="Microsoft YaHei" pitchFamily="34" charset="-122"/>
                <a:cs typeface="Microsoft YaHei" pitchFamily="34" charset="-120"/>
              </a:rPr>
              <a:t>自然语言处理</a:t>
            </a:r>
            <a:endParaRPr lang="en-US" sz="1400" dirty="0"/>
          </a:p>
        </p:txBody>
      </p:sp>
      <p:sp>
        <p:nvSpPr>
          <p:cNvPr id="14" name="Text 12"/>
          <p:cNvSpPr/>
          <p:nvPr/>
        </p:nvSpPr>
        <p:spPr>
          <a:xfrm>
            <a:off x="4846320" y="1691640"/>
            <a:ext cx="3566160" cy="457200"/>
          </a:xfrm>
          <a:prstGeom prst="rect">
            <a:avLst/>
          </a:prstGeom>
          <a:noFill/>
          <a:ln/>
        </p:spPr>
        <p:txBody>
          <a:bodyPr wrap="square" lIns="0" tIns="0" rIns="0" bIns="0" rtlCol="0" anchor="ctr"/>
          <a:lstStyle/>
          <a:p>
            <a:pPr indent="0" marL="0">
              <a:lnSpc>
                <a:spcPct val="130000"/>
              </a:lnSpc>
              <a:buNone/>
            </a:pPr>
            <a:r>
              <a:rPr lang="en-US" sz="1100" dirty="0">
                <a:solidFill>
                  <a:srgbClr val="6B7280"/>
                </a:solidFill>
                <a:latin typeface="Microsoft YaHei" pitchFamily="34" charset="0"/>
                <a:ea typeface="Microsoft YaHei" pitchFamily="34" charset="-122"/>
                <a:cs typeface="Microsoft YaHei" pitchFamily="34" charset="-120"/>
              </a:rPr>
              <a:t>理解和生成人类语言</a:t>
            </a:r>
            <a:endParaRPr lang="en-US" sz="1100" dirty="0"/>
          </a:p>
        </p:txBody>
      </p:sp>
      <p:sp>
        <p:nvSpPr>
          <p:cNvPr id="15" name="Text 13"/>
          <p:cNvSpPr/>
          <p:nvPr/>
        </p:nvSpPr>
        <p:spPr>
          <a:xfrm>
            <a:off x="4846320" y="2240280"/>
            <a:ext cx="3566160" cy="365760"/>
          </a:xfrm>
          <a:prstGeom prst="rect">
            <a:avLst/>
          </a:prstGeom>
          <a:noFill/>
          <a:ln/>
        </p:spPr>
        <p:txBody>
          <a:bodyPr wrap="square" lIns="0" tIns="0" rIns="0" bIns="0" rtlCol="0" anchor="ctr"/>
          <a:lstStyle/>
          <a:p>
            <a:pPr indent="0" marL="0">
              <a:buNone/>
            </a:pPr>
            <a:r>
              <a:rPr lang="en-US" sz="1000" dirty="0">
                <a:solidFill>
                  <a:srgbClr val="1A6B65"/>
                </a:solidFill>
                <a:latin typeface="Microsoft YaHei" pitchFamily="34" charset="0"/>
                <a:ea typeface="Microsoft YaHei" pitchFamily="34" charset="-122"/>
                <a:cs typeface="Microsoft YaHei" pitchFamily="34" charset="-120"/>
              </a:rPr>
              <a:t>旅游应用：智能客服、评论分析</a:t>
            </a:r>
            <a:endParaRPr lang="en-US" sz="1000" dirty="0"/>
          </a:p>
        </p:txBody>
      </p:sp>
      <p:sp>
        <p:nvSpPr>
          <p:cNvPr id="16" name="Shape 14"/>
          <p:cNvSpPr/>
          <p:nvPr/>
        </p:nvSpPr>
        <p:spPr>
          <a:xfrm>
            <a:off x="457200" y="3017520"/>
            <a:ext cx="3931920" cy="164592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17" name="Shape 15"/>
          <p:cNvSpPr/>
          <p:nvPr/>
        </p:nvSpPr>
        <p:spPr>
          <a:xfrm>
            <a:off x="457200" y="3017520"/>
            <a:ext cx="3931920" cy="54864"/>
          </a:xfrm>
          <a:prstGeom prst="rect">
            <a:avLst/>
          </a:prstGeom>
          <a:solidFill>
            <a:srgbClr val="E9B64B"/>
          </a:solidFill>
          <a:ln/>
        </p:spPr>
      </p:sp>
      <p:sp>
        <p:nvSpPr>
          <p:cNvPr id="18" name="Text 16"/>
          <p:cNvSpPr/>
          <p:nvPr/>
        </p:nvSpPr>
        <p:spPr>
          <a:xfrm>
            <a:off x="640080" y="3154680"/>
            <a:ext cx="3566160" cy="320040"/>
          </a:xfrm>
          <a:prstGeom prst="rect">
            <a:avLst/>
          </a:prstGeom>
          <a:noFill/>
          <a:ln/>
        </p:spPr>
        <p:txBody>
          <a:bodyPr wrap="square" lIns="0" tIns="0" rIns="0" bIns="0" rtlCol="0" anchor="ctr"/>
          <a:lstStyle/>
          <a:p>
            <a:pPr indent="0" marL="0">
              <a:buNone/>
            </a:pPr>
            <a:r>
              <a:rPr lang="en-US" sz="1400" b="1" dirty="0">
                <a:solidFill>
                  <a:srgbClr val="0F2B46"/>
                </a:solidFill>
                <a:latin typeface="Microsoft YaHei" pitchFamily="34" charset="0"/>
                <a:ea typeface="Microsoft YaHei" pitchFamily="34" charset="-122"/>
                <a:cs typeface="Microsoft YaHei" pitchFamily="34" charset="-120"/>
              </a:rPr>
              <a:t>计算机视觉</a:t>
            </a:r>
            <a:endParaRPr lang="en-US" sz="1400" dirty="0"/>
          </a:p>
        </p:txBody>
      </p:sp>
      <p:sp>
        <p:nvSpPr>
          <p:cNvPr id="19" name="Text 17"/>
          <p:cNvSpPr/>
          <p:nvPr/>
        </p:nvSpPr>
        <p:spPr>
          <a:xfrm>
            <a:off x="640080" y="3520440"/>
            <a:ext cx="3566160" cy="457200"/>
          </a:xfrm>
          <a:prstGeom prst="rect">
            <a:avLst/>
          </a:prstGeom>
          <a:noFill/>
          <a:ln/>
        </p:spPr>
        <p:txBody>
          <a:bodyPr wrap="square" lIns="0" tIns="0" rIns="0" bIns="0" rtlCol="0" anchor="ctr"/>
          <a:lstStyle/>
          <a:p>
            <a:pPr indent="0" marL="0">
              <a:lnSpc>
                <a:spcPct val="130000"/>
              </a:lnSpc>
              <a:buNone/>
            </a:pPr>
            <a:r>
              <a:rPr lang="en-US" sz="1100" dirty="0">
                <a:solidFill>
                  <a:srgbClr val="6B7280"/>
                </a:solidFill>
                <a:latin typeface="Microsoft YaHei" pitchFamily="34" charset="0"/>
                <a:ea typeface="Microsoft YaHei" pitchFamily="34" charset="-122"/>
                <a:cs typeface="Microsoft YaHei" pitchFamily="34" charset="-120"/>
              </a:rPr>
              <a:t>从图像/视频中提取信息</a:t>
            </a:r>
            <a:endParaRPr lang="en-US" sz="1100" dirty="0"/>
          </a:p>
        </p:txBody>
      </p:sp>
      <p:sp>
        <p:nvSpPr>
          <p:cNvPr id="20" name="Text 18"/>
          <p:cNvSpPr/>
          <p:nvPr/>
        </p:nvSpPr>
        <p:spPr>
          <a:xfrm>
            <a:off x="640080" y="4069080"/>
            <a:ext cx="3566160" cy="365760"/>
          </a:xfrm>
          <a:prstGeom prst="rect">
            <a:avLst/>
          </a:prstGeom>
          <a:noFill/>
          <a:ln/>
        </p:spPr>
        <p:txBody>
          <a:bodyPr wrap="square" lIns="0" tIns="0" rIns="0" bIns="0" rtlCol="0" anchor="ctr"/>
          <a:lstStyle/>
          <a:p>
            <a:pPr indent="0" marL="0">
              <a:buNone/>
            </a:pPr>
            <a:r>
              <a:rPr lang="en-US" sz="1000" dirty="0">
                <a:solidFill>
                  <a:srgbClr val="1A6B65"/>
                </a:solidFill>
                <a:latin typeface="Microsoft YaHei" pitchFamily="34" charset="0"/>
                <a:ea typeface="Microsoft YaHei" pitchFamily="34" charset="-122"/>
                <a:cs typeface="Microsoft YaHei" pitchFamily="34" charset="-120"/>
              </a:rPr>
              <a:t>旅游应用：景区识别、人流监测</a:t>
            </a:r>
            <a:endParaRPr lang="en-US" sz="1000" dirty="0"/>
          </a:p>
        </p:txBody>
      </p:sp>
      <p:sp>
        <p:nvSpPr>
          <p:cNvPr id="21" name="Shape 19"/>
          <p:cNvSpPr/>
          <p:nvPr/>
        </p:nvSpPr>
        <p:spPr>
          <a:xfrm>
            <a:off x="4663440" y="3017520"/>
            <a:ext cx="3931920" cy="164592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22" name="Shape 20"/>
          <p:cNvSpPr/>
          <p:nvPr/>
        </p:nvSpPr>
        <p:spPr>
          <a:xfrm>
            <a:off x="4663440" y="3017520"/>
            <a:ext cx="3931920" cy="54864"/>
          </a:xfrm>
          <a:prstGeom prst="rect">
            <a:avLst/>
          </a:prstGeom>
          <a:solidFill>
            <a:srgbClr val="7C3AED"/>
          </a:solidFill>
          <a:ln/>
        </p:spPr>
      </p:sp>
      <p:sp>
        <p:nvSpPr>
          <p:cNvPr id="23" name="Text 21"/>
          <p:cNvSpPr/>
          <p:nvPr/>
        </p:nvSpPr>
        <p:spPr>
          <a:xfrm>
            <a:off x="4846320" y="3154680"/>
            <a:ext cx="3566160" cy="320040"/>
          </a:xfrm>
          <a:prstGeom prst="rect">
            <a:avLst/>
          </a:prstGeom>
          <a:noFill/>
          <a:ln/>
        </p:spPr>
        <p:txBody>
          <a:bodyPr wrap="square" lIns="0" tIns="0" rIns="0" bIns="0" rtlCol="0" anchor="ctr"/>
          <a:lstStyle/>
          <a:p>
            <a:pPr indent="0" marL="0">
              <a:buNone/>
            </a:pPr>
            <a:r>
              <a:rPr lang="en-US" sz="1400" b="1" dirty="0">
                <a:solidFill>
                  <a:srgbClr val="0F2B46"/>
                </a:solidFill>
                <a:latin typeface="Microsoft YaHei" pitchFamily="34" charset="0"/>
                <a:ea typeface="Microsoft YaHei" pitchFamily="34" charset="-122"/>
                <a:cs typeface="Microsoft YaHei" pitchFamily="34" charset="-120"/>
              </a:rPr>
              <a:t>知识图谱</a:t>
            </a:r>
            <a:endParaRPr lang="en-US" sz="1400" dirty="0"/>
          </a:p>
        </p:txBody>
      </p:sp>
      <p:sp>
        <p:nvSpPr>
          <p:cNvPr id="24" name="Text 22"/>
          <p:cNvSpPr/>
          <p:nvPr/>
        </p:nvSpPr>
        <p:spPr>
          <a:xfrm>
            <a:off x="4846320" y="3520440"/>
            <a:ext cx="3566160" cy="457200"/>
          </a:xfrm>
          <a:prstGeom prst="rect">
            <a:avLst/>
          </a:prstGeom>
          <a:noFill/>
          <a:ln/>
        </p:spPr>
        <p:txBody>
          <a:bodyPr wrap="square" lIns="0" tIns="0" rIns="0" bIns="0" rtlCol="0" anchor="ctr"/>
          <a:lstStyle/>
          <a:p>
            <a:pPr indent="0" marL="0">
              <a:lnSpc>
                <a:spcPct val="130000"/>
              </a:lnSpc>
              <a:buNone/>
            </a:pPr>
            <a:r>
              <a:rPr lang="en-US" sz="1100" dirty="0">
                <a:solidFill>
                  <a:srgbClr val="6B7280"/>
                </a:solidFill>
                <a:latin typeface="Microsoft YaHei" pitchFamily="34" charset="0"/>
                <a:ea typeface="Microsoft YaHei" pitchFamily="34" charset="-122"/>
                <a:cs typeface="Microsoft YaHei" pitchFamily="34" charset="-120"/>
              </a:rPr>
              <a:t>结构化表示领域知识</a:t>
            </a:r>
            <a:endParaRPr lang="en-US" sz="1100" dirty="0"/>
          </a:p>
        </p:txBody>
      </p:sp>
      <p:sp>
        <p:nvSpPr>
          <p:cNvPr id="25" name="Text 23"/>
          <p:cNvSpPr/>
          <p:nvPr/>
        </p:nvSpPr>
        <p:spPr>
          <a:xfrm>
            <a:off x="4846320" y="4069080"/>
            <a:ext cx="3566160" cy="365760"/>
          </a:xfrm>
          <a:prstGeom prst="rect">
            <a:avLst/>
          </a:prstGeom>
          <a:noFill/>
          <a:ln/>
        </p:spPr>
        <p:txBody>
          <a:bodyPr wrap="square" lIns="0" tIns="0" rIns="0" bIns="0" rtlCol="0" anchor="ctr"/>
          <a:lstStyle/>
          <a:p>
            <a:pPr indent="0" marL="0">
              <a:buNone/>
            </a:pPr>
            <a:r>
              <a:rPr lang="en-US" sz="1000" dirty="0">
                <a:solidFill>
                  <a:srgbClr val="1A6B65"/>
                </a:solidFill>
                <a:latin typeface="Microsoft YaHei" pitchFamily="34" charset="0"/>
                <a:ea typeface="Microsoft YaHei" pitchFamily="34" charset="-122"/>
                <a:cs typeface="Microsoft YaHei" pitchFamily="34" charset="-120"/>
              </a:rPr>
              <a:t>旅游应用：景点关联、智能问答</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1.2 机器学习</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监督/无监督/强化学习</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645920"/>
                <a:gridCol w="3200400"/>
                <a:gridCol w="3383280"/>
              </a:tblGrid>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类型</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核心思想</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旅游应用</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监督学习</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从标注数据学习输入→输出映射</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景点评分预测、评论情感分类</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无监督学习</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发现数据内在结构和模式</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游客聚类、景点主题发现</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强化学习</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通过试错学习最优策略</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动态定价、路径规划</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半监督学习</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少量标注+大量未标注数据</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小众景点分类</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迁移学习</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将已有知识迁移到新任务</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跨景区模型复用</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1.2 自然语言处理</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让机器理解人类语言</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8229600" cy="32004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Text 5"/>
          <p:cNvSpPr/>
          <p:nvPr/>
        </p:nvSpPr>
        <p:spPr>
          <a:xfrm>
            <a:off x="731520" y="1371600"/>
            <a:ext cx="7680960" cy="2743200"/>
          </a:xfrm>
          <a:prstGeom prst="rect">
            <a:avLst/>
          </a:prstGeom>
          <a:noFill/>
          <a:ln/>
        </p:spPr>
        <p:txBody>
          <a:bodyPr wrap="square" lIns="0" tIns="0" rIns="0" bIns="0" rtlCol="0" anchor="ctr"/>
          <a:lstStyle/>
          <a:p>
            <a:pPr marL="342900" indent="-342900">
              <a:lnSpc>
                <a:spcPct val="16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文本分类：评论情感分析（正面/负面/中性）</a:t>
            </a:r>
            <a:endParaRPr lang="en-US" sz="1300" dirty="0"/>
          </a:p>
          <a:p>
            <a:pPr marL="342900" indent="-342900">
              <a:lnSpc>
                <a:spcPct val="16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命名实体识别：从游记中提取景点名、美食名、地名</a:t>
            </a:r>
            <a:endParaRPr lang="en-US" sz="1300" dirty="0"/>
          </a:p>
          <a:p>
            <a:pPr marL="342900" indent="-342900">
              <a:lnSpc>
                <a:spcPct val="16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文本摘要：自动生成景点介绍摘要</a:t>
            </a:r>
            <a:endParaRPr lang="en-US" sz="1300" dirty="0"/>
          </a:p>
          <a:p>
            <a:pPr marL="342900" indent="-342900">
              <a:lnSpc>
                <a:spcPct val="16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机器翻译：多语种旅游信息翻译</a:t>
            </a:r>
            <a:endParaRPr lang="en-US" sz="1300" dirty="0"/>
          </a:p>
          <a:p>
            <a:pPr marL="342900" indent="-342900">
              <a:lnSpc>
                <a:spcPct val="16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对话系统：智能客服、行程咨询机器人</a:t>
            </a:r>
            <a:endParaRPr lang="en-US" sz="1300" dirty="0"/>
          </a:p>
          <a:p>
            <a:pPr marL="342900" indent="-342900">
              <a:lnSpc>
                <a:spcPct val="16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文本生成：旅游营销文案、景点描述自动生成</a:t>
            </a:r>
            <a:endParaRPr lang="en-US" sz="13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1.2 计算机视觉</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让机器"看懂"旅游场景</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645920"/>
                <a:gridCol w="2286000"/>
                <a:gridCol w="4297680"/>
              </a:tblGrid>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技术</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功能</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旅游应用</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图像分类</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识别景区类别</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自动标注游客照片</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目标检测</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定位图中物体</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景区人流统计</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人脸识别</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身份验证</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刷脸入园、酒店入住</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OCR</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文字识别</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菜单翻译、碑文识别</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图像分割</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场景理解</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AR导览背景分离</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1.2 知识图谱</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旅游领域知识结构化</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8229600" cy="32004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Text 5"/>
          <p:cNvSpPr/>
          <p:nvPr/>
        </p:nvSpPr>
        <p:spPr>
          <a:xfrm>
            <a:off x="731520" y="1280160"/>
            <a:ext cx="7680960" cy="320040"/>
          </a:xfrm>
          <a:prstGeom prst="rect">
            <a:avLst/>
          </a:prstGeom>
          <a:noFill/>
          <a:ln/>
        </p:spPr>
        <p:txBody>
          <a:bodyPr wrap="square" lIns="0" tIns="0" rIns="0" bIns="0" rtlCol="0" anchor="ctr"/>
          <a:lstStyle/>
          <a:p>
            <a:pPr indent="0" marL="0">
              <a:buNone/>
            </a:pPr>
            <a:r>
              <a:rPr lang="en-US" sz="1400" b="1" dirty="0">
                <a:solidFill>
                  <a:srgbClr val="0F2B46"/>
                </a:solidFill>
                <a:latin typeface="Microsoft YaHei" pitchFamily="34" charset="0"/>
                <a:ea typeface="Microsoft YaHei" pitchFamily="34" charset="-122"/>
                <a:cs typeface="Microsoft YaHei" pitchFamily="34" charset="-120"/>
              </a:rPr>
              <a:t>旅游知识图谱示例：</a:t>
            </a:r>
            <a:endParaRPr lang="en-US" sz="1400" dirty="0"/>
          </a:p>
        </p:txBody>
      </p:sp>
      <p:sp>
        <p:nvSpPr>
          <p:cNvPr id="8" name="Text 6"/>
          <p:cNvSpPr/>
          <p:nvPr/>
        </p:nvSpPr>
        <p:spPr>
          <a:xfrm>
            <a:off x="731520" y="1645920"/>
            <a:ext cx="7680960" cy="1828800"/>
          </a:xfrm>
          <a:prstGeom prst="rect">
            <a:avLst/>
          </a:prstGeom>
          <a:noFill/>
          <a:ln/>
        </p:spPr>
        <p:txBody>
          <a:bodyPr wrap="square" lIns="0" tIns="0" rIns="0" bIns="0" rtlCol="0" anchor="ctr"/>
          <a:lstStyle/>
          <a:p>
            <a:pPr indent="0" marL="0">
              <a:lnSpc>
                <a:spcPct val="160000"/>
              </a:lnSpc>
              <a:buNone/>
            </a:pPr>
            <a:r>
              <a:rPr lang="en-US" sz="1200" dirty="0">
                <a:solidFill>
                  <a:srgbClr val="6B7280"/>
                </a:solidFill>
                <a:latin typeface="Microsoft YaHei" pitchFamily="34" charset="0"/>
                <a:ea typeface="Microsoft YaHei" pitchFamily="34" charset="-122"/>
                <a:cs typeface="Microsoft YaHei" pitchFamily="34" charset="-120"/>
              </a:rPr>
              <a:t>(黄果树瀑布)-[位于]-&gt;(安顺市)-[属于]-&gt;(贵州省)</a:t>
            </a:r>
            <a:endParaRPr lang="en-US" sz="1200" dirty="0"/>
          </a:p>
          <a:p>
            <a:pPr indent="0" marL="0">
              <a:lnSpc>
                <a:spcPct val="160000"/>
              </a:lnSpc>
              <a:buNone/>
            </a:pPr>
            <a:r>
              <a:rPr lang="en-US" sz="1200" dirty="0">
                <a:solidFill>
                  <a:srgbClr val="6B7280"/>
                </a:solidFill>
                <a:latin typeface="Microsoft YaHei" pitchFamily="34" charset="0"/>
                <a:ea typeface="Microsoft YaHei" pitchFamily="34" charset="-122"/>
                <a:cs typeface="Microsoft YaHei" pitchFamily="34" charset="-120"/>
              </a:rPr>
              <a:t>(黄果树瀑布)-[类型]-&gt;(自然景观)-[适合]-&gt;(夏季游览)</a:t>
            </a:r>
            <a:endParaRPr lang="en-US" sz="1200" dirty="0"/>
          </a:p>
          <a:p>
            <a:pPr indent="0" marL="0">
              <a:lnSpc>
                <a:spcPct val="160000"/>
              </a:lnSpc>
              <a:buNone/>
            </a:pPr>
            <a:r>
              <a:rPr lang="en-US" sz="1200" dirty="0">
                <a:solidFill>
                  <a:srgbClr val="6B7280"/>
                </a:solidFill>
                <a:latin typeface="Microsoft YaHei" pitchFamily="34" charset="0"/>
                <a:ea typeface="Microsoft YaHei" pitchFamily="34" charset="-122"/>
                <a:cs typeface="Microsoft YaHei" pitchFamily="34" charset="-120"/>
              </a:rPr>
              <a:t>(黄果树瀑布)-[周边]-&gt;(天星桥)-[距离]-&gt;(2公里)</a:t>
            </a:r>
            <a:endParaRPr lang="en-US" sz="1200" dirty="0"/>
          </a:p>
          <a:p>
            <a:pPr indent="0" marL="0">
              <a:lnSpc>
                <a:spcPct val="160000"/>
              </a:lnSpc>
              <a:buNone/>
            </a:pPr>
            <a:r>
              <a:rPr lang="en-US" sz="1200" dirty="0">
                <a:solidFill>
                  <a:srgbClr val="6B7280"/>
                </a:solidFill>
                <a:latin typeface="Microsoft YaHei" pitchFamily="34" charset="0"/>
                <a:ea typeface="Microsoft YaHei" pitchFamily="34" charset="-122"/>
                <a:cs typeface="Microsoft YaHei" pitchFamily="34" charset="-120"/>
              </a:rPr>
              <a:t>(屯堡文化)-[类型]-&gt;(人文景观)-[特色]-&gt;(明代军屯文化)</a:t>
            </a:r>
            <a:endParaRPr lang="en-US" sz="1200" dirty="0"/>
          </a:p>
        </p:txBody>
      </p:sp>
      <p:sp>
        <p:nvSpPr>
          <p:cNvPr id="9" name="Text 7"/>
          <p:cNvSpPr/>
          <p:nvPr/>
        </p:nvSpPr>
        <p:spPr>
          <a:xfrm>
            <a:off x="731520" y="3474720"/>
            <a:ext cx="7680960" cy="320040"/>
          </a:xfrm>
          <a:prstGeom prst="rect">
            <a:avLst/>
          </a:prstGeom>
          <a:noFill/>
          <a:ln/>
        </p:spPr>
        <p:txBody>
          <a:bodyPr wrap="square" lIns="0" tIns="0" rIns="0" bIns="0" rtlCol="0" anchor="ctr"/>
          <a:lstStyle/>
          <a:p>
            <a:pPr indent="0" marL="0">
              <a:buNone/>
            </a:pPr>
            <a:r>
              <a:rPr lang="en-US" sz="1200" b="1" dirty="0">
                <a:solidFill>
                  <a:srgbClr val="1A6B65"/>
                </a:solidFill>
                <a:latin typeface="Microsoft YaHei" pitchFamily="34" charset="0"/>
                <a:ea typeface="Microsoft YaHei" pitchFamily="34" charset="-122"/>
                <a:cs typeface="Microsoft YaHei" pitchFamily="34" charset="-120"/>
              </a:rPr>
              <a:t>应用：智能问答、景点推荐、行程规划、关联推荐</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F2B46"/>
        </a:solidFill>
      </p:bgPr>
    </p:bg>
    <p:spTree>
      <p:nvGrpSpPr>
        <p:cNvPr id="1" name=""/>
        <p:cNvGrpSpPr/>
        <p:nvPr/>
      </p:nvGrpSpPr>
      <p:grpSpPr>
        <a:xfrm>
          <a:off x="0" y="0"/>
          <a:ext cx="0" cy="0"/>
          <a:chOff x="0" y="0"/>
          <a:chExt cx="0" cy="0"/>
        </a:xfrm>
      </p:grpSpPr>
      <p:sp>
        <p:nvSpPr>
          <p:cNvPr id="2" name="Shape 0"/>
          <p:cNvSpPr/>
          <p:nvPr/>
        </p:nvSpPr>
        <p:spPr>
          <a:xfrm>
            <a:off x="731520" y="1371600"/>
            <a:ext cx="54864" cy="2286000"/>
          </a:xfrm>
          <a:prstGeom prst="rect">
            <a:avLst/>
          </a:prstGeom>
          <a:solidFill>
            <a:srgbClr val="E9B64B"/>
          </a:solidFill>
          <a:ln/>
        </p:spPr>
      </p:sp>
      <p:sp>
        <p:nvSpPr>
          <p:cNvPr id="3" name="Text 1"/>
          <p:cNvSpPr/>
          <p:nvPr/>
        </p:nvSpPr>
        <p:spPr>
          <a:xfrm>
            <a:off x="1005840" y="1371600"/>
            <a:ext cx="4572000" cy="457200"/>
          </a:xfrm>
          <a:prstGeom prst="rect">
            <a:avLst/>
          </a:prstGeom>
          <a:noFill/>
          <a:ln/>
        </p:spPr>
        <p:txBody>
          <a:bodyPr wrap="square" lIns="0" tIns="0" rIns="0" bIns="0" rtlCol="0" anchor="ctr"/>
          <a:lstStyle/>
          <a:p>
            <a:pPr indent="0" marL="0">
              <a:buNone/>
            </a:pPr>
            <a:r>
              <a:rPr lang="en-US" sz="1600" dirty="0">
                <a:solidFill>
                  <a:srgbClr val="E9B64B"/>
                </a:solidFill>
                <a:latin typeface="Microsoft YaHei" pitchFamily="34" charset="0"/>
                <a:ea typeface="Microsoft YaHei" pitchFamily="34" charset="-122"/>
                <a:cs typeface="Microsoft YaHei" pitchFamily="34" charset="-120"/>
              </a:rPr>
              <a:t>第2节</a:t>
            </a:r>
            <a:endParaRPr lang="en-US" sz="1600" dirty="0"/>
          </a:p>
        </p:txBody>
      </p:sp>
      <p:sp>
        <p:nvSpPr>
          <p:cNvPr id="4" name="Text 2"/>
          <p:cNvSpPr/>
          <p:nvPr/>
        </p:nvSpPr>
        <p:spPr>
          <a:xfrm>
            <a:off x="1005840" y="1828800"/>
            <a:ext cx="7315200" cy="731520"/>
          </a:xfrm>
          <a:prstGeom prst="rect">
            <a:avLst/>
          </a:prstGeom>
          <a:noFill/>
          <a:ln/>
        </p:spPr>
        <p:txBody>
          <a:bodyPr wrap="square" lIns="0" tIns="0" rIns="0" bIns="0" rtlCol="0" anchor="ctr"/>
          <a:lstStyle/>
          <a:p>
            <a:pPr indent="0" marL="0">
              <a:buNone/>
            </a:pPr>
            <a:r>
              <a:rPr lang="en-US" sz="2800" b="1" dirty="0">
                <a:solidFill>
                  <a:srgbClr val="FFFFFF"/>
                </a:solidFill>
                <a:latin typeface="Microsoft YaHei" pitchFamily="34" charset="0"/>
                <a:ea typeface="Microsoft YaHei" pitchFamily="34" charset="-122"/>
                <a:cs typeface="Microsoft YaHei" pitchFamily="34" charset="-120"/>
              </a:rPr>
              <a:t>旅游产业数字化转型</a:t>
            </a:r>
            <a:endParaRPr 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1.3 旅游产业概述</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产业构成与经济贡献</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8229600" cy="13716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Text 5"/>
          <p:cNvSpPr/>
          <p:nvPr/>
        </p:nvSpPr>
        <p:spPr>
          <a:xfrm>
            <a:off x="731520" y="1280160"/>
            <a:ext cx="7680960" cy="1097280"/>
          </a:xfrm>
          <a:prstGeom prst="rect">
            <a:avLst/>
          </a:prstGeom>
          <a:noFill/>
          <a:ln/>
        </p:spPr>
        <p:txBody>
          <a:bodyPr wrap="square" lIns="0" tIns="0" rIns="0" bIns="0" rtlCol="0" anchor="ctr"/>
          <a:lstStyle/>
          <a:p>
            <a:pPr indent="0" marL="0">
              <a:lnSpc>
                <a:spcPct val="150000"/>
              </a:lnSpc>
              <a:buNone/>
            </a:pPr>
            <a:r>
              <a:rPr lang="en-US" sz="1300" dirty="0">
                <a:solidFill>
                  <a:srgbClr val="1A1A2E"/>
                </a:solidFill>
                <a:latin typeface="Microsoft YaHei" pitchFamily="34" charset="0"/>
                <a:ea typeface="Microsoft YaHei" pitchFamily="34" charset="-122"/>
                <a:cs typeface="Microsoft YaHei" pitchFamily="34" charset="-120"/>
              </a:rPr>
              <a:t>旅游业是全球最大的产业之一，2024年全球旅游业GDP贡献达11.1万亿美元，占全球GDP的10%。中国国内旅游收入达5.7万亿元，出入境旅游快速恢复。</a:t>
            </a:r>
            <a:endParaRPr lang="en-US" sz="13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457200" y="2743200"/>
          <a:ext cx="8229600" cy="914400"/>
        </p:xfrm>
        <a:graphic>
          <a:graphicData uri="http://schemas.openxmlformats.org/drawingml/2006/table">
            <a:tbl>
              <a:tblPr/>
              <a:tblGrid>
                <a:gridCol w="1828800"/>
                <a:gridCol w="2743200"/>
                <a:gridCol w="3657600"/>
              </a:tblGrid>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产业环节</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核心功能</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数字化转型需求</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旅游资源</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景区、酒店、交通</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资源数字化、智能管理</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旅游服务</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导览、预订、咨询</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个性化、实时响应</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旅游营销</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推广、获客</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精准投放、内容营销</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旅游管理</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监管、安全、规划</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数据驱动决策</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1.3 数字化转型的驱动力</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五大核心驱动力</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371600"/>
                <a:gridCol w="2743200"/>
                <a:gridCol w="4114800"/>
              </a:tblGrid>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驱动力</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核心内容</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具体表现</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消费者需求</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个性化、即时性、沉浸式体验</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Z世代成为旅游消费主力</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技术突破</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AI、5G、IoT、云计算</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大模型+多模态AI成熟</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政策推动</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数字中国、智慧旅游</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文旅部"十四五"智慧旅游计划</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市场竞争</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OTA平台、科技企业入局</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差异化竞争需要AI赋能</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疫情催化</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无接触服务需求</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加速数字化进程不可逆</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1.3 旅游信息化演进</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数字化→智慧化→智能化</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2651760" cy="32004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Shape 5"/>
          <p:cNvSpPr/>
          <p:nvPr/>
        </p:nvSpPr>
        <p:spPr>
          <a:xfrm>
            <a:off x="457200" y="1188720"/>
            <a:ext cx="2651760" cy="54864"/>
          </a:xfrm>
          <a:prstGeom prst="rect">
            <a:avLst/>
          </a:prstGeom>
          <a:solidFill>
            <a:srgbClr val="1A6B65"/>
          </a:solidFill>
          <a:ln/>
        </p:spPr>
      </p:sp>
      <p:sp>
        <p:nvSpPr>
          <p:cNvPr id="8" name="Text 6"/>
          <p:cNvSpPr/>
          <p:nvPr/>
        </p:nvSpPr>
        <p:spPr>
          <a:xfrm>
            <a:off x="640080" y="1280160"/>
            <a:ext cx="2286000" cy="548640"/>
          </a:xfrm>
          <a:prstGeom prst="rect">
            <a:avLst/>
          </a:prstGeom>
          <a:noFill/>
          <a:ln/>
        </p:spPr>
        <p:txBody>
          <a:bodyPr wrap="square" lIns="0" tIns="0" rIns="0" bIns="0" rtlCol="0" anchor="ctr"/>
          <a:lstStyle/>
          <a:p>
            <a:pPr indent="0" marL="0">
              <a:lnSpc>
                <a:spcPct val="130000"/>
              </a:lnSpc>
              <a:buNone/>
            </a:pPr>
            <a:r>
              <a:rPr lang="en-US" sz="1300" b="1" dirty="0">
                <a:solidFill>
                  <a:srgbClr val="0F2B46"/>
                </a:solidFill>
                <a:latin typeface="Microsoft YaHei" pitchFamily="34" charset="0"/>
                <a:ea typeface="Microsoft YaHei" pitchFamily="34" charset="-122"/>
                <a:cs typeface="Microsoft YaHei" pitchFamily="34" charset="-120"/>
              </a:rPr>
              <a:t>数字化</a:t>
            </a:r>
            <a:endParaRPr lang="en-US" sz="1300" dirty="0"/>
          </a:p>
          <a:p>
            <a:pPr indent="0" marL="0">
              <a:lnSpc>
                <a:spcPct val="130000"/>
              </a:lnSpc>
              <a:buNone/>
            </a:pPr>
            <a:r>
              <a:rPr lang="en-US" sz="1300" b="1" dirty="0">
                <a:solidFill>
                  <a:srgbClr val="0F2B46"/>
                </a:solidFill>
                <a:latin typeface="Microsoft YaHei" pitchFamily="34" charset="0"/>
                <a:ea typeface="Microsoft YaHei" pitchFamily="34" charset="-122"/>
                <a:cs typeface="Microsoft YaHei" pitchFamily="34" charset="-120"/>
              </a:rPr>
              <a:t>(2000-2010)</a:t>
            </a:r>
            <a:endParaRPr lang="en-US" sz="1300" dirty="0"/>
          </a:p>
        </p:txBody>
      </p:sp>
      <p:sp>
        <p:nvSpPr>
          <p:cNvPr id="9" name="Text 7"/>
          <p:cNvSpPr/>
          <p:nvPr/>
        </p:nvSpPr>
        <p:spPr>
          <a:xfrm>
            <a:off x="640080" y="1920240"/>
            <a:ext cx="2286000" cy="274320"/>
          </a:xfrm>
          <a:prstGeom prst="rect">
            <a:avLst/>
          </a:prstGeom>
          <a:noFill/>
          <a:ln/>
        </p:spPr>
        <p:txBody>
          <a:bodyPr wrap="square" lIns="0" tIns="0" rIns="0" bIns="0" rtlCol="0" anchor="ctr"/>
          <a:lstStyle/>
          <a:p>
            <a:pPr indent="0" marL="0">
              <a:buNone/>
            </a:pPr>
            <a:r>
              <a:rPr lang="en-US" sz="1100" b="1" dirty="0">
                <a:solidFill>
                  <a:srgbClr val="1A6B65"/>
                </a:solidFill>
                <a:latin typeface="Microsoft YaHei" pitchFamily="34" charset="0"/>
                <a:ea typeface="Microsoft YaHei" pitchFamily="34" charset="-122"/>
                <a:cs typeface="Microsoft YaHei" pitchFamily="34" charset="-120"/>
              </a:rPr>
              <a:t>特征：信息上线</a:t>
            </a:r>
            <a:endParaRPr lang="en-US" sz="1100" dirty="0"/>
          </a:p>
        </p:txBody>
      </p:sp>
      <p:sp>
        <p:nvSpPr>
          <p:cNvPr id="10" name="Text 8"/>
          <p:cNvSpPr/>
          <p:nvPr/>
        </p:nvSpPr>
        <p:spPr>
          <a:xfrm>
            <a:off x="640080" y="2286000"/>
            <a:ext cx="2286000" cy="1097280"/>
          </a:xfrm>
          <a:prstGeom prst="rect">
            <a:avLst/>
          </a:prstGeom>
          <a:noFill/>
          <a:ln/>
        </p:spPr>
        <p:txBody>
          <a:bodyPr wrap="square" lIns="0" tIns="0" rIns="0" bIns="0" rtlCol="0" anchor="ctr"/>
          <a:lstStyle/>
          <a:p>
            <a:pPr indent="0" marL="0">
              <a:lnSpc>
                <a:spcPct val="140000"/>
              </a:lnSpc>
              <a:buNone/>
            </a:pPr>
            <a:r>
              <a:rPr lang="en-US" sz="1000" dirty="0">
                <a:solidFill>
                  <a:srgbClr val="6B7280"/>
                </a:solidFill>
                <a:latin typeface="Microsoft YaHei" pitchFamily="34" charset="0"/>
                <a:ea typeface="Microsoft YaHei" pitchFamily="34" charset="-122"/>
                <a:cs typeface="Microsoft YaHei" pitchFamily="34" charset="-120"/>
              </a:rPr>
              <a:t>在线预订、电子门票、网站建设</a:t>
            </a:r>
            <a:endParaRPr lang="en-US" sz="1000" dirty="0"/>
          </a:p>
        </p:txBody>
      </p:sp>
      <p:sp>
        <p:nvSpPr>
          <p:cNvPr id="11" name="Text 9"/>
          <p:cNvSpPr/>
          <p:nvPr/>
        </p:nvSpPr>
        <p:spPr>
          <a:xfrm>
            <a:off x="640080" y="3474720"/>
            <a:ext cx="2286000" cy="457200"/>
          </a:xfrm>
          <a:prstGeom prst="rect">
            <a:avLst/>
          </a:prstGeom>
          <a:noFill/>
          <a:ln/>
        </p:spPr>
        <p:txBody>
          <a:bodyPr wrap="square" lIns="0" tIns="0" rIns="0" bIns="0" rtlCol="0" anchor="ctr"/>
          <a:lstStyle/>
          <a:p>
            <a:pPr indent="0" marL="0">
              <a:buNone/>
            </a:pPr>
            <a:r>
              <a:rPr lang="en-US" sz="1000" b="1" dirty="0">
                <a:solidFill>
                  <a:srgbClr val="1A1A2E"/>
                </a:solidFill>
                <a:latin typeface="Microsoft YaHei" pitchFamily="34" charset="0"/>
                <a:ea typeface="Microsoft YaHei" pitchFamily="34" charset="-122"/>
                <a:cs typeface="Microsoft YaHei" pitchFamily="34" charset="-120"/>
              </a:rPr>
              <a:t>结果：信息可获取</a:t>
            </a:r>
            <a:endParaRPr lang="en-US" sz="1000" dirty="0"/>
          </a:p>
        </p:txBody>
      </p:sp>
      <p:sp>
        <p:nvSpPr>
          <p:cNvPr id="12" name="Shape 10"/>
          <p:cNvSpPr/>
          <p:nvPr/>
        </p:nvSpPr>
        <p:spPr>
          <a:xfrm>
            <a:off x="3291840" y="1188720"/>
            <a:ext cx="2651760" cy="32004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13" name="Shape 11"/>
          <p:cNvSpPr/>
          <p:nvPr/>
        </p:nvSpPr>
        <p:spPr>
          <a:xfrm>
            <a:off x="3291840" y="1188720"/>
            <a:ext cx="2651760" cy="54864"/>
          </a:xfrm>
          <a:prstGeom prst="rect">
            <a:avLst/>
          </a:prstGeom>
          <a:solidFill>
            <a:srgbClr val="2563EB"/>
          </a:solidFill>
          <a:ln/>
        </p:spPr>
      </p:sp>
      <p:sp>
        <p:nvSpPr>
          <p:cNvPr id="14" name="Text 12"/>
          <p:cNvSpPr/>
          <p:nvPr/>
        </p:nvSpPr>
        <p:spPr>
          <a:xfrm>
            <a:off x="3474720" y="1280160"/>
            <a:ext cx="2286000" cy="548640"/>
          </a:xfrm>
          <a:prstGeom prst="rect">
            <a:avLst/>
          </a:prstGeom>
          <a:noFill/>
          <a:ln/>
        </p:spPr>
        <p:txBody>
          <a:bodyPr wrap="square" lIns="0" tIns="0" rIns="0" bIns="0" rtlCol="0" anchor="ctr"/>
          <a:lstStyle/>
          <a:p>
            <a:pPr indent="0" marL="0">
              <a:lnSpc>
                <a:spcPct val="130000"/>
              </a:lnSpc>
              <a:buNone/>
            </a:pPr>
            <a:r>
              <a:rPr lang="en-US" sz="1300" b="1" dirty="0">
                <a:solidFill>
                  <a:srgbClr val="0F2B46"/>
                </a:solidFill>
                <a:latin typeface="Microsoft YaHei" pitchFamily="34" charset="0"/>
                <a:ea typeface="Microsoft YaHei" pitchFamily="34" charset="-122"/>
                <a:cs typeface="Microsoft YaHei" pitchFamily="34" charset="-120"/>
              </a:rPr>
              <a:t>智慧化</a:t>
            </a:r>
            <a:endParaRPr lang="en-US" sz="1300" dirty="0"/>
          </a:p>
          <a:p>
            <a:pPr indent="0" marL="0">
              <a:lnSpc>
                <a:spcPct val="130000"/>
              </a:lnSpc>
              <a:buNone/>
            </a:pPr>
            <a:r>
              <a:rPr lang="en-US" sz="1300" b="1" dirty="0">
                <a:solidFill>
                  <a:srgbClr val="0F2B46"/>
                </a:solidFill>
                <a:latin typeface="Microsoft YaHei" pitchFamily="34" charset="0"/>
                <a:ea typeface="Microsoft YaHei" pitchFamily="34" charset="-122"/>
                <a:cs typeface="Microsoft YaHei" pitchFamily="34" charset="-120"/>
              </a:rPr>
              <a:t>(2010-2020)</a:t>
            </a:r>
            <a:endParaRPr lang="en-US" sz="1300" dirty="0"/>
          </a:p>
        </p:txBody>
      </p:sp>
      <p:sp>
        <p:nvSpPr>
          <p:cNvPr id="15" name="Text 13"/>
          <p:cNvSpPr/>
          <p:nvPr/>
        </p:nvSpPr>
        <p:spPr>
          <a:xfrm>
            <a:off x="3474720" y="1920240"/>
            <a:ext cx="2286000" cy="274320"/>
          </a:xfrm>
          <a:prstGeom prst="rect">
            <a:avLst/>
          </a:prstGeom>
          <a:noFill/>
          <a:ln/>
        </p:spPr>
        <p:txBody>
          <a:bodyPr wrap="square" lIns="0" tIns="0" rIns="0" bIns="0" rtlCol="0" anchor="ctr"/>
          <a:lstStyle/>
          <a:p>
            <a:pPr indent="0" marL="0">
              <a:buNone/>
            </a:pPr>
            <a:r>
              <a:rPr lang="en-US" sz="1100" b="1" dirty="0">
                <a:solidFill>
                  <a:srgbClr val="2563EB"/>
                </a:solidFill>
                <a:latin typeface="Microsoft YaHei" pitchFamily="34" charset="0"/>
                <a:ea typeface="Microsoft YaHei" pitchFamily="34" charset="-122"/>
                <a:cs typeface="Microsoft YaHei" pitchFamily="34" charset="-120"/>
              </a:rPr>
              <a:t>特征：系统集成</a:t>
            </a:r>
            <a:endParaRPr lang="en-US" sz="1100" dirty="0"/>
          </a:p>
        </p:txBody>
      </p:sp>
      <p:sp>
        <p:nvSpPr>
          <p:cNvPr id="16" name="Text 14"/>
          <p:cNvSpPr/>
          <p:nvPr/>
        </p:nvSpPr>
        <p:spPr>
          <a:xfrm>
            <a:off x="3474720" y="2286000"/>
            <a:ext cx="2286000" cy="1097280"/>
          </a:xfrm>
          <a:prstGeom prst="rect">
            <a:avLst/>
          </a:prstGeom>
          <a:noFill/>
          <a:ln/>
        </p:spPr>
        <p:txBody>
          <a:bodyPr wrap="square" lIns="0" tIns="0" rIns="0" bIns="0" rtlCol="0" anchor="ctr"/>
          <a:lstStyle/>
          <a:p>
            <a:pPr indent="0" marL="0">
              <a:lnSpc>
                <a:spcPct val="140000"/>
              </a:lnSpc>
              <a:buNone/>
            </a:pPr>
            <a:r>
              <a:rPr lang="en-US" sz="1000" dirty="0">
                <a:solidFill>
                  <a:srgbClr val="6B7280"/>
                </a:solidFill>
                <a:latin typeface="Microsoft YaHei" pitchFamily="34" charset="0"/>
                <a:ea typeface="Microsoft YaHei" pitchFamily="34" charset="-122"/>
                <a:cs typeface="Microsoft YaHei" pitchFamily="34" charset="-120"/>
              </a:rPr>
              <a:t>智慧景区、大数据平台、移动支付</a:t>
            </a:r>
            <a:endParaRPr lang="en-US" sz="1000" dirty="0"/>
          </a:p>
        </p:txBody>
      </p:sp>
      <p:sp>
        <p:nvSpPr>
          <p:cNvPr id="17" name="Text 15"/>
          <p:cNvSpPr/>
          <p:nvPr/>
        </p:nvSpPr>
        <p:spPr>
          <a:xfrm>
            <a:off x="3474720" y="3474720"/>
            <a:ext cx="2286000" cy="457200"/>
          </a:xfrm>
          <a:prstGeom prst="rect">
            <a:avLst/>
          </a:prstGeom>
          <a:noFill/>
          <a:ln/>
        </p:spPr>
        <p:txBody>
          <a:bodyPr wrap="square" lIns="0" tIns="0" rIns="0" bIns="0" rtlCol="0" anchor="ctr"/>
          <a:lstStyle/>
          <a:p>
            <a:pPr indent="0" marL="0">
              <a:buNone/>
            </a:pPr>
            <a:r>
              <a:rPr lang="en-US" sz="1000" b="1" dirty="0">
                <a:solidFill>
                  <a:srgbClr val="1A1A2E"/>
                </a:solidFill>
                <a:latin typeface="Microsoft YaHei" pitchFamily="34" charset="0"/>
                <a:ea typeface="Microsoft YaHei" pitchFamily="34" charset="-122"/>
                <a:cs typeface="Microsoft YaHei" pitchFamily="34" charset="-120"/>
              </a:rPr>
              <a:t>结果：服务可连接</a:t>
            </a:r>
            <a:endParaRPr lang="en-US" sz="1000" dirty="0"/>
          </a:p>
        </p:txBody>
      </p:sp>
      <p:sp>
        <p:nvSpPr>
          <p:cNvPr id="18" name="Shape 16"/>
          <p:cNvSpPr/>
          <p:nvPr/>
        </p:nvSpPr>
        <p:spPr>
          <a:xfrm>
            <a:off x="6126480" y="1188720"/>
            <a:ext cx="2651760" cy="32004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19" name="Shape 17"/>
          <p:cNvSpPr/>
          <p:nvPr/>
        </p:nvSpPr>
        <p:spPr>
          <a:xfrm>
            <a:off x="6126480" y="1188720"/>
            <a:ext cx="2651760" cy="54864"/>
          </a:xfrm>
          <a:prstGeom prst="rect">
            <a:avLst/>
          </a:prstGeom>
          <a:solidFill>
            <a:srgbClr val="E9B64B"/>
          </a:solidFill>
          <a:ln/>
        </p:spPr>
      </p:sp>
      <p:sp>
        <p:nvSpPr>
          <p:cNvPr id="20" name="Text 18"/>
          <p:cNvSpPr/>
          <p:nvPr/>
        </p:nvSpPr>
        <p:spPr>
          <a:xfrm>
            <a:off x="6309360" y="1280160"/>
            <a:ext cx="2286000" cy="548640"/>
          </a:xfrm>
          <a:prstGeom prst="rect">
            <a:avLst/>
          </a:prstGeom>
          <a:noFill/>
          <a:ln/>
        </p:spPr>
        <p:txBody>
          <a:bodyPr wrap="square" lIns="0" tIns="0" rIns="0" bIns="0" rtlCol="0" anchor="ctr"/>
          <a:lstStyle/>
          <a:p>
            <a:pPr indent="0" marL="0">
              <a:lnSpc>
                <a:spcPct val="130000"/>
              </a:lnSpc>
              <a:buNone/>
            </a:pPr>
            <a:r>
              <a:rPr lang="en-US" sz="1300" b="1" dirty="0">
                <a:solidFill>
                  <a:srgbClr val="0F2B46"/>
                </a:solidFill>
                <a:latin typeface="Microsoft YaHei" pitchFamily="34" charset="0"/>
                <a:ea typeface="Microsoft YaHei" pitchFamily="34" charset="-122"/>
                <a:cs typeface="Microsoft YaHei" pitchFamily="34" charset="-120"/>
              </a:rPr>
              <a:t>智能化</a:t>
            </a:r>
            <a:endParaRPr lang="en-US" sz="1300" dirty="0"/>
          </a:p>
          <a:p>
            <a:pPr indent="0" marL="0">
              <a:lnSpc>
                <a:spcPct val="130000"/>
              </a:lnSpc>
              <a:buNone/>
            </a:pPr>
            <a:r>
              <a:rPr lang="en-US" sz="1300" b="1" dirty="0">
                <a:solidFill>
                  <a:srgbClr val="0F2B46"/>
                </a:solidFill>
                <a:latin typeface="Microsoft YaHei" pitchFamily="34" charset="0"/>
                <a:ea typeface="Microsoft YaHei" pitchFamily="34" charset="-122"/>
                <a:cs typeface="Microsoft YaHei" pitchFamily="34" charset="-120"/>
              </a:rPr>
              <a:t>(2020-至今)</a:t>
            </a:r>
            <a:endParaRPr lang="en-US" sz="1300" dirty="0"/>
          </a:p>
        </p:txBody>
      </p:sp>
      <p:sp>
        <p:nvSpPr>
          <p:cNvPr id="21" name="Text 19"/>
          <p:cNvSpPr/>
          <p:nvPr/>
        </p:nvSpPr>
        <p:spPr>
          <a:xfrm>
            <a:off x="6309360" y="1920240"/>
            <a:ext cx="2286000" cy="274320"/>
          </a:xfrm>
          <a:prstGeom prst="rect">
            <a:avLst/>
          </a:prstGeom>
          <a:noFill/>
          <a:ln/>
        </p:spPr>
        <p:txBody>
          <a:bodyPr wrap="square" lIns="0" tIns="0" rIns="0" bIns="0" rtlCol="0" anchor="ctr"/>
          <a:lstStyle/>
          <a:p>
            <a:pPr indent="0" marL="0">
              <a:buNone/>
            </a:pPr>
            <a:r>
              <a:rPr lang="en-US" sz="1100" b="1" dirty="0">
                <a:solidFill>
                  <a:srgbClr val="E9B64B"/>
                </a:solidFill>
                <a:latin typeface="Microsoft YaHei" pitchFamily="34" charset="0"/>
                <a:ea typeface="Microsoft YaHei" pitchFamily="34" charset="-122"/>
                <a:cs typeface="Microsoft YaHei" pitchFamily="34" charset="-120"/>
              </a:rPr>
              <a:t>特征：AI赋能</a:t>
            </a:r>
            <a:endParaRPr lang="en-US" sz="1100" dirty="0"/>
          </a:p>
        </p:txBody>
      </p:sp>
      <p:sp>
        <p:nvSpPr>
          <p:cNvPr id="22" name="Text 20"/>
          <p:cNvSpPr/>
          <p:nvPr/>
        </p:nvSpPr>
        <p:spPr>
          <a:xfrm>
            <a:off x="6309360" y="2286000"/>
            <a:ext cx="2286000" cy="1097280"/>
          </a:xfrm>
          <a:prstGeom prst="rect">
            <a:avLst/>
          </a:prstGeom>
          <a:noFill/>
          <a:ln/>
        </p:spPr>
        <p:txBody>
          <a:bodyPr wrap="square" lIns="0" tIns="0" rIns="0" bIns="0" rtlCol="0" anchor="ctr"/>
          <a:lstStyle/>
          <a:p>
            <a:pPr indent="0" marL="0">
              <a:lnSpc>
                <a:spcPct val="140000"/>
              </a:lnSpc>
              <a:buNone/>
            </a:pPr>
            <a:r>
              <a:rPr lang="en-US" sz="1000" dirty="0">
                <a:solidFill>
                  <a:srgbClr val="6B7280"/>
                </a:solidFill>
                <a:latin typeface="Microsoft YaHei" pitchFamily="34" charset="0"/>
                <a:ea typeface="Microsoft YaHei" pitchFamily="34" charset="-122"/>
                <a:cs typeface="Microsoft YaHei" pitchFamily="34" charset="-120"/>
              </a:rPr>
              <a:t>AI推荐、智能导览、无人运营</a:t>
            </a:r>
            <a:endParaRPr lang="en-US" sz="1000" dirty="0"/>
          </a:p>
        </p:txBody>
      </p:sp>
      <p:sp>
        <p:nvSpPr>
          <p:cNvPr id="23" name="Text 21"/>
          <p:cNvSpPr/>
          <p:nvPr/>
        </p:nvSpPr>
        <p:spPr>
          <a:xfrm>
            <a:off x="6309360" y="3474720"/>
            <a:ext cx="2286000" cy="457200"/>
          </a:xfrm>
          <a:prstGeom prst="rect">
            <a:avLst/>
          </a:prstGeom>
          <a:noFill/>
          <a:ln/>
        </p:spPr>
        <p:txBody>
          <a:bodyPr wrap="square" lIns="0" tIns="0" rIns="0" bIns="0" rtlCol="0" anchor="ctr"/>
          <a:lstStyle/>
          <a:p>
            <a:pPr indent="0" marL="0">
              <a:buNone/>
            </a:pPr>
            <a:r>
              <a:rPr lang="en-US" sz="1000" b="1" dirty="0">
                <a:solidFill>
                  <a:srgbClr val="1A1A2E"/>
                </a:solidFill>
                <a:latin typeface="Microsoft YaHei" pitchFamily="34" charset="0"/>
                <a:ea typeface="Microsoft YaHei" pitchFamily="34" charset="-122"/>
                <a:cs typeface="Microsoft YaHei" pitchFamily="34" charset="-120"/>
              </a:rPr>
              <a:t>结果：体验可定制</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F2B46"/>
        </a:solidFill>
      </p:bgPr>
    </p:bg>
    <p:spTree>
      <p:nvGrpSpPr>
        <p:cNvPr id="1" name=""/>
        <p:cNvGrpSpPr/>
        <p:nvPr/>
      </p:nvGrpSpPr>
      <p:grpSpPr>
        <a:xfrm>
          <a:off x="0" y="0"/>
          <a:ext cx="0" cy="0"/>
          <a:chOff x="0" y="0"/>
          <a:chExt cx="0" cy="0"/>
        </a:xfrm>
      </p:grpSpPr>
      <p:sp>
        <p:nvSpPr>
          <p:cNvPr id="2" name="Shape 0"/>
          <p:cNvSpPr/>
          <p:nvPr/>
        </p:nvSpPr>
        <p:spPr>
          <a:xfrm>
            <a:off x="731520" y="1371600"/>
            <a:ext cx="54864" cy="2286000"/>
          </a:xfrm>
          <a:prstGeom prst="rect">
            <a:avLst/>
          </a:prstGeom>
          <a:solidFill>
            <a:srgbClr val="E9B64B"/>
          </a:solidFill>
          <a:ln/>
        </p:spPr>
      </p:sp>
      <p:sp>
        <p:nvSpPr>
          <p:cNvPr id="3" name="Text 1"/>
          <p:cNvSpPr/>
          <p:nvPr/>
        </p:nvSpPr>
        <p:spPr>
          <a:xfrm>
            <a:off x="1005840" y="1371600"/>
            <a:ext cx="4572000" cy="457200"/>
          </a:xfrm>
          <a:prstGeom prst="rect">
            <a:avLst/>
          </a:prstGeom>
          <a:noFill/>
          <a:ln/>
        </p:spPr>
        <p:txBody>
          <a:bodyPr wrap="square" lIns="0" tIns="0" rIns="0" bIns="0" rtlCol="0" anchor="ctr"/>
          <a:lstStyle/>
          <a:p>
            <a:pPr indent="0" marL="0">
              <a:buNone/>
            </a:pPr>
            <a:r>
              <a:rPr lang="en-US" sz="1600" dirty="0">
                <a:solidFill>
                  <a:srgbClr val="E9B64B"/>
                </a:solidFill>
                <a:latin typeface="Microsoft YaHei" pitchFamily="34" charset="0"/>
                <a:ea typeface="Microsoft YaHei" pitchFamily="34" charset="-122"/>
                <a:cs typeface="Microsoft YaHei" pitchFamily="34" charset="-120"/>
              </a:rPr>
              <a:t>第3节</a:t>
            </a:r>
            <a:endParaRPr lang="en-US" sz="1600" dirty="0"/>
          </a:p>
        </p:txBody>
      </p:sp>
      <p:sp>
        <p:nvSpPr>
          <p:cNvPr id="4" name="Text 2"/>
          <p:cNvSpPr/>
          <p:nvPr/>
        </p:nvSpPr>
        <p:spPr>
          <a:xfrm>
            <a:off x="1005840" y="1828800"/>
            <a:ext cx="7315200" cy="731520"/>
          </a:xfrm>
          <a:prstGeom prst="rect">
            <a:avLst/>
          </a:prstGeom>
          <a:noFill/>
          <a:ln/>
        </p:spPr>
        <p:txBody>
          <a:bodyPr wrap="square" lIns="0" tIns="0" rIns="0" bIns="0" rtlCol="0" anchor="ctr"/>
          <a:lstStyle/>
          <a:p>
            <a:pPr indent="0" marL="0">
              <a:buNone/>
            </a:pPr>
            <a:r>
              <a:rPr lang="en-US" sz="2800" b="1" dirty="0">
                <a:solidFill>
                  <a:srgbClr val="FFFFFF"/>
                </a:solidFill>
                <a:latin typeface="Microsoft YaHei" pitchFamily="34" charset="0"/>
                <a:ea typeface="Microsoft YaHei" pitchFamily="34" charset="-122"/>
                <a:cs typeface="Microsoft YaHei" pitchFamily="34" charset="-120"/>
              </a:rPr>
              <a:t>AITI框架：AI旅游创新分析模型</a:t>
            </a:r>
            <a:endParaRPr lang="en-US"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1.4 AITI框架</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AI旅游创新四维分析模型</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8229600" cy="32004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Shape 5"/>
          <p:cNvSpPr/>
          <p:nvPr/>
        </p:nvSpPr>
        <p:spPr>
          <a:xfrm>
            <a:off x="457200" y="1188720"/>
            <a:ext cx="8229600" cy="54864"/>
          </a:xfrm>
          <a:prstGeom prst="rect">
            <a:avLst/>
          </a:prstGeom>
          <a:solidFill>
            <a:srgbClr val="E9B64B"/>
          </a:solidFill>
          <a:ln/>
        </p:spPr>
      </p:sp>
      <p:sp>
        <p:nvSpPr>
          <p:cNvPr id="8" name="Text 6"/>
          <p:cNvSpPr/>
          <p:nvPr/>
        </p:nvSpPr>
        <p:spPr>
          <a:xfrm>
            <a:off x="731520" y="1280160"/>
            <a:ext cx="7680960" cy="365760"/>
          </a:xfrm>
          <a:prstGeom prst="rect">
            <a:avLst/>
          </a:prstGeom>
          <a:noFill/>
          <a:ln/>
        </p:spPr>
        <p:txBody>
          <a:bodyPr wrap="square" lIns="0" tIns="0" rIns="0" bIns="0" rtlCol="0" anchor="ctr"/>
          <a:lstStyle/>
          <a:p>
            <a:pPr indent="0" marL="0">
              <a:buNone/>
            </a:pPr>
            <a:r>
              <a:rPr lang="en-US" sz="1600" b="1" dirty="0">
                <a:solidFill>
                  <a:srgbClr val="0F2B46"/>
                </a:solidFill>
                <a:latin typeface="Microsoft YaHei" pitchFamily="34" charset="0"/>
                <a:ea typeface="Microsoft YaHei" pitchFamily="34" charset="-122"/>
                <a:cs typeface="Microsoft YaHei" pitchFamily="34" charset="-120"/>
              </a:rPr>
              <a:t>AITI = AI + Tourism + Innovation</a:t>
            </a:r>
            <a:endParaRPr lang="en-US" sz="1600" dirty="0"/>
          </a:p>
        </p:txBody>
      </p:sp>
      <p:sp>
        <p:nvSpPr>
          <p:cNvPr id="9" name="Text 7"/>
          <p:cNvSpPr/>
          <p:nvPr/>
        </p:nvSpPr>
        <p:spPr>
          <a:xfrm>
            <a:off x="731520" y="1737360"/>
            <a:ext cx="7680960" cy="548640"/>
          </a:xfrm>
          <a:prstGeom prst="rect">
            <a:avLst/>
          </a:prstGeom>
          <a:noFill/>
          <a:ln/>
        </p:spPr>
        <p:txBody>
          <a:bodyPr wrap="square" lIns="0" tIns="0" rIns="0" bIns="0" rtlCol="0" anchor="ctr"/>
          <a:lstStyle/>
          <a:p>
            <a:pPr indent="0" marL="0">
              <a:lnSpc>
                <a:spcPct val="150000"/>
              </a:lnSpc>
              <a:buNone/>
            </a:pPr>
            <a:r>
              <a:rPr lang="en-US" sz="1300" dirty="0">
                <a:solidFill>
                  <a:srgbClr val="1A1A2E"/>
                </a:solidFill>
                <a:latin typeface="Microsoft YaHei" pitchFamily="34" charset="0"/>
                <a:ea typeface="Microsoft YaHei" pitchFamily="34" charset="-122"/>
                <a:cs typeface="Microsoft YaHei" pitchFamily="34" charset="-120"/>
              </a:rPr>
              <a:t>AITI框架从四个维度系统分析AI在旅游领域的创新应用，帮助学习者建立结构化认知，避免碎片化理解。</a:t>
            </a:r>
            <a:endParaRPr lang="en-US" sz="1300" dirty="0"/>
          </a:p>
        </p:txBody>
      </p:sp>
      <p:sp>
        <p:nvSpPr>
          <p:cNvPr id="10" name="Shape 8"/>
          <p:cNvSpPr/>
          <p:nvPr/>
        </p:nvSpPr>
        <p:spPr>
          <a:xfrm>
            <a:off x="457200" y="2468880"/>
            <a:ext cx="1920240" cy="1645920"/>
          </a:xfrm>
          <a:prstGeom prst="roundRect">
            <a:avLst>
              <a:gd name="adj" fmla="val 5556"/>
            </a:avLst>
          </a:prstGeom>
          <a:solidFill>
            <a:srgbClr val="1A6B65"/>
          </a:solidFill>
          <a:ln/>
        </p:spPr>
      </p:sp>
      <p:sp>
        <p:nvSpPr>
          <p:cNvPr id="11" name="Text 9"/>
          <p:cNvSpPr/>
          <p:nvPr/>
        </p:nvSpPr>
        <p:spPr>
          <a:xfrm>
            <a:off x="548640" y="2514600"/>
            <a:ext cx="1737360" cy="548640"/>
          </a:xfrm>
          <a:prstGeom prst="rect">
            <a:avLst/>
          </a:prstGeom>
          <a:noFill/>
          <a:ln/>
        </p:spPr>
        <p:txBody>
          <a:bodyPr wrap="square" lIns="0" tIns="0" rIns="0" bIns="0" rtlCol="0" anchor="ctr"/>
          <a:lstStyle/>
          <a:p>
            <a:pPr indent="0" marL="0">
              <a:lnSpc>
                <a:spcPct val="120000"/>
              </a:lnSpc>
              <a:buNone/>
            </a:pPr>
            <a:r>
              <a:rPr lang="en-US" sz="1100" b="1" dirty="0">
                <a:solidFill>
                  <a:srgbClr val="FFFFFF"/>
                </a:solidFill>
                <a:latin typeface="Microsoft YaHei" pitchFamily="34" charset="0"/>
                <a:ea typeface="Microsoft YaHei" pitchFamily="34" charset="-122"/>
                <a:cs typeface="Microsoft YaHei" pitchFamily="34" charset="-120"/>
              </a:rPr>
              <a:t>T - Technology</a:t>
            </a:r>
            <a:endParaRPr lang="en-US" sz="1100" dirty="0"/>
          </a:p>
          <a:p>
            <a:pPr indent="0" marL="0">
              <a:lnSpc>
                <a:spcPct val="120000"/>
              </a:lnSpc>
              <a:buNone/>
            </a:pPr>
            <a:r>
              <a:rPr lang="en-US" sz="1100" b="1" dirty="0">
                <a:solidFill>
                  <a:srgbClr val="FFFFFF"/>
                </a:solidFill>
                <a:latin typeface="Microsoft YaHei" pitchFamily="34" charset="0"/>
                <a:ea typeface="Microsoft YaHei" pitchFamily="34" charset="-122"/>
                <a:cs typeface="Microsoft YaHei" pitchFamily="34" charset="-120"/>
              </a:rPr>
              <a:t>技术基座</a:t>
            </a:r>
            <a:endParaRPr lang="en-US" sz="1100" dirty="0"/>
          </a:p>
        </p:txBody>
      </p:sp>
      <p:sp>
        <p:nvSpPr>
          <p:cNvPr id="12" name="Text 10"/>
          <p:cNvSpPr/>
          <p:nvPr/>
        </p:nvSpPr>
        <p:spPr>
          <a:xfrm>
            <a:off x="548640" y="3063240"/>
            <a:ext cx="1737360" cy="274320"/>
          </a:xfrm>
          <a:prstGeom prst="rect">
            <a:avLst/>
          </a:prstGeom>
          <a:noFill/>
          <a:ln/>
        </p:spPr>
        <p:txBody>
          <a:bodyPr wrap="square" lIns="0" tIns="0" rIns="0" bIns="0" rtlCol="0" anchor="ctr"/>
          <a:lstStyle/>
          <a:p>
            <a:pPr indent="0" marL="0">
              <a:buNone/>
            </a:pPr>
            <a:r>
              <a:rPr lang="en-US" sz="900" dirty="0">
                <a:solidFill>
                  <a:srgbClr val="D0E8E6"/>
                </a:solidFill>
                <a:latin typeface="Microsoft YaHei" pitchFamily="34" charset="0"/>
                <a:ea typeface="Microsoft YaHei" pitchFamily="34" charset="-122"/>
                <a:cs typeface="Microsoft YaHei" pitchFamily="34" charset="-120"/>
              </a:rPr>
              <a:t>AI技术基础设施</a:t>
            </a:r>
            <a:endParaRPr lang="en-US" sz="900" dirty="0"/>
          </a:p>
        </p:txBody>
      </p:sp>
      <p:sp>
        <p:nvSpPr>
          <p:cNvPr id="13" name="Text 11"/>
          <p:cNvSpPr/>
          <p:nvPr/>
        </p:nvSpPr>
        <p:spPr>
          <a:xfrm>
            <a:off x="548640" y="3383280"/>
            <a:ext cx="1737360" cy="548640"/>
          </a:xfrm>
          <a:prstGeom prst="rect">
            <a:avLst/>
          </a:prstGeom>
          <a:noFill/>
          <a:ln/>
        </p:spPr>
        <p:txBody>
          <a:bodyPr wrap="square" lIns="0" tIns="0" rIns="0" bIns="0" rtlCol="0" anchor="ctr"/>
          <a:lstStyle/>
          <a:p>
            <a:pPr indent="0" marL="0">
              <a:lnSpc>
                <a:spcPct val="130000"/>
              </a:lnSpc>
              <a:buNone/>
            </a:pPr>
            <a:r>
              <a:rPr lang="en-US" sz="800" dirty="0">
                <a:solidFill>
                  <a:srgbClr val="D0E8E6"/>
                </a:solidFill>
                <a:latin typeface="Microsoft YaHei" pitchFamily="34" charset="0"/>
                <a:ea typeface="Microsoft YaHei" pitchFamily="34" charset="-122"/>
                <a:cs typeface="Microsoft YaHei" pitchFamily="34" charset="-120"/>
              </a:rPr>
              <a:t>算力、算法、数据、平台</a:t>
            </a:r>
            <a:endParaRPr lang="en-US" sz="800" dirty="0"/>
          </a:p>
        </p:txBody>
      </p:sp>
      <p:sp>
        <p:nvSpPr>
          <p:cNvPr id="14" name="Shape 12"/>
          <p:cNvSpPr/>
          <p:nvPr/>
        </p:nvSpPr>
        <p:spPr>
          <a:xfrm>
            <a:off x="2560320" y="2468880"/>
            <a:ext cx="1920240" cy="1645920"/>
          </a:xfrm>
          <a:prstGeom prst="roundRect">
            <a:avLst>
              <a:gd name="adj" fmla="val 5556"/>
            </a:avLst>
          </a:prstGeom>
          <a:solidFill>
            <a:srgbClr val="2563EB"/>
          </a:solidFill>
          <a:ln/>
        </p:spPr>
      </p:sp>
      <p:sp>
        <p:nvSpPr>
          <p:cNvPr id="15" name="Text 13"/>
          <p:cNvSpPr/>
          <p:nvPr/>
        </p:nvSpPr>
        <p:spPr>
          <a:xfrm>
            <a:off x="2651760" y="2514600"/>
            <a:ext cx="1737360" cy="548640"/>
          </a:xfrm>
          <a:prstGeom prst="rect">
            <a:avLst/>
          </a:prstGeom>
          <a:noFill/>
          <a:ln/>
        </p:spPr>
        <p:txBody>
          <a:bodyPr wrap="square" lIns="0" tIns="0" rIns="0" bIns="0" rtlCol="0" anchor="ctr"/>
          <a:lstStyle/>
          <a:p>
            <a:pPr indent="0" marL="0">
              <a:lnSpc>
                <a:spcPct val="120000"/>
              </a:lnSpc>
              <a:buNone/>
            </a:pPr>
            <a:r>
              <a:rPr lang="en-US" sz="1100" b="1" dirty="0">
                <a:solidFill>
                  <a:srgbClr val="FFFFFF"/>
                </a:solidFill>
                <a:latin typeface="Microsoft YaHei" pitchFamily="34" charset="0"/>
                <a:ea typeface="Microsoft YaHei" pitchFamily="34" charset="-122"/>
                <a:cs typeface="Microsoft YaHei" pitchFamily="34" charset="-120"/>
              </a:rPr>
              <a:t>E - Experience</a:t>
            </a:r>
            <a:endParaRPr lang="en-US" sz="1100" dirty="0"/>
          </a:p>
          <a:p>
            <a:pPr indent="0" marL="0">
              <a:lnSpc>
                <a:spcPct val="120000"/>
              </a:lnSpc>
              <a:buNone/>
            </a:pPr>
            <a:r>
              <a:rPr lang="en-US" sz="1100" b="1" dirty="0">
                <a:solidFill>
                  <a:srgbClr val="FFFFFF"/>
                </a:solidFill>
                <a:latin typeface="Microsoft YaHei" pitchFamily="34" charset="0"/>
                <a:ea typeface="Microsoft YaHei" pitchFamily="34" charset="-122"/>
                <a:cs typeface="Microsoft YaHei" pitchFamily="34" charset="-120"/>
              </a:rPr>
              <a:t>体验重构</a:t>
            </a:r>
            <a:endParaRPr lang="en-US" sz="1100" dirty="0"/>
          </a:p>
        </p:txBody>
      </p:sp>
      <p:sp>
        <p:nvSpPr>
          <p:cNvPr id="16" name="Text 14"/>
          <p:cNvSpPr/>
          <p:nvPr/>
        </p:nvSpPr>
        <p:spPr>
          <a:xfrm>
            <a:off x="2651760" y="3063240"/>
            <a:ext cx="1737360" cy="274320"/>
          </a:xfrm>
          <a:prstGeom prst="rect">
            <a:avLst/>
          </a:prstGeom>
          <a:noFill/>
          <a:ln/>
        </p:spPr>
        <p:txBody>
          <a:bodyPr wrap="square" lIns="0" tIns="0" rIns="0" bIns="0" rtlCol="0" anchor="ctr"/>
          <a:lstStyle/>
          <a:p>
            <a:pPr indent="0" marL="0">
              <a:buNone/>
            </a:pPr>
            <a:r>
              <a:rPr lang="en-US" sz="900" dirty="0">
                <a:solidFill>
                  <a:srgbClr val="D0E8E6"/>
                </a:solidFill>
                <a:latin typeface="Microsoft YaHei" pitchFamily="34" charset="0"/>
                <a:ea typeface="Microsoft YaHei" pitchFamily="34" charset="-122"/>
                <a:cs typeface="Microsoft YaHei" pitchFamily="34" charset="-120"/>
              </a:rPr>
              <a:t>游客体验升级</a:t>
            </a:r>
            <a:endParaRPr lang="en-US" sz="900" dirty="0"/>
          </a:p>
        </p:txBody>
      </p:sp>
      <p:sp>
        <p:nvSpPr>
          <p:cNvPr id="17" name="Text 15"/>
          <p:cNvSpPr/>
          <p:nvPr/>
        </p:nvSpPr>
        <p:spPr>
          <a:xfrm>
            <a:off x="2651760" y="3383280"/>
            <a:ext cx="1737360" cy="548640"/>
          </a:xfrm>
          <a:prstGeom prst="rect">
            <a:avLst/>
          </a:prstGeom>
          <a:noFill/>
          <a:ln/>
        </p:spPr>
        <p:txBody>
          <a:bodyPr wrap="square" lIns="0" tIns="0" rIns="0" bIns="0" rtlCol="0" anchor="ctr"/>
          <a:lstStyle/>
          <a:p>
            <a:pPr indent="0" marL="0">
              <a:lnSpc>
                <a:spcPct val="130000"/>
              </a:lnSpc>
              <a:buNone/>
            </a:pPr>
            <a:r>
              <a:rPr lang="en-US" sz="800" dirty="0">
                <a:solidFill>
                  <a:srgbClr val="D0E8E6"/>
                </a:solidFill>
                <a:latin typeface="Microsoft YaHei" pitchFamily="34" charset="0"/>
                <a:ea typeface="Microsoft YaHei" pitchFamily="34" charset="-122"/>
                <a:cs typeface="Microsoft YaHei" pitchFamily="34" charset="-120"/>
              </a:rPr>
              <a:t>个性化、沉浸式、无障碍</a:t>
            </a:r>
            <a:endParaRPr lang="en-US" sz="800" dirty="0"/>
          </a:p>
        </p:txBody>
      </p:sp>
      <p:sp>
        <p:nvSpPr>
          <p:cNvPr id="18" name="Shape 16"/>
          <p:cNvSpPr/>
          <p:nvPr/>
        </p:nvSpPr>
        <p:spPr>
          <a:xfrm>
            <a:off x="4663440" y="2468880"/>
            <a:ext cx="1920240" cy="1645920"/>
          </a:xfrm>
          <a:prstGeom prst="roundRect">
            <a:avLst>
              <a:gd name="adj" fmla="val 5556"/>
            </a:avLst>
          </a:prstGeom>
          <a:solidFill>
            <a:srgbClr val="E9B64B"/>
          </a:solidFill>
          <a:ln/>
        </p:spPr>
      </p:sp>
      <p:sp>
        <p:nvSpPr>
          <p:cNvPr id="19" name="Text 17"/>
          <p:cNvSpPr/>
          <p:nvPr/>
        </p:nvSpPr>
        <p:spPr>
          <a:xfrm>
            <a:off x="4754880" y="2514600"/>
            <a:ext cx="1737360" cy="548640"/>
          </a:xfrm>
          <a:prstGeom prst="rect">
            <a:avLst/>
          </a:prstGeom>
          <a:noFill/>
          <a:ln/>
        </p:spPr>
        <p:txBody>
          <a:bodyPr wrap="square" lIns="0" tIns="0" rIns="0" bIns="0" rtlCol="0" anchor="ctr"/>
          <a:lstStyle/>
          <a:p>
            <a:pPr indent="0" marL="0">
              <a:lnSpc>
                <a:spcPct val="120000"/>
              </a:lnSpc>
              <a:buNone/>
            </a:pPr>
            <a:r>
              <a:rPr lang="en-US" sz="1100" b="1" dirty="0">
                <a:solidFill>
                  <a:srgbClr val="FFFFFF"/>
                </a:solidFill>
                <a:latin typeface="Microsoft YaHei" pitchFamily="34" charset="0"/>
                <a:ea typeface="Microsoft YaHei" pitchFamily="34" charset="-122"/>
                <a:cs typeface="Microsoft YaHei" pitchFamily="34" charset="-120"/>
              </a:rPr>
              <a:t>O - Operation</a:t>
            </a:r>
            <a:endParaRPr lang="en-US" sz="1100" dirty="0"/>
          </a:p>
          <a:p>
            <a:pPr indent="0" marL="0">
              <a:lnSpc>
                <a:spcPct val="120000"/>
              </a:lnSpc>
              <a:buNone/>
            </a:pPr>
            <a:r>
              <a:rPr lang="en-US" sz="1100" b="1" dirty="0">
                <a:solidFill>
                  <a:srgbClr val="FFFFFF"/>
                </a:solidFill>
                <a:latin typeface="Microsoft YaHei" pitchFamily="34" charset="0"/>
                <a:ea typeface="Microsoft YaHei" pitchFamily="34" charset="-122"/>
                <a:cs typeface="Microsoft YaHei" pitchFamily="34" charset="-120"/>
              </a:rPr>
              <a:t>运营赋能</a:t>
            </a:r>
            <a:endParaRPr lang="en-US" sz="1100" dirty="0"/>
          </a:p>
        </p:txBody>
      </p:sp>
      <p:sp>
        <p:nvSpPr>
          <p:cNvPr id="20" name="Text 18"/>
          <p:cNvSpPr/>
          <p:nvPr/>
        </p:nvSpPr>
        <p:spPr>
          <a:xfrm>
            <a:off x="4754880" y="3063240"/>
            <a:ext cx="1737360" cy="274320"/>
          </a:xfrm>
          <a:prstGeom prst="rect">
            <a:avLst/>
          </a:prstGeom>
          <a:noFill/>
          <a:ln/>
        </p:spPr>
        <p:txBody>
          <a:bodyPr wrap="square" lIns="0" tIns="0" rIns="0" bIns="0" rtlCol="0" anchor="ctr"/>
          <a:lstStyle/>
          <a:p>
            <a:pPr indent="0" marL="0">
              <a:buNone/>
            </a:pPr>
            <a:r>
              <a:rPr lang="en-US" sz="900" dirty="0">
                <a:solidFill>
                  <a:srgbClr val="D0E8E6"/>
                </a:solidFill>
                <a:latin typeface="Microsoft YaHei" pitchFamily="34" charset="0"/>
                <a:ea typeface="Microsoft YaHei" pitchFamily="34" charset="-122"/>
                <a:cs typeface="Microsoft YaHei" pitchFamily="34" charset="-120"/>
              </a:rPr>
              <a:t>产业运营优化</a:t>
            </a:r>
            <a:endParaRPr lang="en-US" sz="900" dirty="0"/>
          </a:p>
        </p:txBody>
      </p:sp>
      <p:sp>
        <p:nvSpPr>
          <p:cNvPr id="21" name="Text 19"/>
          <p:cNvSpPr/>
          <p:nvPr/>
        </p:nvSpPr>
        <p:spPr>
          <a:xfrm>
            <a:off x="4754880" y="3383280"/>
            <a:ext cx="1737360" cy="548640"/>
          </a:xfrm>
          <a:prstGeom prst="rect">
            <a:avLst/>
          </a:prstGeom>
          <a:noFill/>
          <a:ln/>
        </p:spPr>
        <p:txBody>
          <a:bodyPr wrap="square" lIns="0" tIns="0" rIns="0" bIns="0" rtlCol="0" anchor="ctr"/>
          <a:lstStyle/>
          <a:p>
            <a:pPr indent="0" marL="0">
              <a:lnSpc>
                <a:spcPct val="130000"/>
              </a:lnSpc>
              <a:buNone/>
            </a:pPr>
            <a:r>
              <a:rPr lang="en-US" sz="800" dirty="0">
                <a:solidFill>
                  <a:srgbClr val="D0E8E6"/>
                </a:solidFill>
                <a:latin typeface="Microsoft YaHei" pitchFamily="34" charset="0"/>
                <a:ea typeface="Microsoft YaHei" pitchFamily="34" charset="-122"/>
                <a:cs typeface="Microsoft YaHei" pitchFamily="34" charset="-120"/>
              </a:rPr>
              <a:t>效率、成本、收益、安全</a:t>
            </a:r>
            <a:endParaRPr lang="en-US" sz="800" dirty="0"/>
          </a:p>
        </p:txBody>
      </p:sp>
      <p:sp>
        <p:nvSpPr>
          <p:cNvPr id="22" name="Shape 20"/>
          <p:cNvSpPr/>
          <p:nvPr/>
        </p:nvSpPr>
        <p:spPr>
          <a:xfrm>
            <a:off x="6766560" y="2468880"/>
            <a:ext cx="1920240" cy="1645920"/>
          </a:xfrm>
          <a:prstGeom prst="roundRect">
            <a:avLst>
              <a:gd name="adj" fmla="val 5556"/>
            </a:avLst>
          </a:prstGeom>
          <a:solidFill>
            <a:srgbClr val="7C3AED"/>
          </a:solidFill>
          <a:ln/>
        </p:spPr>
      </p:sp>
      <p:sp>
        <p:nvSpPr>
          <p:cNvPr id="23" name="Text 21"/>
          <p:cNvSpPr/>
          <p:nvPr/>
        </p:nvSpPr>
        <p:spPr>
          <a:xfrm>
            <a:off x="6858000" y="2514600"/>
            <a:ext cx="1737360" cy="548640"/>
          </a:xfrm>
          <a:prstGeom prst="rect">
            <a:avLst/>
          </a:prstGeom>
          <a:noFill/>
          <a:ln/>
        </p:spPr>
        <p:txBody>
          <a:bodyPr wrap="square" lIns="0" tIns="0" rIns="0" bIns="0" rtlCol="0" anchor="ctr"/>
          <a:lstStyle/>
          <a:p>
            <a:pPr indent="0" marL="0">
              <a:lnSpc>
                <a:spcPct val="120000"/>
              </a:lnSpc>
              <a:buNone/>
            </a:pPr>
            <a:r>
              <a:rPr lang="en-US" sz="1100" b="1" dirty="0">
                <a:solidFill>
                  <a:srgbClr val="FFFFFF"/>
                </a:solidFill>
                <a:latin typeface="Microsoft YaHei" pitchFamily="34" charset="0"/>
                <a:ea typeface="Microsoft YaHei" pitchFamily="34" charset="-122"/>
                <a:cs typeface="Microsoft YaHei" pitchFamily="34" charset="-120"/>
              </a:rPr>
              <a:t>C - Ecosystem</a:t>
            </a:r>
            <a:endParaRPr lang="en-US" sz="1100" dirty="0"/>
          </a:p>
          <a:p>
            <a:pPr indent="0" marL="0">
              <a:lnSpc>
                <a:spcPct val="120000"/>
              </a:lnSpc>
              <a:buNone/>
            </a:pPr>
            <a:r>
              <a:rPr lang="en-US" sz="1100" b="1" dirty="0">
                <a:solidFill>
                  <a:srgbClr val="FFFFFF"/>
                </a:solidFill>
                <a:latin typeface="Microsoft YaHei" pitchFamily="34" charset="0"/>
                <a:ea typeface="Microsoft YaHei" pitchFamily="34" charset="-122"/>
                <a:cs typeface="Microsoft YaHei" pitchFamily="34" charset="-120"/>
              </a:rPr>
              <a:t>生态协同</a:t>
            </a:r>
            <a:endParaRPr lang="en-US" sz="1100" dirty="0"/>
          </a:p>
        </p:txBody>
      </p:sp>
      <p:sp>
        <p:nvSpPr>
          <p:cNvPr id="24" name="Text 22"/>
          <p:cNvSpPr/>
          <p:nvPr/>
        </p:nvSpPr>
        <p:spPr>
          <a:xfrm>
            <a:off x="6858000" y="3063240"/>
            <a:ext cx="1737360" cy="274320"/>
          </a:xfrm>
          <a:prstGeom prst="rect">
            <a:avLst/>
          </a:prstGeom>
          <a:noFill/>
          <a:ln/>
        </p:spPr>
        <p:txBody>
          <a:bodyPr wrap="square" lIns="0" tIns="0" rIns="0" bIns="0" rtlCol="0" anchor="ctr"/>
          <a:lstStyle/>
          <a:p>
            <a:pPr indent="0" marL="0">
              <a:buNone/>
            </a:pPr>
            <a:r>
              <a:rPr lang="en-US" sz="900" dirty="0">
                <a:solidFill>
                  <a:srgbClr val="D0E8E6"/>
                </a:solidFill>
                <a:latin typeface="Microsoft YaHei" pitchFamily="34" charset="0"/>
                <a:ea typeface="Microsoft YaHei" pitchFamily="34" charset="-122"/>
                <a:cs typeface="Microsoft YaHei" pitchFamily="34" charset="-120"/>
              </a:rPr>
              <a:t>产业生态演化</a:t>
            </a:r>
            <a:endParaRPr lang="en-US" sz="900" dirty="0"/>
          </a:p>
        </p:txBody>
      </p:sp>
      <p:sp>
        <p:nvSpPr>
          <p:cNvPr id="25" name="Text 23"/>
          <p:cNvSpPr/>
          <p:nvPr/>
        </p:nvSpPr>
        <p:spPr>
          <a:xfrm>
            <a:off x="6858000" y="3383280"/>
            <a:ext cx="1737360" cy="548640"/>
          </a:xfrm>
          <a:prstGeom prst="rect">
            <a:avLst/>
          </a:prstGeom>
          <a:noFill/>
          <a:ln/>
        </p:spPr>
        <p:txBody>
          <a:bodyPr wrap="square" lIns="0" tIns="0" rIns="0" bIns="0" rtlCol="0" anchor="ctr"/>
          <a:lstStyle/>
          <a:p>
            <a:pPr indent="0" marL="0">
              <a:lnSpc>
                <a:spcPct val="130000"/>
              </a:lnSpc>
              <a:buNone/>
            </a:pPr>
            <a:r>
              <a:rPr lang="en-US" sz="800" dirty="0">
                <a:solidFill>
                  <a:srgbClr val="D0E8E6"/>
                </a:solidFill>
                <a:latin typeface="Microsoft YaHei" pitchFamily="34" charset="0"/>
                <a:ea typeface="Microsoft YaHei" pitchFamily="34" charset="-122"/>
                <a:cs typeface="Microsoft YaHei" pitchFamily="34" charset="-120"/>
              </a:rPr>
              <a:t>协作、标准、政策、伦理</a:t>
            </a:r>
            <a:endParaRPr lang="en-US" sz="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1.4 T维度：技术基座</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AI旅游应用的技术基础</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Text 4"/>
          <p:cNvSpPr/>
          <p:nvPr/>
        </p:nvSpPr>
        <p:spPr>
          <a:xfrm>
            <a:off x="731520" y="1188720"/>
            <a:ext cx="7680960" cy="3200400"/>
          </a:xfrm>
          <a:prstGeom prst="rect">
            <a:avLst/>
          </a:prstGeom>
          <a:noFill/>
          <a:ln/>
        </p:spPr>
        <p:txBody>
          <a:bodyPr wrap="square" lIns="0" tIns="0" rIns="0" bIns="0" rtlCol="0" anchor="ctr"/>
          <a:lstStyle/>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算力基础设施：GPU集群、边缘计算设备、云计算平台</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算法能力：机器学习、深度学习、大语言模型、多模态AI</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数据资源：游客行为数据、景区运营数据、UGC内容、IoT传感数据</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平台工具：AI开发框架、MLOps平台、低代码AI工具</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技术成熟度评估：技术可行性、成本可承受性、效果可验证性</a:t>
            </a:r>
            <a:endParaRPr lang="en-US" sz="13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1.4 E维度：体验重构</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游客体验的全面升级</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graphicFrame>
        <p:nvGraphicFramePr>
          <p:cNvPr id="26"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828800"/>
                <a:gridCol w="2743200"/>
                <a:gridCol w="3657600"/>
              </a:tblGrid>
              <a:tr h="45720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体验阶段</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传统体验</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AI增强体验</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5720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行前规划</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搜索引擎+攻略</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AI行程规划+个性化推荐</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5720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行中服务</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导览牌+人工咨询</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AI数字导览+实时问答</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5720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行后回忆</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照片+文字</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AI旅行日记+短视频生成</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5720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全程体验</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碎片化服务</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无缝连接的全程AI伴侣</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1.4 O维度：运营赋能</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旅游产业运营效率提升</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645920"/>
                <a:gridCol w="2286000"/>
                <a:gridCol w="2011680"/>
                <a:gridCol w="2286000"/>
              </a:tblGrid>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运营场景</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AI方案</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效果</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案例</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客流管理</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AI预测+分流</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排队时间-40%</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黄果树景区</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收益管理</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动态定价</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RevPAR+15%</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连锁酒店</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安全管理</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AI视频分析</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事件响应-60%</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大型景区</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营销投放</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AI精准投放</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ROI+30%</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OTA平台</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人力资源</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AI客服+机器人</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人力成本-25%</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智慧酒店</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1.4 C维度：生态协同</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产业生态的协同演化</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8229600" cy="32004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Text 5"/>
          <p:cNvSpPr/>
          <p:nvPr/>
        </p:nvSpPr>
        <p:spPr>
          <a:xfrm>
            <a:off x="731520" y="1371600"/>
            <a:ext cx="7680960" cy="2743200"/>
          </a:xfrm>
          <a:prstGeom prst="rect">
            <a:avLst/>
          </a:prstGeom>
          <a:noFill/>
          <a:ln/>
        </p:spPr>
        <p:txBody>
          <a:bodyPr wrap="square" lIns="0" tIns="0" rIns="0" bIns="0" rtlCol="0" anchor="ctr"/>
          <a:lstStyle/>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产业链协同：AI技术商+旅游服务商+内容平台+硬件厂商</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数据共享机制：游客数据跨平台流通与隐私保护平衡</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标准化建设：AI旅游应用接口标准、数据格式标准、服务标准</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政策法规：数据安全法、个人信息保护法、AI伦理准则</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可持续发展：AI赋能绿色旅游、文化遗产数字化保护</a:t>
            </a:r>
            <a:endParaRPr lang="en-US" sz="13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1.4 AITI成熟度评估</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五级成熟度模型</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graphicFrame>
        <p:nvGraphicFramePr>
          <p:cNvPr id="29"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371600"/>
                <a:gridCol w="2743200"/>
                <a:gridCol w="4114800"/>
              </a:tblGrid>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等级</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特征</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旅游行业示例</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L1 初始级</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零散AI应用试点</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个别酒店试用AI客服</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L2 重复级</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特定场景规模化</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在线平台大规模推荐</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L3 定义级</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系统性AI战略</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景区制定AI转型规划</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L4 量化级</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数据驱动全链路</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AI参与全流程运营决策</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L5 优化级</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AI原生组织</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AI驱动商业模式创新</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1.4 贵州AITI实践</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从"追赶者"到"探索者"</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graphicFrame>
        <p:nvGraphicFramePr>
          <p:cNvPr id="30"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371600"/>
                <a:gridCol w="4572000"/>
                <a:gridCol w="1371600"/>
              </a:tblGrid>
              <a:tr h="45720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维度</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贵州实践</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成熟度</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5720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T-技术</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国家级大数据综合试验区</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L4</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5720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E-体验</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"一码游贵州"全域旅游平台</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L3</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5720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O-运营</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智慧旅游云+客流预测</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L3</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5720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C-生态</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中国数谷+文旅融合示范区</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L3</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bl>
          </a:graphicData>
        </a:graphic>
      </p:graphicFrame>
      <p:sp>
        <p:nvSpPr>
          <p:cNvPr id="7" name="Text 4"/>
          <p:cNvSpPr/>
          <p:nvPr/>
        </p:nvSpPr>
        <p:spPr>
          <a:xfrm>
            <a:off x="731520" y="3931920"/>
            <a:ext cx="7680960" cy="320040"/>
          </a:xfrm>
          <a:prstGeom prst="rect">
            <a:avLst/>
          </a:prstGeom>
          <a:noFill/>
          <a:ln/>
        </p:spPr>
        <p:txBody>
          <a:bodyPr wrap="square" lIns="0" tIns="0" rIns="0" bIns="0" rtlCol="0" anchor="ctr"/>
          <a:lstStyle/>
          <a:p>
            <a:pPr indent="0" marL="0">
              <a:buNone/>
            </a:pPr>
            <a:r>
              <a:rPr lang="en-US" sz="1200" b="1" dirty="0">
                <a:solidFill>
                  <a:srgbClr val="1A6B65"/>
                </a:solidFill>
                <a:latin typeface="Microsoft YaHei" pitchFamily="34" charset="0"/>
                <a:ea typeface="Microsoft YaHei" pitchFamily="34" charset="-122"/>
                <a:cs typeface="Microsoft YaHei" pitchFamily="34" charset="-120"/>
              </a:rPr>
              <a:t>贵州利用大数据先发优势，在旅游AI应用上实现跨越式发展</a:t>
            </a:r>
            <a:endParaRPr lang="en-US" sz="1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F2B46"/>
        </a:solidFill>
      </p:bgPr>
    </p:bg>
    <p:spTree>
      <p:nvGrpSpPr>
        <p:cNvPr id="1" name=""/>
        <p:cNvGrpSpPr/>
        <p:nvPr/>
      </p:nvGrpSpPr>
      <p:grpSpPr>
        <a:xfrm>
          <a:off x="0" y="0"/>
          <a:ext cx="0" cy="0"/>
          <a:chOff x="0" y="0"/>
          <a:chExt cx="0" cy="0"/>
        </a:xfrm>
      </p:grpSpPr>
      <p:sp>
        <p:nvSpPr>
          <p:cNvPr id="2" name="Shape 0"/>
          <p:cNvSpPr/>
          <p:nvPr/>
        </p:nvSpPr>
        <p:spPr>
          <a:xfrm>
            <a:off x="731520" y="1371600"/>
            <a:ext cx="54864" cy="2286000"/>
          </a:xfrm>
          <a:prstGeom prst="rect">
            <a:avLst/>
          </a:prstGeom>
          <a:solidFill>
            <a:srgbClr val="E9B64B"/>
          </a:solidFill>
          <a:ln/>
        </p:spPr>
      </p:sp>
      <p:sp>
        <p:nvSpPr>
          <p:cNvPr id="3" name="Text 1"/>
          <p:cNvSpPr/>
          <p:nvPr/>
        </p:nvSpPr>
        <p:spPr>
          <a:xfrm>
            <a:off x="1005840" y="1371600"/>
            <a:ext cx="4572000" cy="457200"/>
          </a:xfrm>
          <a:prstGeom prst="rect">
            <a:avLst/>
          </a:prstGeom>
          <a:noFill/>
          <a:ln/>
        </p:spPr>
        <p:txBody>
          <a:bodyPr wrap="square" lIns="0" tIns="0" rIns="0" bIns="0" rtlCol="0" anchor="ctr"/>
          <a:lstStyle/>
          <a:p>
            <a:pPr indent="0" marL="0">
              <a:buNone/>
            </a:pPr>
            <a:r>
              <a:rPr lang="en-US" sz="1600" dirty="0">
                <a:solidFill>
                  <a:srgbClr val="E9B64B"/>
                </a:solidFill>
                <a:latin typeface="Microsoft YaHei" pitchFamily="34" charset="0"/>
                <a:ea typeface="Microsoft YaHei" pitchFamily="34" charset="-122"/>
                <a:cs typeface="Microsoft YaHei" pitchFamily="34" charset="-120"/>
              </a:rPr>
              <a:t>第4节</a:t>
            </a:r>
            <a:endParaRPr lang="en-US" sz="1600" dirty="0"/>
          </a:p>
        </p:txBody>
      </p:sp>
      <p:sp>
        <p:nvSpPr>
          <p:cNvPr id="4" name="Text 2"/>
          <p:cNvSpPr/>
          <p:nvPr/>
        </p:nvSpPr>
        <p:spPr>
          <a:xfrm>
            <a:off x="1005840" y="1828800"/>
            <a:ext cx="7315200" cy="731520"/>
          </a:xfrm>
          <a:prstGeom prst="rect">
            <a:avLst/>
          </a:prstGeom>
          <a:noFill/>
          <a:ln/>
        </p:spPr>
        <p:txBody>
          <a:bodyPr wrap="square" lIns="0" tIns="0" rIns="0" bIns="0" rtlCol="0" anchor="ctr"/>
          <a:lstStyle/>
          <a:p>
            <a:pPr indent="0" marL="0">
              <a:buNone/>
            </a:pPr>
            <a:r>
              <a:rPr lang="en-US" sz="2800" b="1" dirty="0">
                <a:solidFill>
                  <a:srgbClr val="FFFFFF"/>
                </a:solidFill>
                <a:latin typeface="Microsoft YaHei" pitchFamily="34" charset="0"/>
                <a:ea typeface="Microsoft YaHei" pitchFamily="34" charset="-122"/>
                <a:cs typeface="Microsoft YaHei" pitchFamily="34" charset="-120"/>
              </a:rPr>
              <a:t>AI旅游应用全景与未来趋势</a:t>
            </a:r>
            <a:endParaRPr lang="en-US" sz="2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1.5 AI旅游应用全景</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六大应用领域</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3931920" cy="100584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Shape 5"/>
          <p:cNvSpPr/>
          <p:nvPr/>
        </p:nvSpPr>
        <p:spPr>
          <a:xfrm>
            <a:off x="457200" y="1188720"/>
            <a:ext cx="3931920" cy="54864"/>
          </a:xfrm>
          <a:prstGeom prst="rect">
            <a:avLst/>
          </a:prstGeom>
          <a:solidFill>
            <a:srgbClr val="1A6B65"/>
          </a:solidFill>
          <a:ln/>
        </p:spPr>
      </p:sp>
      <p:sp>
        <p:nvSpPr>
          <p:cNvPr id="8" name="Text 6"/>
          <p:cNvSpPr/>
          <p:nvPr/>
        </p:nvSpPr>
        <p:spPr>
          <a:xfrm>
            <a:off x="640080" y="1280160"/>
            <a:ext cx="1371600" cy="320040"/>
          </a:xfrm>
          <a:prstGeom prst="rect">
            <a:avLst/>
          </a:prstGeom>
          <a:noFill/>
          <a:ln/>
        </p:spPr>
        <p:txBody>
          <a:bodyPr wrap="square" lIns="0" tIns="0" rIns="0" bIns="0" rtlCol="0" anchor="ctr"/>
          <a:lstStyle/>
          <a:p>
            <a:pPr indent="0" marL="0">
              <a:buNone/>
            </a:pPr>
            <a:r>
              <a:rPr lang="en-US" sz="1200" b="1" dirty="0">
                <a:solidFill>
                  <a:srgbClr val="0F2B46"/>
                </a:solidFill>
                <a:latin typeface="Microsoft YaHei" pitchFamily="34" charset="0"/>
                <a:ea typeface="Microsoft YaHei" pitchFamily="34" charset="-122"/>
                <a:cs typeface="Microsoft YaHei" pitchFamily="34" charset="-120"/>
              </a:rPr>
              <a:t>智能推荐</a:t>
            </a:r>
            <a:endParaRPr lang="en-US" sz="1200" dirty="0"/>
          </a:p>
        </p:txBody>
      </p:sp>
      <p:sp>
        <p:nvSpPr>
          <p:cNvPr id="9" name="Text 7"/>
          <p:cNvSpPr/>
          <p:nvPr/>
        </p:nvSpPr>
        <p:spPr>
          <a:xfrm>
            <a:off x="2103120" y="1280160"/>
            <a:ext cx="2103120" cy="320040"/>
          </a:xfrm>
          <a:prstGeom prst="rect">
            <a:avLst/>
          </a:prstGeom>
          <a:noFill/>
          <a:ln/>
        </p:spPr>
        <p:txBody>
          <a:bodyPr wrap="square" lIns="0" tIns="0" rIns="0" bIns="0" rtlCol="0" anchor="ctr"/>
          <a:lstStyle/>
          <a:p>
            <a:pPr indent="0" marL="0">
              <a:buNone/>
            </a:pPr>
            <a:r>
              <a:rPr lang="en-US" sz="1000" dirty="0">
                <a:solidFill>
                  <a:srgbClr val="6B7280"/>
                </a:solidFill>
                <a:latin typeface="Microsoft YaHei" pitchFamily="34" charset="0"/>
                <a:ea typeface="Microsoft YaHei" pitchFamily="34" charset="-122"/>
                <a:cs typeface="Microsoft YaHei" pitchFamily="34" charset="-120"/>
              </a:rPr>
              <a:t>行程规划、景点推荐</a:t>
            </a:r>
            <a:endParaRPr lang="en-US" sz="1000" dirty="0"/>
          </a:p>
        </p:txBody>
      </p:sp>
      <p:sp>
        <p:nvSpPr>
          <p:cNvPr id="10" name="Text 8"/>
          <p:cNvSpPr/>
          <p:nvPr/>
        </p:nvSpPr>
        <p:spPr>
          <a:xfrm>
            <a:off x="640080" y="1691640"/>
            <a:ext cx="3566160" cy="274320"/>
          </a:xfrm>
          <a:prstGeom prst="rect">
            <a:avLst/>
          </a:prstGeom>
          <a:noFill/>
          <a:ln/>
        </p:spPr>
        <p:txBody>
          <a:bodyPr wrap="square" lIns="0" tIns="0" rIns="0" bIns="0" rtlCol="0" anchor="ctr"/>
          <a:lstStyle/>
          <a:p>
            <a:pPr indent="0" marL="0">
              <a:buNone/>
            </a:pPr>
            <a:r>
              <a:rPr lang="en-US" sz="900" dirty="0">
                <a:solidFill>
                  <a:srgbClr val="1A6B65"/>
                </a:solidFill>
                <a:latin typeface="Microsoft YaHei" pitchFamily="34" charset="0"/>
                <a:ea typeface="Microsoft YaHei" pitchFamily="34" charset="-122"/>
                <a:cs typeface="Microsoft YaHei" pitchFamily="34" charset="-120"/>
              </a:rPr>
              <a:t>案例：一码游贵州</a:t>
            </a:r>
            <a:endParaRPr lang="en-US" sz="900" dirty="0"/>
          </a:p>
        </p:txBody>
      </p:sp>
      <p:sp>
        <p:nvSpPr>
          <p:cNvPr id="11" name="Shape 9"/>
          <p:cNvSpPr/>
          <p:nvPr/>
        </p:nvSpPr>
        <p:spPr>
          <a:xfrm>
            <a:off x="4663440" y="1188720"/>
            <a:ext cx="3931920" cy="100584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12" name="Shape 10"/>
          <p:cNvSpPr/>
          <p:nvPr/>
        </p:nvSpPr>
        <p:spPr>
          <a:xfrm>
            <a:off x="4663440" y="1188720"/>
            <a:ext cx="3931920" cy="54864"/>
          </a:xfrm>
          <a:prstGeom prst="rect">
            <a:avLst/>
          </a:prstGeom>
          <a:solidFill>
            <a:srgbClr val="2563EB"/>
          </a:solidFill>
          <a:ln/>
        </p:spPr>
      </p:sp>
      <p:sp>
        <p:nvSpPr>
          <p:cNvPr id="13" name="Text 11"/>
          <p:cNvSpPr/>
          <p:nvPr/>
        </p:nvSpPr>
        <p:spPr>
          <a:xfrm>
            <a:off x="4846320" y="1280160"/>
            <a:ext cx="1371600" cy="320040"/>
          </a:xfrm>
          <a:prstGeom prst="rect">
            <a:avLst/>
          </a:prstGeom>
          <a:noFill/>
          <a:ln/>
        </p:spPr>
        <p:txBody>
          <a:bodyPr wrap="square" lIns="0" tIns="0" rIns="0" bIns="0" rtlCol="0" anchor="ctr"/>
          <a:lstStyle/>
          <a:p>
            <a:pPr indent="0" marL="0">
              <a:buNone/>
            </a:pPr>
            <a:r>
              <a:rPr lang="en-US" sz="1200" b="1" dirty="0">
                <a:solidFill>
                  <a:srgbClr val="0F2B46"/>
                </a:solidFill>
                <a:latin typeface="Microsoft YaHei" pitchFamily="34" charset="0"/>
                <a:ea typeface="Microsoft YaHei" pitchFamily="34" charset="-122"/>
                <a:cs typeface="Microsoft YaHei" pitchFamily="34" charset="-120"/>
              </a:rPr>
              <a:t>智能客服</a:t>
            </a:r>
            <a:endParaRPr lang="en-US" sz="1200" dirty="0"/>
          </a:p>
        </p:txBody>
      </p:sp>
      <p:sp>
        <p:nvSpPr>
          <p:cNvPr id="14" name="Text 12"/>
          <p:cNvSpPr/>
          <p:nvPr/>
        </p:nvSpPr>
        <p:spPr>
          <a:xfrm>
            <a:off x="6309360" y="1280160"/>
            <a:ext cx="2103120" cy="320040"/>
          </a:xfrm>
          <a:prstGeom prst="rect">
            <a:avLst/>
          </a:prstGeom>
          <a:noFill/>
          <a:ln/>
        </p:spPr>
        <p:txBody>
          <a:bodyPr wrap="square" lIns="0" tIns="0" rIns="0" bIns="0" rtlCol="0" anchor="ctr"/>
          <a:lstStyle/>
          <a:p>
            <a:pPr indent="0" marL="0">
              <a:buNone/>
            </a:pPr>
            <a:r>
              <a:rPr lang="en-US" sz="1000" dirty="0">
                <a:solidFill>
                  <a:srgbClr val="6B7280"/>
                </a:solidFill>
                <a:latin typeface="Microsoft YaHei" pitchFamily="34" charset="0"/>
                <a:ea typeface="Microsoft YaHei" pitchFamily="34" charset="-122"/>
                <a:cs typeface="Microsoft YaHei" pitchFamily="34" charset="-120"/>
              </a:rPr>
              <a:t>7x24咨询、多语言</a:t>
            </a:r>
            <a:endParaRPr lang="en-US" sz="1000" dirty="0"/>
          </a:p>
        </p:txBody>
      </p:sp>
      <p:sp>
        <p:nvSpPr>
          <p:cNvPr id="15" name="Text 13"/>
          <p:cNvSpPr/>
          <p:nvPr/>
        </p:nvSpPr>
        <p:spPr>
          <a:xfrm>
            <a:off x="4846320" y="1691640"/>
            <a:ext cx="3566160" cy="274320"/>
          </a:xfrm>
          <a:prstGeom prst="rect">
            <a:avLst/>
          </a:prstGeom>
          <a:noFill/>
          <a:ln/>
        </p:spPr>
        <p:txBody>
          <a:bodyPr wrap="square" lIns="0" tIns="0" rIns="0" bIns="0" rtlCol="0" anchor="ctr"/>
          <a:lstStyle/>
          <a:p>
            <a:pPr indent="0" marL="0">
              <a:buNone/>
            </a:pPr>
            <a:r>
              <a:rPr lang="en-US" sz="900" dirty="0">
                <a:solidFill>
                  <a:srgbClr val="1A6B65"/>
                </a:solidFill>
                <a:latin typeface="Microsoft YaHei" pitchFamily="34" charset="0"/>
                <a:ea typeface="Microsoft YaHei" pitchFamily="34" charset="-122"/>
                <a:cs typeface="Microsoft YaHei" pitchFamily="34" charset="-120"/>
              </a:rPr>
              <a:t>案例：携程智能客服</a:t>
            </a:r>
            <a:endParaRPr lang="en-US" sz="900" dirty="0"/>
          </a:p>
        </p:txBody>
      </p:sp>
      <p:sp>
        <p:nvSpPr>
          <p:cNvPr id="16" name="Shape 14"/>
          <p:cNvSpPr/>
          <p:nvPr/>
        </p:nvSpPr>
        <p:spPr>
          <a:xfrm>
            <a:off x="457200" y="2377440"/>
            <a:ext cx="3931920" cy="100584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17" name="Shape 15"/>
          <p:cNvSpPr/>
          <p:nvPr/>
        </p:nvSpPr>
        <p:spPr>
          <a:xfrm>
            <a:off x="457200" y="2377440"/>
            <a:ext cx="3931920" cy="54864"/>
          </a:xfrm>
          <a:prstGeom prst="rect">
            <a:avLst/>
          </a:prstGeom>
          <a:solidFill>
            <a:srgbClr val="E9B64B"/>
          </a:solidFill>
          <a:ln/>
        </p:spPr>
      </p:sp>
      <p:sp>
        <p:nvSpPr>
          <p:cNvPr id="18" name="Text 16"/>
          <p:cNvSpPr/>
          <p:nvPr/>
        </p:nvSpPr>
        <p:spPr>
          <a:xfrm>
            <a:off x="640080" y="2468880"/>
            <a:ext cx="1371600" cy="320040"/>
          </a:xfrm>
          <a:prstGeom prst="rect">
            <a:avLst/>
          </a:prstGeom>
          <a:noFill/>
          <a:ln/>
        </p:spPr>
        <p:txBody>
          <a:bodyPr wrap="square" lIns="0" tIns="0" rIns="0" bIns="0" rtlCol="0" anchor="ctr"/>
          <a:lstStyle/>
          <a:p>
            <a:pPr indent="0" marL="0">
              <a:buNone/>
            </a:pPr>
            <a:r>
              <a:rPr lang="en-US" sz="1200" b="1" dirty="0">
                <a:solidFill>
                  <a:srgbClr val="0F2B46"/>
                </a:solidFill>
                <a:latin typeface="Microsoft YaHei" pitchFamily="34" charset="0"/>
                <a:ea typeface="Microsoft YaHei" pitchFamily="34" charset="-122"/>
                <a:cs typeface="Microsoft YaHei" pitchFamily="34" charset="-120"/>
              </a:rPr>
              <a:t>智能导览</a:t>
            </a:r>
            <a:endParaRPr lang="en-US" sz="1200" dirty="0"/>
          </a:p>
        </p:txBody>
      </p:sp>
      <p:sp>
        <p:nvSpPr>
          <p:cNvPr id="19" name="Text 17"/>
          <p:cNvSpPr/>
          <p:nvPr/>
        </p:nvSpPr>
        <p:spPr>
          <a:xfrm>
            <a:off x="2103120" y="2468880"/>
            <a:ext cx="2103120" cy="320040"/>
          </a:xfrm>
          <a:prstGeom prst="rect">
            <a:avLst/>
          </a:prstGeom>
          <a:noFill/>
          <a:ln/>
        </p:spPr>
        <p:txBody>
          <a:bodyPr wrap="square" lIns="0" tIns="0" rIns="0" bIns="0" rtlCol="0" anchor="ctr"/>
          <a:lstStyle/>
          <a:p>
            <a:pPr indent="0" marL="0">
              <a:buNone/>
            </a:pPr>
            <a:r>
              <a:rPr lang="en-US" sz="1000" dirty="0">
                <a:solidFill>
                  <a:srgbClr val="6B7280"/>
                </a:solidFill>
                <a:latin typeface="Microsoft YaHei" pitchFamily="34" charset="0"/>
                <a:ea typeface="Microsoft YaHei" pitchFamily="34" charset="-122"/>
                <a:cs typeface="Microsoft YaHei" pitchFamily="34" charset="-120"/>
              </a:rPr>
              <a:t>AR导航、AI讲解</a:t>
            </a:r>
            <a:endParaRPr lang="en-US" sz="1000" dirty="0"/>
          </a:p>
        </p:txBody>
      </p:sp>
      <p:sp>
        <p:nvSpPr>
          <p:cNvPr id="20" name="Text 18"/>
          <p:cNvSpPr/>
          <p:nvPr/>
        </p:nvSpPr>
        <p:spPr>
          <a:xfrm>
            <a:off x="640080" y="2880360"/>
            <a:ext cx="3566160" cy="274320"/>
          </a:xfrm>
          <a:prstGeom prst="rect">
            <a:avLst/>
          </a:prstGeom>
          <a:noFill/>
          <a:ln/>
        </p:spPr>
        <p:txBody>
          <a:bodyPr wrap="square" lIns="0" tIns="0" rIns="0" bIns="0" rtlCol="0" anchor="ctr"/>
          <a:lstStyle/>
          <a:p>
            <a:pPr indent="0" marL="0">
              <a:buNone/>
            </a:pPr>
            <a:r>
              <a:rPr lang="en-US" sz="900" dirty="0">
                <a:solidFill>
                  <a:srgbClr val="1A6B65"/>
                </a:solidFill>
                <a:latin typeface="Microsoft YaHei" pitchFamily="34" charset="0"/>
                <a:ea typeface="Microsoft YaHei" pitchFamily="34" charset="-122"/>
                <a:cs typeface="Microsoft YaHei" pitchFamily="34" charset="-120"/>
              </a:rPr>
              <a:t>案例：故宫数字导览</a:t>
            </a:r>
            <a:endParaRPr lang="en-US" sz="900" dirty="0"/>
          </a:p>
        </p:txBody>
      </p:sp>
      <p:sp>
        <p:nvSpPr>
          <p:cNvPr id="21" name="Shape 19"/>
          <p:cNvSpPr/>
          <p:nvPr/>
        </p:nvSpPr>
        <p:spPr>
          <a:xfrm>
            <a:off x="4663440" y="2377440"/>
            <a:ext cx="3931920" cy="100584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22" name="Shape 20"/>
          <p:cNvSpPr/>
          <p:nvPr/>
        </p:nvSpPr>
        <p:spPr>
          <a:xfrm>
            <a:off x="4663440" y="2377440"/>
            <a:ext cx="3931920" cy="54864"/>
          </a:xfrm>
          <a:prstGeom prst="rect">
            <a:avLst/>
          </a:prstGeom>
          <a:solidFill>
            <a:srgbClr val="7C3AED"/>
          </a:solidFill>
          <a:ln/>
        </p:spPr>
      </p:sp>
      <p:sp>
        <p:nvSpPr>
          <p:cNvPr id="23" name="Text 21"/>
          <p:cNvSpPr/>
          <p:nvPr/>
        </p:nvSpPr>
        <p:spPr>
          <a:xfrm>
            <a:off x="4846320" y="2468880"/>
            <a:ext cx="1371600" cy="320040"/>
          </a:xfrm>
          <a:prstGeom prst="rect">
            <a:avLst/>
          </a:prstGeom>
          <a:noFill/>
          <a:ln/>
        </p:spPr>
        <p:txBody>
          <a:bodyPr wrap="square" lIns="0" tIns="0" rIns="0" bIns="0" rtlCol="0" anchor="ctr"/>
          <a:lstStyle/>
          <a:p>
            <a:pPr indent="0" marL="0">
              <a:buNone/>
            </a:pPr>
            <a:r>
              <a:rPr lang="en-US" sz="1200" b="1" dirty="0">
                <a:solidFill>
                  <a:srgbClr val="0F2B46"/>
                </a:solidFill>
                <a:latin typeface="Microsoft YaHei" pitchFamily="34" charset="0"/>
                <a:ea typeface="Microsoft YaHei" pitchFamily="34" charset="-122"/>
                <a:cs typeface="Microsoft YaHei" pitchFamily="34" charset="-120"/>
              </a:rPr>
              <a:t>内容生成</a:t>
            </a:r>
            <a:endParaRPr lang="en-US" sz="1200" dirty="0"/>
          </a:p>
        </p:txBody>
      </p:sp>
      <p:sp>
        <p:nvSpPr>
          <p:cNvPr id="24" name="Text 22"/>
          <p:cNvSpPr/>
          <p:nvPr/>
        </p:nvSpPr>
        <p:spPr>
          <a:xfrm>
            <a:off x="6309360" y="2468880"/>
            <a:ext cx="2103120" cy="320040"/>
          </a:xfrm>
          <a:prstGeom prst="rect">
            <a:avLst/>
          </a:prstGeom>
          <a:noFill/>
          <a:ln/>
        </p:spPr>
        <p:txBody>
          <a:bodyPr wrap="square" lIns="0" tIns="0" rIns="0" bIns="0" rtlCol="0" anchor="ctr"/>
          <a:lstStyle/>
          <a:p>
            <a:pPr indent="0" marL="0">
              <a:buNone/>
            </a:pPr>
            <a:r>
              <a:rPr lang="en-US" sz="1000" dirty="0">
                <a:solidFill>
                  <a:srgbClr val="6B7280"/>
                </a:solidFill>
                <a:latin typeface="Microsoft YaHei" pitchFamily="34" charset="0"/>
                <a:ea typeface="Microsoft YaHei" pitchFamily="34" charset="-122"/>
                <a:cs typeface="Microsoft YaHei" pitchFamily="34" charset="-120"/>
              </a:rPr>
              <a:t>营销文案、旅游短视频</a:t>
            </a:r>
            <a:endParaRPr lang="en-US" sz="1000" dirty="0"/>
          </a:p>
        </p:txBody>
      </p:sp>
      <p:sp>
        <p:nvSpPr>
          <p:cNvPr id="25" name="Text 23"/>
          <p:cNvSpPr/>
          <p:nvPr/>
        </p:nvSpPr>
        <p:spPr>
          <a:xfrm>
            <a:off x="4846320" y="2880360"/>
            <a:ext cx="3566160" cy="274320"/>
          </a:xfrm>
          <a:prstGeom prst="rect">
            <a:avLst/>
          </a:prstGeom>
          <a:noFill/>
          <a:ln/>
        </p:spPr>
        <p:txBody>
          <a:bodyPr wrap="square" lIns="0" tIns="0" rIns="0" bIns="0" rtlCol="0" anchor="ctr"/>
          <a:lstStyle/>
          <a:p>
            <a:pPr indent="0" marL="0">
              <a:buNone/>
            </a:pPr>
            <a:r>
              <a:rPr lang="en-US" sz="900" dirty="0">
                <a:solidFill>
                  <a:srgbClr val="1A6B65"/>
                </a:solidFill>
                <a:latin typeface="Microsoft YaHei" pitchFamily="34" charset="0"/>
                <a:ea typeface="Microsoft YaHei" pitchFamily="34" charset="-122"/>
                <a:cs typeface="Microsoft YaHei" pitchFamily="34" charset="-120"/>
              </a:rPr>
              <a:t>案例：文旅AIGC平台</a:t>
            </a:r>
            <a:endParaRPr lang="en-US" sz="900" dirty="0"/>
          </a:p>
        </p:txBody>
      </p:sp>
      <p:sp>
        <p:nvSpPr>
          <p:cNvPr id="26" name="Shape 24"/>
          <p:cNvSpPr/>
          <p:nvPr/>
        </p:nvSpPr>
        <p:spPr>
          <a:xfrm>
            <a:off x="457200" y="3566160"/>
            <a:ext cx="3931920" cy="100584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27" name="Shape 25"/>
          <p:cNvSpPr/>
          <p:nvPr/>
        </p:nvSpPr>
        <p:spPr>
          <a:xfrm>
            <a:off x="457200" y="3566160"/>
            <a:ext cx="3931920" cy="54864"/>
          </a:xfrm>
          <a:prstGeom prst="rect">
            <a:avLst/>
          </a:prstGeom>
          <a:solidFill>
            <a:srgbClr val="EA580C"/>
          </a:solidFill>
          <a:ln/>
        </p:spPr>
      </p:sp>
      <p:sp>
        <p:nvSpPr>
          <p:cNvPr id="28" name="Text 26"/>
          <p:cNvSpPr/>
          <p:nvPr/>
        </p:nvSpPr>
        <p:spPr>
          <a:xfrm>
            <a:off x="640080" y="3657600"/>
            <a:ext cx="1371600" cy="320040"/>
          </a:xfrm>
          <a:prstGeom prst="rect">
            <a:avLst/>
          </a:prstGeom>
          <a:noFill/>
          <a:ln/>
        </p:spPr>
        <p:txBody>
          <a:bodyPr wrap="square" lIns="0" tIns="0" rIns="0" bIns="0" rtlCol="0" anchor="ctr"/>
          <a:lstStyle/>
          <a:p>
            <a:pPr indent="0" marL="0">
              <a:buNone/>
            </a:pPr>
            <a:r>
              <a:rPr lang="en-US" sz="1200" b="1" dirty="0">
                <a:solidFill>
                  <a:srgbClr val="0F2B46"/>
                </a:solidFill>
                <a:latin typeface="Microsoft YaHei" pitchFamily="34" charset="0"/>
                <a:ea typeface="Microsoft YaHei" pitchFamily="34" charset="-122"/>
                <a:cs typeface="Microsoft YaHei" pitchFamily="34" charset="-120"/>
              </a:rPr>
              <a:t>安全监测</a:t>
            </a:r>
            <a:endParaRPr lang="en-US" sz="1200" dirty="0"/>
          </a:p>
        </p:txBody>
      </p:sp>
      <p:sp>
        <p:nvSpPr>
          <p:cNvPr id="29" name="Text 27"/>
          <p:cNvSpPr/>
          <p:nvPr/>
        </p:nvSpPr>
        <p:spPr>
          <a:xfrm>
            <a:off x="2103120" y="3657600"/>
            <a:ext cx="2103120" cy="320040"/>
          </a:xfrm>
          <a:prstGeom prst="rect">
            <a:avLst/>
          </a:prstGeom>
          <a:noFill/>
          <a:ln/>
        </p:spPr>
        <p:txBody>
          <a:bodyPr wrap="square" lIns="0" tIns="0" rIns="0" bIns="0" rtlCol="0" anchor="ctr"/>
          <a:lstStyle/>
          <a:p>
            <a:pPr indent="0" marL="0">
              <a:buNone/>
            </a:pPr>
            <a:r>
              <a:rPr lang="en-US" sz="1000" dirty="0">
                <a:solidFill>
                  <a:srgbClr val="6B7280"/>
                </a:solidFill>
                <a:latin typeface="Microsoft YaHei" pitchFamily="34" charset="0"/>
                <a:ea typeface="Microsoft YaHei" pitchFamily="34" charset="-122"/>
                <a:cs typeface="Microsoft YaHei" pitchFamily="34" charset="-120"/>
              </a:rPr>
              <a:t>客流预警、行为分析</a:t>
            </a:r>
            <a:endParaRPr lang="en-US" sz="1000" dirty="0"/>
          </a:p>
        </p:txBody>
      </p:sp>
      <p:sp>
        <p:nvSpPr>
          <p:cNvPr id="30" name="Text 28"/>
          <p:cNvSpPr/>
          <p:nvPr/>
        </p:nvSpPr>
        <p:spPr>
          <a:xfrm>
            <a:off x="640080" y="4069080"/>
            <a:ext cx="3566160" cy="274320"/>
          </a:xfrm>
          <a:prstGeom prst="rect">
            <a:avLst/>
          </a:prstGeom>
          <a:noFill/>
          <a:ln/>
        </p:spPr>
        <p:txBody>
          <a:bodyPr wrap="square" lIns="0" tIns="0" rIns="0" bIns="0" rtlCol="0" anchor="ctr"/>
          <a:lstStyle/>
          <a:p>
            <a:pPr indent="0" marL="0">
              <a:buNone/>
            </a:pPr>
            <a:r>
              <a:rPr lang="en-US" sz="900" dirty="0">
                <a:solidFill>
                  <a:srgbClr val="1A6B65"/>
                </a:solidFill>
                <a:latin typeface="Microsoft YaHei" pitchFamily="34" charset="0"/>
                <a:ea typeface="Microsoft YaHei" pitchFamily="34" charset="-122"/>
                <a:cs typeface="Microsoft YaHei" pitchFamily="34" charset="-120"/>
              </a:rPr>
              <a:t>案例：黄果树客流系统</a:t>
            </a:r>
            <a:endParaRPr lang="en-US" sz="900" dirty="0"/>
          </a:p>
        </p:txBody>
      </p:sp>
      <p:sp>
        <p:nvSpPr>
          <p:cNvPr id="31" name="Shape 29"/>
          <p:cNvSpPr/>
          <p:nvPr/>
        </p:nvSpPr>
        <p:spPr>
          <a:xfrm>
            <a:off x="4663440" y="3566160"/>
            <a:ext cx="3931920" cy="100584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32" name="Shape 30"/>
          <p:cNvSpPr/>
          <p:nvPr/>
        </p:nvSpPr>
        <p:spPr>
          <a:xfrm>
            <a:off x="4663440" y="3566160"/>
            <a:ext cx="3931920" cy="54864"/>
          </a:xfrm>
          <a:prstGeom prst="rect">
            <a:avLst/>
          </a:prstGeom>
          <a:solidFill>
            <a:srgbClr val="0891B2"/>
          </a:solidFill>
          <a:ln/>
        </p:spPr>
      </p:sp>
      <p:sp>
        <p:nvSpPr>
          <p:cNvPr id="33" name="Text 31"/>
          <p:cNvSpPr/>
          <p:nvPr/>
        </p:nvSpPr>
        <p:spPr>
          <a:xfrm>
            <a:off x="4846320" y="3657600"/>
            <a:ext cx="1371600" cy="320040"/>
          </a:xfrm>
          <a:prstGeom prst="rect">
            <a:avLst/>
          </a:prstGeom>
          <a:noFill/>
          <a:ln/>
        </p:spPr>
        <p:txBody>
          <a:bodyPr wrap="square" lIns="0" tIns="0" rIns="0" bIns="0" rtlCol="0" anchor="ctr"/>
          <a:lstStyle/>
          <a:p>
            <a:pPr indent="0" marL="0">
              <a:buNone/>
            </a:pPr>
            <a:r>
              <a:rPr lang="en-US" sz="1200" b="1" dirty="0">
                <a:solidFill>
                  <a:srgbClr val="0F2B46"/>
                </a:solidFill>
                <a:latin typeface="Microsoft YaHei" pitchFamily="34" charset="0"/>
                <a:ea typeface="Microsoft YaHei" pitchFamily="34" charset="-122"/>
                <a:cs typeface="Microsoft YaHei" pitchFamily="34" charset="-120"/>
              </a:rPr>
              <a:t>运营优化</a:t>
            </a:r>
            <a:endParaRPr lang="en-US" sz="1200" dirty="0"/>
          </a:p>
        </p:txBody>
      </p:sp>
      <p:sp>
        <p:nvSpPr>
          <p:cNvPr id="34" name="Text 32"/>
          <p:cNvSpPr/>
          <p:nvPr/>
        </p:nvSpPr>
        <p:spPr>
          <a:xfrm>
            <a:off x="6309360" y="3657600"/>
            <a:ext cx="2103120" cy="320040"/>
          </a:xfrm>
          <a:prstGeom prst="rect">
            <a:avLst/>
          </a:prstGeom>
          <a:noFill/>
          <a:ln/>
        </p:spPr>
        <p:txBody>
          <a:bodyPr wrap="square" lIns="0" tIns="0" rIns="0" bIns="0" rtlCol="0" anchor="ctr"/>
          <a:lstStyle/>
          <a:p>
            <a:pPr indent="0" marL="0">
              <a:buNone/>
            </a:pPr>
            <a:r>
              <a:rPr lang="en-US" sz="1000" dirty="0">
                <a:solidFill>
                  <a:srgbClr val="6B7280"/>
                </a:solidFill>
                <a:latin typeface="Microsoft YaHei" pitchFamily="34" charset="0"/>
                <a:ea typeface="Microsoft YaHei" pitchFamily="34" charset="-122"/>
                <a:cs typeface="Microsoft YaHei" pitchFamily="34" charset="-120"/>
              </a:rPr>
              <a:t>动态定价、需求预测</a:t>
            </a:r>
            <a:endParaRPr lang="en-US" sz="1000" dirty="0"/>
          </a:p>
        </p:txBody>
      </p:sp>
      <p:sp>
        <p:nvSpPr>
          <p:cNvPr id="35" name="Text 33"/>
          <p:cNvSpPr/>
          <p:nvPr/>
        </p:nvSpPr>
        <p:spPr>
          <a:xfrm>
            <a:off x="4846320" y="4069080"/>
            <a:ext cx="3566160" cy="274320"/>
          </a:xfrm>
          <a:prstGeom prst="rect">
            <a:avLst/>
          </a:prstGeom>
          <a:noFill/>
          <a:ln/>
        </p:spPr>
        <p:txBody>
          <a:bodyPr wrap="square" lIns="0" tIns="0" rIns="0" bIns="0" rtlCol="0" anchor="ctr"/>
          <a:lstStyle/>
          <a:p>
            <a:pPr indent="0" marL="0">
              <a:buNone/>
            </a:pPr>
            <a:r>
              <a:rPr lang="en-US" sz="900" dirty="0">
                <a:solidFill>
                  <a:srgbClr val="1A6B65"/>
                </a:solidFill>
                <a:latin typeface="Microsoft YaHei" pitchFamily="34" charset="0"/>
                <a:ea typeface="Microsoft YaHei" pitchFamily="34" charset="-122"/>
                <a:cs typeface="Microsoft YaHei" pitchFamily="34" charset="-120"/>
              </a:rPr>
              <a:t>案例：酒店收益管理</a:t>
            </a:r>
            <a:endParaRPr lang="en-US" sz="9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1.5 全球AI旅游发展</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各地区特点对比</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graphicFrame>
        <p:nvGraphicFramePr>
          <p:cNvPr id="33"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371600"/>
                <a:gridCol w="2286000"/>
                <a:gridCol w="1828800"/>
                <a:gridCol w="2743200"/>
              </a:tblGrid>
              <a:tr h="45720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地区</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技术特点</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政策导向</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代表案例</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5720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北美</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技术领先、平台驱动</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市场主导</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Google Travel AI, Expedia</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5720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欧洲</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伦理优先、法规严格</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GDPR约束</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Visit Estonia AI</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5720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亚太</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政府推动、应用活跃</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政策扶持</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一码游贵州, Visit Japan</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5720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中东</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投资激进、场景创新</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国家战略</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NEOM智慧城市</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1.5 中国AI旅游政策</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政策支持体系</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Text 4"/>
          <p:cNvSpPr/>
          <p:nvPr/>
        </p:nvSpPr>
        <p:spPr>
          <a:xfrm>
            <a:off x="731520" y="1188720"/>
            <a:ext cx="7680960" cy="3200400"/>
          </a:xfrm>
          <a:prstGeom prst="rect">
            <a:avLst/>
          </a:prstGeom>
          <a:noFill/>
          <a:ln/>
        </p:spPr>
        <p:txBody>
          <a:bodyPr wrap="square" lIns="0" tIns="0" rIns="0" bIns="0" rtlCol="0" anchor="ctr"/>
          <a:lstStyle/>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《"十四五"旅游业发展规划》：推进智慧旅游发展</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《关于推动数字文旅产业高质量发展的意见》</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文化和旅游部"智慧旅游沉浸式体验新空间"培育计划</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《生成式人工智能服务管理暂行办法》（2023年）</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贵州省"大数据+文旅"融合发展专项行动</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《旅游智慧化发展指南》（2024年征求意见稿）</a:t>
            </a:r>
            <a:endParaRPr lang="en-US" sz="13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1.5 贵州AI旅游案例</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大数据+文旅融合实践</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8229600" cy="22860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Shape 5"/>
          <p:cNvSpPr/>
          <p:nvPr/>
        </p:nvSpPr>
        <p:spPr>
          <a:xfrm>
            <a:off x="457200" y="1188720"/>
            <a:ext cx="8229600" cy="54864"/>
          </a:xfrm>
          <a:prstGeom prst="rect">
            <a:avLst/>
          </a:prstGeom>
          <a:solidFill>
            <a:srgbClr val="1A6B65"/>
          </a:solidFill>
          <a:ln/>
        </p:spPr>
      </p:sp>
      <p:sp>
        <p:nvSpPr>
          <p:cNvPr id="8" name="Shape 6"/>
          <p:cNvSpPr/>
          <p:nvPr/>
        </p:nvSpPr>
        <p:spPr>
          <a:xfrm>
            <a:off x="457200" y="1188720"/>
            <a:ext cx="1371600" cy="320040"/>
          </a:xfrm>
          <a:prstGeom prst="rect">
            <a:avLst/>
          </a:prstGeom>
          <a:solidFill>
            <a:srgbClr val="1A6B65"/>
          </a:solidFill>
          <a:ln/>
        </p:spPr>
      </p:sp>
      <p:sp>
        <p:nvSpPr>
          <p:cNvPr id="9" name="Text 7"/>
          <p:cNvSpPr/>
          <p:nvPr/>
        </p:nvSpPr>
        <p:spPr>
          <a:xfrm>
            <a:off x="457200" y="1188720"/>
            <a:ext cx="1371600" cy="320040"/>
          </a:xfrm>
          <a:prstGeom prst="rect">
            <a:avLst/>
          </a:prstGeom>
          <a:noFill/>
          <a:ln/>
        </p:spPr>
        <p:txBody>
          <a:bodyPr wrap="square" lIns="0" tIns="0" rIns="0" bIns="0" rtlCol="0" anchor="ctr"/>
          <a:lstStyle/>
          <a:p>
            <a:pPr algn="ctr" indent="0" marL="0">
              <a:buNone/>
            </a:pPr>
            <a:r>
              <a:rPr lang="en-US" sz="1000" b="1" dirty="0">
                <a:solidFill>
                  <a:srgbClr val="FFFFFF"/>
                </a:solidFill>
                <a:latin typeface="Microsoft YaHei" pitchFamily="34" charset="0"/>
                <a:ea typeface="Microsoft YaHei" pitchFamily="34" charset="-122"/>
                <a:cs typeface="Microsoft YaHei" pitchFamily="34" charset="-120"/>
              </a:rPr>
              <a:t>贵州案例</a:t>
            </a:r>
            <a:endParaRPr lang="en-US" sz="1000" dirty="0"/>
          </a:p>
        </p:txBody>
      </p:sp>
      <p:sp>
        <p:nvSpPr>
          <p:cNvPr id="10" name="Text 8"/>
          <p:cNvSpPr/>
          <p:nvPr/>
        </p:nvSpPr>
        <p:spPr>
          <a:xfrm>
            <a:off x="640080" y="1600200"/>
            <a:ext cx="7863840" cy="320040"/>
          </a:xfrm>
          <a:prstGeom prst="rect">
            <a:avLst/>
          </a:prstGeom>
          <a:noFill/>
          <a:ln/>
        </p:spPr>
        <p:txBody>
          <a:bodyPr wrap="square" lIns="0" tIns="0" rIns="0" bIns="0" rtlCol="0" anchor="ctr"/>
          <a:lstStyle/>
          <a:p>
            <a:pPr indent="0" marL="0">
              <a:buNone/>
            </a:pPr>
            <a:r>
              <a:rPr lang="en-US" sz="1400" b="1" dirty="0">
                <a:solidFill>
                  <a:srgbClr val="0F2B46"/>
                </a:solidFill>
                <a:latin typeface="Microsoft YaHei" pitchFamily="34" charset="0"/>
                <a:ea typeface="Microsoft YaHei" pitchFamily="34" charset="-122"/>
                <a:cs typeface="Microsoft YaHei" pitchFamily="34" charset="-120"/>
              </a:rPr>
              <a:t>"一码游贵州"全域智慧旅游平台</a:t>
            </a:r>
            <a:endParaRPr lang="en-US" sz="1400" dirty="0"/>
          </a:p>
        </p:txBody>
      </p:sp>
      <p:sp>
        <p:nvSpPr>
          <p:cNvPr id="11" name="Text 9"/>
          <p:cNvSpPr/>
          <p:nvPr/>
        </p:nvSpPr>
        <p:spPr>
          <a:xfrm>
            <a:off x="640080" y="1965960"/>
            <a:ext cx="7863840" cy="1371600"/>
          </a:xfrm>
          <a:prstGeom prst="rect">
            <a:avLst/>
          </a:prstGeom>
          <a:noFill/>
          <a:ln/>
        </p:spPr>
        <p:txBody>
          <a:bodyPr wrap="square" lIns="0" tIns="0" rIns="0" bIns="0" rtlCol="0" anchor="ctr"/>
          <a:lstStyle/>
          <a:p>
            <a:pPr indent="0" marL="0">
              <a:lnSpc>
                <a:spcPct val="140000"/>
              </a:lnSpc>
              <a:buNone/>
            </a:pPr>
            <a:r>
              <a:rPr lang="en-US" sz="1100" dirty="0">
                <a:solidFill>
                  <a:srgbClr val="6B7280"/>
                </a:solidFill>
                <a:latin typeface="Microsoft YaHei" pitchFamily="34" charset="0"/>
                <a:ea typeface="Microsoft YaHei" pitchFamily="34" charset="-122"/>
                <a:cs typeface="Microsoft YaHei" pitchFamily="34" charset="-120"/>
              </a:rPr>
              <a:t>2020年上线，覆盖全省A级景区。集成AI推荐、智能客服、电子导览、客流预警等功能。注册用户超5000万，日均服务超100万人次。通过大数据分析游客偏好，实现精准营销和个性化服务。</a:t>
            </a:r>
            <a:endParaRPr lang="en-US" sz="11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1.5 贵州AI旅游案例</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屯堡文化数字化保护</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8229600" cy="22860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Shape 5"/>
          <p:cNvSpPr/>
          <p:nvPr/>
        </p:nvSpPr>
        <p:spPr>
          <a:xfrm>
            <a:off x="457200" y="1188720"/>
            <a:ext cx="8229600" cy="54864"/>
          </a:xfrm>
          <a:prstGeom prst="rect">
            <a:avLst/>
          </a:prstGeom>
          <a:solidFill>
            <a:srgbClr val="1A6B65"/>
          </a:solidFill>
          <a:ln/>
        </p:spPr>
      </p:sp>
      <p:sp>
        <p:nvSpPr>
          <p:cNvPr id="8" name="Shape 6"/>
          <p:cNvSpPr/>
          <p:nvPr/>
        </p:nvSpPr>
        <p:spPr>
          <a:xfrm>
            <a:off x="457200" y="1188720"/>
            <a:ext cx="1371600" cy="320040"/>
          </a:xfrm>
          <a:prstGeom prst="rect">
            <a:avLst/>
          </a:prstGeom>
          <a:solidFill>
            <a:srgbClr val="1A6B65"/>
          </a:solidFill>
          <a:ln/>
        </p:spPr>
      </p:sp>
      <p:sp>
        <p:nvSpPr>
          <p:cNvPr id="9" name="Text 7"/>
          <p:cNvSpPr/>
          <p:nvPr/>
        </p:nvSpPr>
        <p:spPr>
          <a:xfrm>
            <a:off x="457200" y="1188720"/>
            <a:ext cx="1371600" cy="320040"/>
          </a:xfrm>
          <a:prstGeom prst="rect">
            <a:avLst/>
          </a:prstGeom>
          <a:noFill/>
          <a:ln/>
        </p:spPr>
        <p:txBody>
          <a:bodyPr wrap="square" lIns="0" tIns="0" rIns="0" bIns="0" rtlCol="0" anchor="ctr"/>
          <a:lstStyle/>
          <a:p>
            <a:pPr algn="ctr" indent="0" marL="0">
              <a:buNone/>
            </a:pPr>
            <a:r>
              <a:rPr lang="en-US" sz="1000" b="1" dirty="0">
                <a:solidFill>
                  <a:srgbClr val="FFFFFF"/>
                </a:solidFill>
                <a:latin typeface="Microsoft YaHei" pitchFamily="34" charset="0"/>
                <a:ea typeface="Microsoft YaHei" pitchFamily="34" charset="-122"/>
                <a:cs typeface="Microsoft YaHei" pitchFamily="34" charset="-120"/>
              </a:rPr>
              <a:t>贵州案例</a:t>
            </a:r>
            <a:endParaRPr lang="en-US" sz="1000" dirty="0"/>
          </a:p>
        </p:txBody>
      </p:sp>
      <p:sp>
        <p:nvSpPr>
          <p:cNvPr id="10" name="Text 8"/>
          <p:cNvSpPr/>
          <p:nvPr/>
        </p:nvSpPr>
        <p:spPr>
          <a:xfrm>
            <a:off x="640080" y="1600200"/>
            <a:ext cx="7863840" cy="320040"/>
          </a:xfrm>
          <a:prstGeom prst="rect">
            <a:avLst/>
          </a:prstGeom>
          <a:noFill/>
          <a:ln/>
        </p:spPr>
        <p:txBody>
          <a:bodyPr wrap="square" lIns="0" tIns="0" rIns="0" bIns="0" rtlCol="0" anchor="ctr"/>
          <a:lstStyle/>
          <a:p>
            <a:pPr indent="0" marL="0">
              <a:buNone/>
            </a:pPr>
            <a:r>
              <a:rPr lang="en-US" sz="1400" b="1" dirty="0">
                <a:solidFill>
                  <a:srgbClr val="0F2B46"/>
                </a:solidFill>
                <a:latin typeface="Microsoft YaHei" pitchFamily="34" charset="0"/>
                <a:ea typeface="Microsoft YaHei" pitchFamily="34" charset="-122"/>
                <a:cs typeface="Microsoft YaHei" pitchFamily="34" charset="-120"/>
              </a:rPr>
              <a:t>安顺屯堡文化AI数字化项目</a:t>
            </a:r>
            <a:endParaRPr lang="en-US" sz="1400" dirty="0"/>
          </a:p>
        </p:txBody>
      </p:sp>
      <p:sp>
        <p:nvSpPr>
          <p:cNvPr id="11" name="Text 9"/>
          <p:cNvSpPr/>
          <p:nvPr/>
        </p:nvSpPr>
        <p:spPr>
          <a:xfrm>
            <a:off x="640080" y="1965960"/>
            <a:ext cx="7863840" cy="1371600"/>
          </a:xfrm>
          <a:prstGeom prst="rect">
            <a:avLst/>
          </a:prstGeom>
          <a:noFill/>
          <a:ln/>
        </p:spPr>
        <p:txBody>
          <a:bodyPr wrap="square" lIns="0" tIns="0" rIns="0" bIns="0" rtlCol="0" anchor="ctr"/>
          <a:lstStyle/>
          <a:p>
            <a:pPr indent="0" marL="0">
              <a:lnSpc>
                <a:spcPct val="140000"/>
              </a:lnSpc>
              <a:buNone/>
            </a:pPr>
            <a:r>
              <a:rPr lang="en-US" sz="1100" dirty="0">
                <a:solidFill>
                  <a:srgbClr val="6B7280"/>
                </a:solidFill>
                <a:latin typeface="Microsoft YaHei" pitchFamily="34" charset="0"/>
                <a:ea typeface="Microsoft YaHei" pitchFamily="34" charset="-122"/>
                <a:cs typeface="Microsoft YaHei" pitchFamily="34" charset="-120"/>
              </a:rPr>
              <a:t>利用3D扫描+AI图像重建技术，对屯堡古建筑群进行数字化保护。通过AI虚拟还原明代屯堡生活场景，游客可通过VR体验600年前的军屯文化。该项目获文化和旅游部数字化创新示范案例。</a:t>
            </a:r>
            <a:endParaRPr lang="en-US" sz="11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1.5 AI旅游伦理</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技术应用中的伦理考量</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8229600" cy="1828800"/>
          </a:xfrm>
          <a:prstGeom prst="rect">
            <a:avLst/>
          </a:prstGeom>
          <a:solidFill>
            <a:srgbClr val="FEF3C7"/>
          </a:solidFill>
          <a:ln/>
        </p:spPr>
      </p:sp>
      <p:sp>
        <p:nvSpPr>
          <p:cNvPr id="7" name="Shape 5"/>
          <p:cNvSpPr/>
          <p:nvPr/>
        </p:nvSpPr>
        <p:spPr>
          <a:xfrm>
            <a:off x="457200" y="1188720"/>
            <a:ext cx="54864" cy="1828800"/>
          </a:xfrm>
          <a:prstGeom prst="rect">
            <a:avLst/>
          </a:prstGeom>
          <a:solidFill>
            <a:srgbClr val="EA580C"/>
          </a:solidFill>
          <a:ln/>
        </p:spPr>
      </p:sp>
      <p:sp>
        <p:nvSpPr>
          <p:cNvPr id="8" name="Text 6"/>
          <p:cNvSpPr/>
          <p:nvPr/>
        </p:nvSpPr>
        <p:spPr>
          <a:xfrm>
            <a:off x="640080" y="1261872"/>
            <a:ext cx="7955280" cy="274320"/>
          </a:xfrm>
          <a:prstGeom prst="rect">
            <a:avLst/>
          </a:prstGeom>
          <a:noFill/>
          <a:ln/>
        </p:spPr>
        <p:txBody>
          <a:bodyPr wrap="square" lIns="0" tIns="0" rIns="0" bIns="0" rtlCol="0" anchor="ctr"/>
          <a:lstStyle/>
          <a:p>
            <a:pPr indent="0" marL="0">
              <a:buNone/>
            </a:pPr>
            <a:r>
              <a:rPr lang="en-US" sz="1100" b="1" dirty="0">
                <a:solidFill>
                  <a:srgbClr val="EA580C"/>
                </a:solidFill>
                <a:latin typeface="Microsoft YaHei" pitchFamily="34" charset="0"/>
                <a:ea typeface="Microsoft YaHei" pitchFamily="34" charset="-122"/>
                <a:cs typeface="Microsoft YaHei" pitchFamily="34" charset="-120"/>
              </a:rPr>
              <a:t>🧭 思政融入</a:t>
            </a:r>
            <a:endParaRPr lang="en-US" sz="1100" dirty="0"/>
          </a:p>
        </p:txBody>
      </p:sp>
      <p:sp>
        <p:nvSpPr>
          <p:cNvPr id="9" name="Text 7"/>
          <p:cNvSpPr/>
          <p:nvPr/>
        </p:nvSpPr>
        <p:spPr>
          <a:xfrm>
            <a:off x="640080" y="1554480"/>
            <a:ext cx="7955280" cy="1371600"/>
          </a:xfrm>
          <a:prstGeom prst="rect">
            <a:avLst/>
          </a:prstGeom>
          <a:noFill/>
          <a:ln/>
        </p:spPr>
        <p:txBody>
          <a:bodyPr wrap="square" lIns="0" tIns="0" rIns="0" bIns="0" rtlCol="0" anchor="ctr"/>
          <a:lstStyle/>
          <a:p>
            <a:pPr indent="0" marL="0">
              <a:lnSpc>
                <a:spcPct val="140000"/>
              </a:lnSpc>
              <a:buNone/>
            </a:pPr>
            <a:r>
              <a:rPr lang="en-US" sz="1000" dirty="0">
                <a:solidFill>
                  <a:srgbClr val="1A1A2E"/>
                </a:solidFill>
                <a:latin typeface="Microsoft YaHei" pitchFamily="34" charset="0"/>
                <a:ea typeface="Microsoft YaHei" pitchFamily="34" charset="-122"/>
                <a:cs typeface="Microsoft YaHei" pitchFamily="34" charset="-120"/>
              </a:rPr>
              <a:t>AI旅游应用必须坚持"以人为本"原则。技术应用不能加剧数字鸿沟——老年人、偏远地区居民应能平等享受AI旅游服务。数据采集须尊重游客隐私，算法决策须可解释、可追溯。AI应赋能而非取代旅游从业者，促进就业质量提升。</a:t>
            </a:r>
            <a:endParaRPr lang="en-US" sz="1000" dirty="0"/>
          </a:p>
        </p:txBody>
      </p:sp>
      <p:sp>
        <p:nvSpPr>
          <p:cNvPr id="10" name="Text 8"/>
          <p:cNvSpPr/>
          <p:nvPr/>
        </p:nvSpPr>
        <p:spPr>
          <a:xfrm>
            <a:off x="731520" y="3200400"/>
            <a:ext cx="7680960" cy="320040"/>
          </a:xfrm>
          <a:prstGeom prst="rect">
            <a:avLst/>
          </a:prstGeom>
          <a:noFill/>
          <a:ln/>
        </p:spPr>
        <p:txBody>
          <a:bodyPr wrap="square" lIns="0" tIns="0" rIns="0" bIns="0" rtlCol="0" anchor="ctr"/>
          <a:lstStyle/>
          <a:p>
            <a:pPr indent="0" marL="0">
              <a:buNone/>
            </a:pPr>
            <a:r>
              <a:rPr lang="en-US" sz="1300" b="1" dirty="0">
                <a:solidFill>
                  <a:srgbClr val="0F2B46"/>
                </a:solidFill>
                <a:latin typeface="Microsoft YaHei" pitchFamily="34" charset="0"/>
                <a:ea typeface="Microsoft YaHei" pitchFamily="34" charset="-122"/>
                <a:cs typeface="Microsoft YaHei" pitchFamily="34" charset="-120"/>
              </a:rPr>
              <a:t>关键原则：公平性、透明性、隐私保护、人类主导</a:t>
            </a:r>
            <a:endParaRPr lang="en-US" sz="13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思政融入</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科技强国与文化自信</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8229600" cy="2286000"/>
          </a:xfrm>
          <a:prstGeom prst="rect">
            <a:avLst/>
          </a:prstGeom>
          <a:solidFill>
            <a:srgbClr val="FEF3C7"/>
          </a:solidFill>
          <a:ln/>
        </p:spPr>
      </p:sp>
      <p:sp>
        <p:nvSpPr>
          <p:cNvPr id="7" name="Shape 5"/>
          <p:cNvSpPr/>
          <p:nvPr/>
        </p:nvSpPr>
        <p:spPr>
          <a:xfrm>
            <a:off x="457200" y="1188720"/>
            <a:ext cx="54864" cy="2286000"/>
          </a:xfrm>
          <a:prstGeom prst="rect">
            <a:avLst/>
          </a:prstGeom>
          <a:solidFill>
            <a:srgbClr val="EA580C"/>
          </a:solidFill>
          <a:ln/>
        </p:spPr>
      </p:sp>
      <p:sp>
        <p:nvSpPr>
          <p:cNvPr id="8" name="Text 6"/>
          <p:cNvSpPr/>
          <p:nvPr/>
        </p:nvSpPr>
        <p:spPr>
          <a:xfrm>
            <a:off x="640080" y="1261872"/>
            <a:ext cx="7955280" cy="274320"/>
          </a:xfrm>
          <a:prstGeom prst="rect">
            <a:avLst/>
          </a:prstGeom>
          <a:noFill/>
          <a:ln/>
        </p:spPr>
        <p:txBody>
          <a:bodyPr wrap="square" lIns="0" tIns="0" rIns="0" bIns="0" rtlCol="0" anchor="ctr"/>
          <a:lstStyle/>
          <a:p>
            <a:pPr indent="0" marL="0">
              <a:buNone/>
            </a:pPr>
            <a:r>
              <a:rPr lang="en-US" sz="1100" b="1" dirty="0">
                <a:solidFill>
                  <a:srgbClr val="EA580C"/>
                </a:solidFill>
                <a:latin typeface="Microsoft YaHei" pitchFamily="34" charset="0"/>
                <a:ea typeface="Microsoft YaHei" pitchFamily="34" charset="-122"/>
                <a:cs typeface="Microsoft YaHei" pitchFamily="34" charset="-120"/>
              </a:rPr>
              <a:t>🧭 思政融入</a:t>
            </a:r>
            <a:endParaRPr lang="en-US" sz="1100" dirty="0"/>
          </a:p>
        </p:txBody>
      </p:sp>
      <p:sp>
        <p:nvSpPr>
          <p:cNvPr id="9" name="Text 7"/>
          <p:cNvSpPr/>
          <p:nvPr/>
        </p:nvSpPr>
        <p:spPr>
          <a:xfrm>
            <a:off x="640080" y="1554480"/>
            <a:ext cx="7955280" cy="1828800"/>
          </a:xfrm>
          <a:prstGeom prst="rect">
            <a:avLst/>
          </a:prstGeom>
          <a:noFill/>
          <a:ln/>
        </p:spPr>
        <p:txBody>
          <a:bodyPr wrap="square" lIns="0" tIns="0" rIns="0" bIns="0" rtlCol="0" anchor="ctr"/>
          <a:lstStyle/>
          <a:p>
            <a:pPr indent="0" marL="0">
              <a:lnSpc>
                <a:spcPct val="140000"/>
              </a:lnSpc>
              <a:buNone/>
            </a:pPr>
            <a:r>
              <a:rPr lang="en-US" sz="1000" dirty="0">
                <a:solidFill>
                  <a:srgbClr val="1A1A2E"/>
                </a:solidFill>
                <a:latin typeface="Microsoft YaHei" pitchFamily="34" charset="0"/>
                <a:ea typeface="Microsoft YaHei" pitchFamily="34" charset="-122"/>
                <a:cs typeface="Microsoft YaHei" pitchFamily="34" charset="-120"/>
              </a:rPr>
              <a:t>中国AI技术从跟跑到并跑再到部分领跑，体现了科技自立自强的国家战略。贵州从传统欠发达省份转型为"中国数谷"，证明了创新发展道路的正确性。屯堡文化数字化保护展现了用科技传承中华优秀传统文化的文化自信。</a:t>
            </a:r>
            <a:endParaRPr lang="en-US" sz="1000" dirty="0"/>
          </a:p>
        </p:txBody>
      </p:sp>
      <p:sp>
        <p:nvSpPr>
          <p:cNvPr id="10" name="Text 8"/>
          <p:cNvSpPr/>
          <p:nvPr/>
        </p:nvSpPr>
        <p:spPr>
          <a:xfrm>
            <a:off x="731520" y="3657600"/>
            <a:ext cx="7680960" cy="365760"/>
          </a:xfrm>
          <a:prstGeom prst="rect">
            <a:avLst/>
          </a:prstGeom>
          <a:noFill/>
          <a:ln/>
        </p:spPr>
        <p:txBody>
          <a:bodyPr wrap="square" lIns="0" tIns="0" rIns="0" bIns="0" rtlCol="0" anchor="ctr"/>
          <a:lstStyle/>
          <a:p>
            <a:pPr indent="0" marL="0">
              <a:buNone/>
            </a:pPr>
            <a:r>
              <a:rPr lang="en-US" sz="1300" b="1" dirty="0">
                <a:solidFill>
                  <a:srgbClr val="1A6B65"/>
                </a:solidFill>
                <a:latin typeface="Microsoft YaHei" pitchFamily="34" charset="0"/>
                <a:ea typeface="Microsoft YaHei" pitchFamily="34" charset="-122"/>
                <a:cs typeface="Microsoft YaHei" pitchFamily="34" charset="-120"/>
              </a:rPr>
              <a:t>讨论：AI技术如何助力中华优秀传统文化的保护与传承？</a:t>
            </a:r>
            <a:endParaRPr lang="en-US" sz="13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1.5 未来趋势</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AI旅游发展五大趋势</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371600"/>
                <a:gridCol w="3200400"/>
                <a:gridCol w="3657600"/>
              </a:tblGrid>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趋势</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技术内涵</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旅游应用</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多模态AI</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文本+图像+语音+视频融合</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全感官沉浸式体验</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AI Agent</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自主规划+执行旅游任务</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全自动旅行管家</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数字孪生</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景区1:1数字镜像</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虚拟预览+模拟管理</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具身智能</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机器人+AI在实体场景</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酒店服务机器人</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可解释AI</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AI决策过程透明化</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增强游客信任度</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知识拓展</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AI Agent在旅游中的应用</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914400" y="1371600"/>
            <a:ext cx="7315200" cy="2286000"/>
          </a:xfrm>
          <a:prstGeom prst="rect">
            <a:avLst/>
          </a:prstGeom>
          <a:solidFill>
            <a:srgbClr val="FDF5E6"/>
          </a:solidFill>
          <a:ln/>
        </p:spPr>
      </p:sp>
      <p:sp>
        <p:nvSpPr>
          <p:cNvPr id="7" name="Shape 5"/>
          <p:cNvSpPr/>
          <p:nvPr/>
        </p:nvSpPr>
        <p:spPr>
          <a:xfrm>
            <a:off x="914400" y="1371600"/>
            <a:ext cx="54864" cy="2286000"/>
          </a:xfrm>
          <a:prstGeom prst="rect">
            <a:avLst/>
          </a:prstGeom>
          <a:solidFill>
            <a:srgbClr val="E9B64B"/>
          </a:solidFill>
          <a:ln/>
        </p:spPr>
      </p:sp>
      <p:sp>
        <p:nvSpPr>
          <p:cNvPr id="8" name="Text 6"/>
          <p:cNvSpPr/>
          <p:nvPr/>
        </p:nvSpPr>
        <p:spPr>
          <a:xfrm>
            <a:off x="1097280" y="1463040"/>
            <a:ext cx="7040880" cy="320040"/>
          </a:xfrm>
          <a:prstGeom prst="rect">
            <a:avLst/>
          </a:prstGeom>
          <a:noFill/>
          <a:ln/>
        </p:spPr>
        <p:txBody>
          <a:bodyPr wrap="square" lIns="0" tIns="0" rIns="0" bIns="0" rtlCol="0" anchor="ctr"/>
          <a:lstStyle/>
          <a:p>
            <a:pPr indent="0" marL="0">
              <a:buNone/>
            </a:pPr>
            <a:r>
              <a:rPr lang="en-US" sz="1200" b="1" dirty="0">
                <a:solidFill>
                  <a:srgbClr val="0F2B46"/>
                </a:solidFill>
                <a:latin typeface="Microsoft YaHei" pitchFamily="34" charset="0"/>
                <a:ea typeface="Microsoft YaHei" pitchFamily="34" charset="-122"/>
                <a:cs typeface="Microsoft YaHei" pitchFamily="34" charset="-120"/>
              </a:rPr>
              <a:t>💡 AI Agent（智能体）</a:t>
            </a:r>
            <a:endParaRPr lang="en-US" sz="1200" dirty="0"/>
          </a:p>
        </p:txBody>
      </p:sp>
      <p:sp>
        <p:nvSpPr>
          <p:cNvPr id="9" name="Text 7"/>
          <p:cNvSpPr/>
          <p:nvPr/>
        </p:nvSpPr>
        <p:spPr>
          <a:xfrm>
            <a:off x="1097280" y="1828800"/>
            <a:ext cx="7040880" cy="1737360"/>
          </a:xfrm>
          <a:prstGeom prst="rect">
            <a:avLst/>
          </a:prstGeom>
          <a:noFill/>
          <a:ln/>
        </p:spPr>
        <p:txBody>
          <a:bodyPr wrap="square" lIns="0" tIns="0" rIns="0" bIns="0" rtlCol="0" anchor="ctr"/>
          <a:lstStyle/>
          <a:p>
            <a:pPr indent="0" marL="0">
              <a:lnSpc>
                <a:spcPct val="140000"/>
              </a:lnSpc>
              <a:buNone/>
            </a:pPr>
            <a:r>
              <a:rPr lang="en-US" sz="1000" dirty="0">
                <a:solidFill>
                  <a:srgbClr val="1A1A2E"/>
                </a:solidFill>
                <a:latin typeface="Microsoft YaHei" pitchFamily="34" charset="0"/>
                <a:ea typeface="Microsoft YaHei" pitchFamily="34" charset="-122"/>
                <a:cs typeface="Microsoft YaHei" pitchFamily="34" charset="-120"/>
              </a:rPr>
              <a:t>AI Agent是能够自主感知环境、理解目标、规划行动并执行任务的AI系统。与传统聊天机器人不同，AI Agent具备多步推理、工具调用、自我反思能力。在旅游场景中，AI Agent可以自主完成"查航班→比价格→预订→安排接送→生成行程"的全链条任务。</a:t>
            </a:r>
            <a:endParaRPr lang="en-US" sz="1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本章小结</a:t>
            </a:r>
            <a:endParaRPr lang="en-US" sz="2400" dirty="0"/>
          </a:p>
        </p:txBody>
      </p:sp>
      <p:sp>
        <p:nvSpPr>
          <p:cNvPr id="4" name="Shape 2"/>
          <p:cNvSpPr/>
          <p:nvPr/>
        </p:nvSpPr>
        <p:spPr>
          <a:xfrm>
            <a:off x="548640" y="868680"/>
            <a:ext cx="8046720" cy="18288"/>
          </a:xfrm>
          <a:prstGeom prst="rect">
            <a:avLst/>
          </a:prstGeom>
          <a:solidFill>
            <a:srgbClr val="1A6B65">
              <a:alpha val="50000"/>
            </a:srgbClr>
          </a:solidFill>
          <a:ln/>
        </p:spPr>
      </p:sp>
      <p:sp>
        <p:nvSpPr>
          <p:cNvPr id="5" name="Text 3"/>
          <p:cNvSpPr/>
          <p:nvPr/>
        </p:nvSpPr>
        <p:spPr>
          <a:xfrm>
            <a:off x="731520" y="1188720"/>
            <a:ext cx="7680960" cy="3200400"/>
          </a:xfrm>
          <a:prstGeom prst="rect">
            <a:avLst/>
          </a:prstGeom>
          <a:noFill/>
          <a:ln/>
        </p:spPr>
        <p:txBody>
          <a:bodyPr wrap="square" lIns="0" tIns="0" rIns="0" bIns="0" rtlCol="0" anchor="ctr"/>
          <a:lstStyle/>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AI三次浪潮：符号主义→深度学习→大语言模型</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AI核心技术：机器学习、NLP、计算机视觉、知识图谱</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旅游信息化三阶段：数字化→智慧化→智能化</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AITI框架：技术基座(T)、体验重构(E)、运营赋能(O)、生态协同(C)</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贵州实践：大数据+文旅融合，从追赶者到探索者</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未来趋势：多模态AI、AI Agent、数字孪生</a:t>
            </a:r>
            <a:endParaRPr lang="en-US" sz="13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思考题</a:t>
            </a:r>
            <a:endParaRPr lang="en-US" sz="2400" dirty="0"/>
          </a:p>
        </p:txBody>
      </p:sp>
      <p:sp>
        <p:nvSpPr>
          <p:cNvPr id="4" name="Shape 2"/>
          <p:cNvSpPr/>
          <p:nvPr/>
        </p:nvSpPr>
        <p:spPr>
          <a:xfrm>
            <a:off x="548640" y="868680"/>
            <a:ext cx="8046720" cy="18288"/>
          </a:xfrm>
          <a:prstGeom prst="rect">
            <a:avLst/>
          </a:prstGeom>
          <a:solidFill>
            <a:srgbClr val="1A6B65">
              <a:alpha val="50000"/>
            </a:srgbClr>
          </a:solidFill>
          <a:ln/>
        </p:spPr>
      </p:sp>
      <p:sp>
        <p:nvSpPr>
          <p:cNvPr id="5" name="Text 3"/>
          <p:cNvSpPr/>
          <p:nvPr/>
        </p:nvSpPr>
        <p:spPr>
          <a:xfrm>
            <a:off x="731520" y="1188720"/>
            <a:ext cx="7680960" cy="3200400"/>
          </a:xfrm>
          <a:prstGeom prst="rect">
            <a:avLst/>
          </a:prstGeom>
          <a:noFill/>
          <a:ln/>
        </p:spPr>
        <p:txBody>
          <a:bodyPr wrap="square" lIns="0" tIns="0" rIns="0" bIns="0" rtlCol="0" anchor="ctr"/>
          <a:lstStyle/>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用AITI框架分析一个你熟悉的旅游应用，指出它在四个维度上的成熟度等级。</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AI从"辅助工具"到"全程服务伙伴"的转变，对旅游从业者意味着什么？</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贵州利用大数据优势发展智慧旅游的策略，对其他西部省份有何启示？</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AI旅游应用可能带来哪些伦理风险？如何防范？</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设想2025年的旅游体验，AI将在哪些环节发挥关键作用？</a:t>
            </a:r>
            <a:endParaRPr lang="en-US" sz="13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参考文献</a:t>
            </a:r>
            <a:endParaRPr lang="en-US" sz="2400" dirty="0"/>
          </a:p>
        </p:txBody>
      </p:sp>
      <p:sp>
        <p:nvSpPr>
          <p:cNvPr id="4" name="Shape 2"/>
          <p:cNvSpPr/>
          <p:nvPr/>
        </p:nvSpPr>
        <p:spPr>
          <a:xfrm>
            <a:off x="548640" y="868680"/>
            <a:ext cx="8046720" cy="18288"/>
          </a:xfrm>
          <a:prstGeom prst="rect">
            <a:avLst/>
          </a:prstGeom>
          <a:solidFill>
            <a:srgbClr val="1A6B65">
              <a:alpha val="50000"/>
            </a:srgbClr>
          </a:solidFill>
          <a:ln/>
        </p:spPr>
      </p:sp>
      <p:sp>
        <p:nvSpPr>
          <p:cNvPr id="5" name="Text 3"/>
          <p:cNvSpPr/>
          <p:nvPr/>
        </p:nvSpPr>
        <p:spPr>
          <a:xfrm>
            <a:off x="731520" y="1188720"/>
            <a:ext cx="7680960" cy="3200400"/>
          </a:xfrm>
          <a:prstGeom prst="rect">
            <a:avLst/>
          </a:prstGeom>
          <a:noFill/>
          <a:ln/>
        </p:spPr>
        <p:txBody>
          <a:bodyPr wrap="square" lIns="0" tIns="0" rIns="0" bIns="0" rtlCol="0" anchor="ctr"/>
          <a:lstStyle/>
          <a:p>
            <a:pPr marL="342900" indent="-342900">
              <a:lnSpc>
                <a:spcPct val="150000"/>
              </a:lnSpc>
              <a:spcAft>
                <a:spcPts val="400"/>
              </a:spcAft>
              <a:buSzPct val="100000"/>
              <a:buChar char="•"/>
            </a:pPr>
            <a:r>
              <a:rPr lang="en-US" sz="1100" dirty="0">
                <a:solidFill>
                  <a:srgbClr val="1A1A2E"/>
                </a:solidFill>
                <a:latin typeface="Microsoft YaHei" pitchFamily="34" charset="0"/>
                <a:ea typeface="Microsoft YaHei" pitchFamily="34" charset="-122"/>
                <a:cs typeface="Microsoft YaHei" pitchFamily="34" charset="-120"/>
              </a:rPr>
              <a:t>[1] Russell S, Norvig P. Artificial Intelligence: A Modern Approach (4th ed.)[M]. Pearson, 2021.</a:t>
            </a:r>
            <a:endParaRPr lang="en-US" sz="1100" dirty="0"/>
          </a:p>
          <a:p>
            <a:pPr marL="342900" indent="-342900">
              <a:lnSpc>
                <a:spcPct val="150000"/>
              </a:lnSpc>
              <a:spcAft>
                <a:spcPts val="400"/>
              </a:spcAft>
              <a:buSzPct val="100000"/>
              <a:buChar char="•"/>
            </a:pPr>
            <a:r>
              <a:rPr lang="en-US" sz="1100" dirty="0">
                <a:solidFill>
                  <a:srgbClr val="1A1A2E"/>
                </a:solidFill>
                <a:latin typeface="Microsoft YaHei" pitchFamily="34" charset="0"/>
                <a:ea typeface="Microsoft YaHei" pitchFamily="34" charset="-122"/>
                <a:cs typeface="Microsoft YaHei" pitchFamily="34" charset="-120"/>
              </a:rPr>
              <a:t>[2] 文化和旅游部. "十四五"旅游业发展规划[Z]. 2021.</a:t>
            </a:r>
            <a:endParaRPr lang="en-US" sz="1100" dirty="0"/>
          </a:p>
          <a:p>
            <a:pPr marL="342900" indent="-342900">
              <a:lnSpc>
                <a:spcPct val="150000"/>
              </a:lnSpc>
              <a:spcAft>
                <a:spcPts val="400"/>
              </a:spcAft>
              <a:buSzPct val="100000"/>
              <a:buChar char="•"/>
            </a:pPr>
            <a:r>
              <a:rPr lang="en-US" sz="1100" dirty="0">
                <a:solidFill>
                  <a:srgbClr val="1A1A2E"/>
                </a:solidFill>
                <a:latin typeface="Microsoft YaHei" pitchFamily="34" charset="0"/>
                <a:ea typeface="Microsoft YaHei" pitchFamily="34" charset="-122"/>
                <a:cs typeface="Microsoft YaHei" pitchFamily="34" charset="-120"/>
              </a:rPr>
              <a:t>[3] 贵州省文化和旅游厅. "一码游贵州"平台建设白皮书[R]. 2023.</a:t>
            </a:r>
            <a:endParaRPr lang="en-US" sz="1100" dirty="0"/>
          </a:p>
          <a:p>
            <a:pPr marL="342900" indent="-342900">
              <a:lnSpc>
                <a:spcPct val="150000"/>
              </a:lnSpc>
              <a:spcAft>
                <a:spcPts val="400"/>
              </a:spcAft>
              <a:buSzPct val="100000"/>
              <a:buChar char="•"/>
            </a:pPr>
            <a:r>
              <a:rPr lang="en-US" sz="1100" dirty="0">
                <a:solidFill>
                  <a:srgbClr val="1A1A2E"/>
                </a:solidFill>
                <a:latin typeface="Microsoft YaHei" pitchFamily="34" charset="0"/>
                <a:ea typeface="Microsoft YaHei" pitchFamily="34" charset="-122"/>
                <a:cs typeface="Microsoft YaHei" pitchFamily="34" charset="-120"/>
              </a:rPr>
              <a:t>[4] Li J, et al. A Survey on AI for Tourism[J]. ACM Computing Surveys, 2024, 57(2): 1-38.</a:t>
            </a:r>
            <a:endParaRPr lang="en-US" sz="1100" dirty="0"/>
          </a:p>
          <a:p>
            <a:pPr marL="342900" indent="-342900">
              <a:lnSpc>
                <a:spcPct val="150000"/>
              </a:lnSpc>
              <a:spcAft>
                <a:spcPts val="400"/>
              </a:spcAft>
              <a:buSzPct val="100000"/>
              <a:buChar char="•"/>
            </a:pPr>
            <a:r>
              <a:rPr lang="en-US" sz="1100" dirty="0">
                <a:solidFill>
                  <a:srgbClr val="1A1A2E"/>
                </a:solidFill>
                <a:latin typeface="Microsoft YaHei" pitchFamily="34" charset="0"/>
                <a:ea typeface="Microsoft YaHei" pitchFamily="34" charset="-122"/>
                <a:cs typeface="Microsoft YaHei" pitchFamily="34" charset="-120"/>
              </a:rPr>
              <a:t>[5] Wang Y, et al. Generative AI for Tourism: Opportunities and Challenges[J]. Tourism Management, 2024, 105: 104923.</a:t>
            </a:r>
            <a:endParaRPr lang="en-US" sz="11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0F2B46"/>
        </a:solidFill>
      </p:bgPr>
    </p:bg>
    <p:spTree>
      <p:nvGrpSpPr>
        <p:cNvPr id="1" name=""/>
        <p:cNvGrpSpPr/>
        <p:nvPr/>
      </p:nvGrpSpPr>
      <p:grpSpPr>
        <a:xfrm>
          <a:off x="0" y="0"/>
          <a:ext cx="0" cy="0"/>
          <a:chOff x="0" y="0"/>
          <a:chExt cx="0" cy="0"/>
        </a:xfrm>
      </p:grpSpPr>
      <p:sp>
        <p:nvSpPr>
          <p:cNvPr id="2" name="Text 0"/>
          <p:cNvSpPr/>
          <p:nvPr/>
        </p:nvSpPr>
        <p:spPr>
          <a:xfrm>
            <a:off x="731520" y="1645920"/>
            <a:ext cx="7772400" cy="731520"/>
          </a:xfrm>
          <a:prstGeom prst="rect">
            <a:avLst/>
          </a:prstGeom>
          <a:noFill/>
          <a:ln/>
        </p:spPr>
        <p:txBody>
          <a:bodyPr wrap="square" lIns="0" tIns="0" rIns="0" bIns="0" rtlCol="0" anchor="ctr"/>
          <a:lstStyle/>
          <a:p>
            <a:pPr algn="ctr" indent="0" marL="0">
              <a:buNone/>
            </a:pPr>
            <a:r>
              <a:rPr lang="en-US" sz="3600" b="1" dirty="0">
                <a:solidFill>
                  <a:srgbClr val="FFFFFF"/>
                </a:solidFill>
                <a:latin typeface="Microsoft YaHei" pitchFamily="34" charset="0"/>
                <a:ea typeface="Microsoft YaHei" pitchFamily="34" charset="-122"/>
                <a:cs typeface="Microsoft YaHei" pitchFamily="34" charset="-120"/>
              </a:rPr>
              <a:t>第1章 完</a:t>
            </a:r>
            <a:endParaRPr lang="en-US" sz="3600" dirty="0"/>
          </a:p>
        </p:txBody>
      </p:sp>
      <p:sp>
        <p:nvSpPr>
          <p:cNvPr id="3" name="Text 1"/>
          <p:cNvSpPr/>
          <p:nvPr/>
        </p:nvSpPr>
        <p:spPr>
          <a:xfrm>
            <a:off x="731520" y="2468880"/>
            <a:ext cx="7772400" cy="457200"/>
          </a:xfrm>
          <a:prstGeom prst="rect">
            <a:avLst/>
          </a:prstGeom>
          <a:noFill/>
          <a:ln/>
        </p:spPr>
        <p:txBody>
          <a:bodyPr wrap="square" lIns="0" tIns="0" rIns="0" bIns="0" rtlCol="0" anchor="ctr"/>
          <a:lstStyle/>
          <a:p>
            <a:pPr algn="ctr" indent="0" marL="0">
              <a:buNone/>
            </a:pPr>
            <a:r>
              <a:rPr lang="en-US" sz="1600" dirty="0">
                <a:solidFill>
                  <a:srgbClr val="E9B64B"/>
                </a:solidFill>
                <a:latin typeface="Microsoft YaHei" pitchFamily="34" charset="0"/>
                <a:ea typeface="Microsoft YaHei" pitchFamily="34" charset="-122"/>
                <a:cs typeface="Microsoft YaHei" pitchFamily="34" charset="-120"/>
              </a:rPr>
              <a:t>人工智能与旅游创新概述</a:t>
            </a:r>
            <a:endParaRPr lang="en-US" sz="1600" dirty="0"/>
          </a:p>
        </p:txBody>
      </p:sp>
      <p:sp>
        <p:nvSpPr>
          <p:cNvPr id="4" name="Shape 2"/>
          <p:cNvSpPr/>
          <p:nvPr/>
        </p:nvSpPr>
        <p:spPr>
          <a:xfrm>
            <a:off x="3657600" y="3017520"/>
            <a:ext cx="1828800" cy="36576"/>
          </a:xfrm>
          <a:prstGeom prst="rect">
            <a:avLst/>
          </a:prstGeom>
          <a:solidFill>
            <a:srgbClr val="E9B64B"/>
          </a:solidFill>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43</Slides>
  <Notes>43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第1章 人工智能与旅游创新概述</dc:title>
  <dc:subject>PptxGenJS Presentation</dc:subject>
  <dc:creator>安顺学院</dc:creator>
  <cp:lastModifiedBy>安顺学院</cp:lastModifiedBy>
  <cp:revision>1</cp:revision>
  <dcterms:created xsi:type="dcterms:W3CDTF">2026-07-29T00:11:12Z</dcterms:created>
  <dcterms:modified xsi:type="dcterms:W3CDTF">2026-07-29T00:11:12Z</dcterms:modified>
</cp:coreProperties>
</file>