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notesMasterIdLst>
    <p:notesMasterId r:id="rId3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AI营销</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AI时代的文旅营销变革</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AI营销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掌握AI时代的文旅营销变革的核心概念、理论框架与关键术语，理解其在数字文旅学科体系中的定位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能够运用AI时代的文旅营销变革的理论工具分析实践问题，具备方案设计与评估的基本能力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2026年五一假期前，北京白领小林打开ChatGPT，输入了一行字："推荐一个适合周末出游的小众古镇，不要太商业化，要有特色美食，从北京出发高铁3小时以内。"</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几秒钟后，ChatGPT给出了一个结构清晰的回答——推荐了三个古镇，每个都附带了特色说明、交通方式和美食推荐。排名第一的是一个她从未听说过的古镇。她点开第二个问题："详细介绍一下第一个古镇的住宿和必吃美食。"</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整个决策过程不到五分钟。没有打开携程，没有搜索小红书，没有看抖音攻略——AI直接给出了"答案"。小林后来在朋友圈写道："AI推荐的古镇比我自己做攻略找的靠谱多了，而且完全没有广告感。"</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这不是个案。2026年，超过67%的旅游者在出行决策中使用了AI搜索工具。当"搜索"正在被"提问"取代，当"链接列表"正在被"精准答案"取代，文旅营销的底层逻辑正在发生根本性重构。</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 AI重塑旅游决策链</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1.1.1 传统旅游决策模式  |  1.1.2 AI搜索时代的决策新模式  |  1.1.3 决策权力转移的深远影响</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 生成式AI在旅游决策中的渗透</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1.2.1 用户行为数据  |  1.2.2 AI旅游搜索的典型场景  |  1.2.3 AI搜索的独特优势</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1.3 文旅营销面临的范式转变</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1.3.1 从"流量思维"到"答案思维"  |  1.3.2 从"关键词堆砌"到"知识信任体系"  |  1.3.3 从"单一渠道"到"全域AI可见性"</a:t>
            </a:r>
            <a:endParaRPr lang="en-US" sz="1100" dirty="0"/>
          </a:p>
        </p:txBody>
      </p:sp>
      <p:sp>
        <p:nvSpPr>
          <p:cNvPr id="16" name="Shape 14"/>
          <p:cNvSpPr/>
          <p:nvPr/>
        </p:nvSpPr>
        <p:spPr>
          <a:xfrm>
            <a:off x="457200" y="3200400"/>
            <a:ext cx="365760" cy="365760"/>
          </a:xfrm>
          <a:prstGeom prst="ellipse">
            <a:avLst/>
          </a:prstGeom>
          <a:solidFill>
            <a:srgbClr val="1C7293"/>
          </a:solidFill>
          <a:ln/>
        </p:spPr>
      </p:sp>
      <p:sp>
        <p:nvSpPr>
          <p:cNvPr id="17" name="Text 15"/>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1.4 AI时代文旅营销的新机遇</a:t>
            </a:r>
            <a:endParaRPr lang="en-US" sz="1600" dirty="0"/>
          </a:p>
        </p:txBody>
      </p:sp>
      <p:sp>
        <p:nvSpPr>
          <p:cNvPr id="19" name="Text 17"/>
          <p:cNvSpPr/>
          <p:nvPr/>
        </p:nvSpPr>
        <p:spPr>
          <a:xfrm>
            <a:off x="1005840" y="356616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1.4.1 中小品牌的"弯道超车"机会  |  1.4.2 "长尾文旅"的崛起  |  1.4.3 从"一次性交易"到"持续关系"</a:t>
            </a:r>
            <a:endParaRPr lang="en-US" sz="1100" dirty="0"/>
          </a:p>
        </p:txBody>
      </p:sp>
      <p:sp>
        <p:nvSpPr>
          <p:cNvPr id="20" name="Shape 18"/>
          <p:cNvSpPr/>
          <p:nvPr/>
        </p:nvSpPr>
        <p:spPr>
          <a:xfrm>
            <a:off x="457200" y="3931920"/>
            <a:ext cx="365760" cy="365760"/>
          </a:xfrm>
          <a:prstGeom prst="ellipse">
            <a:avLst/>
          </a:prstGeom>
          <a:solidFill>
            <a:srgbClr val="1C7293"/>
          </a:solidFill>
          <a:ln/>
        </p:spPr>
      </p:sp>
      <p:sp>
        <p:nvSpPr>
          <p:cNvPr id="21" name="Text 19"/>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2" name="Text 20"/>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 AI重塑旅游决策链</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 AI重塑旅游决策链</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1.1.1 传统旅游决策模式</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在AI搜索普及之前，旅游者的决策路径大致遵循"AISAS模型"：注意（Attention）——通过广告、攻略、社交媒体注意到目的地；兴趣（Interest）——产生兴趣后进行搜索和比较；搜索（Search）——在搜索引擎和OTA平台搜索详细信息；行动（Action）——预订机票、酒店、门票；分享（Share）——在社交媒体分享旅行体验。
 这个模型的核心特征是"人找信息"——消费者主动搜索，品牌通过SEO和SEM争夺搜索结果的排名位置。整个过程中，消费者需要自己浏览大量信息、对比不同选项、做出最终决策。</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在AI搜索普及之前，旅游者的决策路径大致遵循"AISAS模型"：注意（Attention）——通过广告、攻略、社交媒体注意到目的地；兴趣（Interest）——产生兴趣后进行搜索和比较；搜索（Search）——在搜索引擎和OTA平台搜索详细信息；行动（Action）——预订机票、酒店、门票；分享（Share）——在社交媒体分享旅行体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这个模型的核心特征是"人找信息"——消费者主动搜索，品牌通过SEO和SEM争夺搜索结果的排名位置。整个过程中，消费者需要自己浏览大量信息、对比不同选项、做出最终决策。</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 AI重塑旅游决策链</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1.1.2 AI搜索时代的决策新模式</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I搜索彻底改变了这一模式。新的决策路径可以概括为"QAGA模型"：提问（Question）——用户用自然语言向AI提出需求；答案（Answer）——AI综合分析后给出精准答案；生成（Generate）——AI进一步生成详细攻略、对比分析或行程规划；行动（Action）——用户基于AI推荐进行预订和出行。
 这个新模型的核心特征是"信息找人"——AI主动理解用户需求，整合多源信息，生成个性化答案。消费者不再需要自己"搜"和"比"，AI替他们完成了信息筛选和决策辅助。</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I搜索彻底改变了这一模式。新的决策路径可以概括为"QAGA模型"：提问（Question）——用户用自然语言向AI提出需求；答案（Answer）——AI综合分析后给出精准答案；生成（Generate）——AI进一步生成详细攻略、对比分析或行程规划；行动（Action）——用户基于AI推荐进行预订和出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这个新模型的核心特征是"信息找人"——AI主动理解用户需求，整合多源信息，生成个性化答案。消费者不再需要自己"搜"和"比"，AI替他们完成了信息筛选和决策辅助。</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1.1 AI重塑旅游决策链</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1.1.3 决策权力转移的深远影响</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从"人找信息"到"信息找人"，本质上是旅游决策权力的转移——从消费者自己判断，到AI辅助判断，再到AI主导推荐。这一转移对文旅营销产生了三个深远影响：
 可见性逻辑变了。 过去，品牌在搜索引擎中的排名决定了可见性——排在第一页就能被看到。现在，品牌是否出现在AI的"答案"中决定了可见性——AI不推荐，等于不存在。BrightEdge数据显示，AI搜索中约75%的用户从不点击外部链接，这意味着如果你的品牌不在AI生成的答案中，你就彻底"隐身"了。
 信任机制变了。 过去，消费者通过浏览多个网页、对比不同信息源来建立信任。现在，消费者将信任"委托"给了AI——AI说好的，消费者就信。AI的推荐逻辑成为品牌信任的新中介。
 竞争维度变了。 过去，文旅营销的竞争是"关键词排名之争"——谁在搜索引擎中排名更高，谁获得更多流量。现在，竞争变成了"AI心智之争"——谁在AI的知识体系中被更优先、更正面地...</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从"人找信息"到"信息找人"，本质上是旅游决策权力的转移——从消费者自己判断，到AI辅助判断，再到AI主导推荐。这一转移对文旅营销产生了三个深远影响：</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可见性逻辑变了。 过去，品牌在搜索引擎中的排名决定了可见性——排在第一页就能被看到。现在，品牌是否出现在AI的"答案"中决定了可见性——AI不推荐，等于不存在。BrightEdge数据显示，AI搜索中约75%的用户从不点击外部链接，这意味着如果你的品牌不在AI生成的答案中，你就彻底"隐身"了。</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信任机制变了。 过去，消费者通过浏览多个网页、对比不同信息源来建立信任。现在，消费者将信任"委托"给了AI——AI说好的，消费者就信。AI的推荐逻辑成为品牌信任的新中介。</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竞争维度变了。 过去，文旅营销的竞争是"关键词排名之争"——谁在搜索引擎中排名更高，谁获得更多流量。现在，竞争变成了"AI心智之争"——谁在AI的知识体系中被更优先、更正面地推荐，谁获得更多"答案份额"。</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1.1 AI重塑旅游决策链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1.1.1 传统旅游决策模式</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在AI搜索普及之前，旅游者的决策路径大致遵循"AISAS模型"：注意（Attention）——通过广告、攻略、社交媒体注意到目的地；兴趣（Interest）——产生兴趣后进行搜索和比较；搜索（Search）——在搜索引擎和OTA平台搜索详细信息；行动（Action）——预订机票、酒店、门票；分享（S...</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1.1.2 AI搜索时代的决策新模式</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AI搜索彻底改变了这一模式。新的决策路径可以概括为"QAGA模型"：提问（Question）——用户用自然语言向AI提出需求；答案（Answer）——AI综合分析后给出精准答案；生成（Generate）——AI进一步生成详细攻略、对比分析或行程规划；行动（Action）——用户基于AI推荐进行预订和...</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1.1.3 决策权力转移的深远影响</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从"人找信息"到"信息找人"，本质上是旅游决策权力的转移——从消费者自己判断，到AI辅助判断，再到AI主导推荐。这一转移对文旅营销产生了三个深远影响：</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 生成式AI在旅游决策中的渗透</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 生成式AI在旅游决策中的渗透</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1.2.1 用户行为数据</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多项调研数据显示，AI搜索在旅游决策中的渗透速度远超预期：
 - 2025年，约35%的旅游者在出行前使用了ChatGPT等AI工具进行信息查询和行程规划
 - 2026年，这一比例攀升至67%以上
 - 在18-35岁年轻群体中，AI工具使用率超过80%
 - ChatGPT和Perplexity是旅游场景使用最多的AI搜索平台
 - 超过60%的用户表示"AI推荐直接影响了我的最终选择"</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多项调研数据显示，AI搜索在旅游决策中的渗透速度远超预期：</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- 2025年，约35%的旅游者在出行前使用了ChatGPT等AI工具进行信息查询和行程规划</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- 2026年，这一比例攀升至67%以上</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在18-35岁年轻群体中，AI工具使用率超过80%</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ChatGPT和Perplexity是旅游场景使用最多的AI搜索平台</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 生成式AI在旅游决策中的渗透</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1.2.2 AI旅游搜索的典型场景</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目的地灵感。 "我想去一个不太商业化、有历史文化底蕴的古镇，推荐几个。"——AI成为旅游灵感的"第一站"。
 行程规划。 "帮我规划一个三天两夜的贵州安顺行程，重点是美食和屯堡文化。"——AI替代了传统的攻略搜索和行程定制。
 对比分析。 "对比一下天龙屯堡和本寨，哪个更适合带父母去？"——AI完成多维度的对比分析。
 实时信息。 "安顺明天天气怎么样？顾府街哪些店必吃？"——AI整合实时信息给出精准答案。
 深度问答。 "屯堡文化的'调北征南'是怎么回事？"——AI提供结构化的知识解答。</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目的地灵感。 "我想去一个不太商业化、有历史文化底蕴的古镇，推荐几个。"——AI成为旅游灵感的"第一站"。</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行程规划。 "帮我规划一个三天两夜的贵州安顺行程，重点是美食和屯堡文化。"——AI替代了传统的攻略搜索和行程定制。</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对比分析。 "对比一下天龙屯堡和本寨，哪个更适合带父母去？"——AI完成多维度的对比分析。</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实时信息。 "安顺明天天气怎么样？顾府街哪些店必吃？"——AI整合实时信息给出精准答案。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深度问答。 "屯堡文化的'调北征南'是怎么回事？"——AI提供结构化的知识解答。</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1.2 生成式AI在旅游决策中的渗透</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1.2.3 AI搜索的独特优势</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与传统的搜索引擎和旅游攻略平台相比，AI搜索在旅游场景中具有独特优势：无广告干扰——AI给出的推荐基于内容相关性而非广告投放；个性化——AI根据用户的偏好和需求定制推荐；高效整合——AI将分散在多个平台的信息整合为一份完整答案；自然交互——用户用自然语言提问，无需学习搜索技巧。</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与传统的搜索引擎和旅游攻略平台相比，AI搜索在旅游场景中具有独特优势：无广告干扰——AI给出的推荐基于内容相关性而非广告投放；个性化——AI根据用户的偏好和需求定制推荐；高效整合——AI将分散在多个平台的信息整合为一份完整答案；自然交互——用户用自然语言提问，无需学习搜索技巧。</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1.2 生成式AI在旅游决策中的渗透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1.2.1 用户行为数据</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多项调研数据显示，AI搜索在旅游决策中的渗透速度远超预期：</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1.2.2 AI旅游搜索的典型场景</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目的地灵感。 "我想去一个不太商业化、有历史文化底蕴的古镇，推荐几个。"——AI成为旅游灵感的"第一站"。</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1.2.3 AI搜索的独特优势</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与传统的搜索引擎和旅游攻略平台相比，AI搜索在旅游场景中具有独特优势：无广告干扰——AI给出的推荐基于内容相关性而非广告投放；个性化——AI根据用户的偏好和需求定制推荐；高效整合——AI将分散在多个平台的信息整合为一份完整答案；自然交互——用户用自然语言提问，无需学习搜索技巧。</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1.3 文旅营销面临的范式转变</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1.3 文旅营销面临的范式转变</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1.3.1 从"流量思维"到"答案思维"</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传统文旅营销的核心逻辑是"买流量、做转化"——在搜索引擎投放关键词广告，在社交媒体购买流量，在OTA平台争取排名。流量越多，曝光越多，转化越多。
 AI搜索时代的核心逻辑变成了"进答案、建信任"——让品牌信息进入AI的知识体系，让AI在回答相关问题时优先推荐你的品牌。进入AI的"答案圈"比获得搜索排名更重要。
 杨建允指出，这一转变的本质是"从'投广告'到'进答案'"——过去营销预算花在广告投放上，现在营销预算需要花在"让AI知道你、理解你、推荐你"上。</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传统文旅营销的核心逻辑是"买流量、做转化"——在搜索引擎投放关键词广告，在社交媒体购买流量，在OTA平台争取排名。流量越多，曝光越多，转化越多。</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AI搜索时代的核心逻辑变成了"进答案、建信任"——让品牌信息进入AI的知识体系，让AI在回答相关问题时优先推荐你的品牌。进入AI的"答案圈"比获得搜索排名更重要。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杨建允指出，这一转变的本质是"从'投广告'到'进答案'"——过去营销预算花在广告投放上，现在营销预算需要花在"让AI知道你、理解你、推荐你"上。</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1.3 文旅营销面临的范式转变</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1.3.2 从"关键词堆砌"到"知识信任体系"</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传统SEO的核心手段是关键词优化——在网页中堆砌目标关键词，获取搜索引擎排名。但在AI搜索时代，关键词堆砌完全失效——AI不关心你的网页中出现了多少次"安顺旅游"，AI关心的是"关于安顺旅游，最权威、最全面、最有价值的信息是什么"。
 这意味着文旅营销需要建立"知识信任体系"——不是用关键词"骗"排名，而是用高质量的内容"赢得"AI的信任。这个体系包括：权威性——品牌信息来自可信的权威来源；全面性——品牌信息覆盖用户可能关心的所有维度；结构化——品牌信息以AI可理解的结构化方式呈现；一致性——品牌信息在不同平台上保持一致。</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传统SEO的核心手段是关键词优化——在网页中堆砌目标关键词，获取搜索引擎排名。但在AI搜索时代，关键词堆砌完全失效——AI不关心你的网页中出现了多少次"安顺旅游"，AI关心的是"关于安顺旅游，最权威、最全面、最有价值的信息是什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这意味着文旅营销需要建立"知识信任体系"——不是用关键词"骗"排名，而是用高质量的内容"赢得"AI的信任。这个体系包括：权威性——品牌信息来自可信的权威来源；全面性——品牌信息覆盖用户可能关心的所有维度；结构化——品牌信息以AI可理解的结构化方式呈现；一致性——品牌信息在不同平台上保持一致。</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1.3 文旅营销面临的范式转变</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1.3.3 从"单一渠道"到"全域AI可见性"</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传统营销强调"全渠道覆盖"——在搜索引擎、社交媒体、OTA、短视频等各个渠道都有存在感。AI搜索时代，渠道的概念被"AI生态"取代。
 不同的AI平台（ChatGPT、Claude、Perplexity、文心一言、豆包、通义千问、DeepSeek）各自形成了独立的信息生态。研究显示，ChatGPT与Perplexity的跨平台重叠引用率仅11%——意味着品牌在ChatGPT中被推荐，不等于在Perplexity中也被推荐。品牌需要在每个主流AI平台上建立可见性，即"全域AI可见性"。</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传统营销强调"全渠道覆盖"——在搜索引擎、社交媒体、OTA、短视频等各个渠道都有存在感。AI搜索时代，渠道的概念被"AI生态"取代。</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不同的AI平台（ChatGPT、Claude、Perplexity、文心一言、豆包、通义千问、DeepSeek）各自形成了独立的信息生态。研究显示，ChatGPT与Perplexity的跨平台重叠引用率仅11%——意味着品牌在ChatGPT中被推荐，不等于在Perplexity中也被推荐。品牌需要在每个主流AI平台上建立可见性，即"全域AI可见性"。</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1.3 文旅营销面临的范式转变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1.3.1 从"流量思维"到"答案思维"</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传统文旅营销的核心逻辑是"买流量、做转化"——在搜索引擎投放关键词广告，在社交媒体购买流量，在OTA平台争取排名。流量越多，曝光越多，转化越多。</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1.3.2 从"关键词堆砌"到"知识信任体系"</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传统SEO的核心手段是关键词优化——在网页中堆砌目标关键词，获取搜索引擎排名。但在AI搜索时代，关键词堆砌完全失效——AI不关心你的网页中出现了多少次"安顺旅游"，AI关心的是"关于安顺旅游，最权威、最全面、最有价值的信息是什么"。</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1.3.3 从"单一渠道"到"全域AI可见性"</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传统营销强调"全渠道覆盖"——在搜索引擎、社交媒体、OTA、短视频等各个渠道都有存在感。AI搜索时代，渠道的概念被"AI生态"取代。</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1.4 AI时代文旅营销的新机遇</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1.4 AI时代文旅营销的新机遇</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1.4.1 中小品牌的"弯道超车"机会</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传统搜索引擎时代，大品牌凭借雄厚的广告预算垄断了搜索排名。AI搜索时代，AI推荐的核心依据是内容质量而非广告投入。这意味着中小品牌有机会通过高质量的内容策略获得与大品牌同等的AI推荐机会。
 一个深度挖掘本地文化、系统构建知识体系的精品民宿，可能在AI推荐中超越连锁酒店——因为AI判断的是"谁的内容更好地回答了用户的问题"，而非"谁花了更多广告费"。</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传统搜索引擎时代，大品牌凭借雄厚的广告预算垄断了搜索排名。AI搜索时代，AI推荐的核心依据是内容质量而非广告投入。这意味着中小品牌有机会通过高质量的内容策略获得与大品牌同等的AI推荐机会。</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一个深度挖掘本地文化、系统构建知识体系的精品民宿，可能在AI推荐中超越连锁酒店——因为AI判断的是"谁的内容更好地回答了用户的问题"，而非"谁花了更多广告费"。</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1.4 AI时代文旅营销的新机遇</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1.4.2 "长尾文旅"的崛起</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AI搜索天然适合推荐"长尾"选项——那些小众但有特色的目的地和产品。当用户问"推荐一个人少但有趣的古镇"时，AI推荐的不太可能是乌镇或周庄（因为"人多"），而更可能是某个真正小众但内容丰富的古镇。
 这对于安顺这样的"非顶流"旅游目的地而言是重大利好——在传统营销格局中与头部目的地争夺流量极为困难，但在AI推荐逻辑中，独特性和内容深度可能比知名度更重要。</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AI搜索天然适合推荐"长尾"选项——那些小众但有特色的目的地和产品。当用户问"推荐一个人少但有趣的古镇"时，AI推荐的不太可能是乌镇或周庄（因为"人多"），而更可能是某个真正小众但内容丰富的古镇。</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这对于安顺这样的"非顶流"旅游目的地而言是重大利好——在传统营销格局中与头部目的地争夺流量极为困难，但在AI推荐逻辑中，独特性和内容深度可能比知名度更重要。</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1.4 AI时代文旅营销的新机遇</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1.4.3 从"一次性交易"到"持续关系"</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I搜索使品牌与消费者的关系从"交易型"转向"关系型"。当一个品牌的信息系统性地进入AI的知识体系后，它会在用户反复的提问中持续被推荐。这种"持续可见性"是传统广告投放无法实现的——广告停了，流量就停了；但GEO优化做好了，品牌在AI中的"存在"是持续的。
 AI搜索正在从根本上重塑文旅营销的底层逻辑。从"人找信息"到"信息找人"，从"流量思维"到"答案思维"，从"关键词堆砌"到"知识信任体系"，文旅营销面临着一场范式革命。超过67%的旅行者已在决策中使用AI搜索工具，品牌在AI答案中的"可见性"正在取代传统搜索排名成为新的营销核心。这场变革既带来了挑战——传统SEO和SEM策略逐渐失效，也带来了机遇——中小品牌和"长尾文旅"获得了前所未有的"弯道超车"机会。</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I搜索使品牌与消费者的关系从"交易型"转向"关系型"。当一个品牌的信息系统性地进入AI的知识体系后，它会在用户反复的提问中持续被推荐。这种"持续可见性"是传统广告投放无法实现的——广告停了，流量就停了；但GEO优化做好了，品牌在AI中的"存在"是持续的。</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I搜索正在从根本上重塑文旅营销的底层逻辑。从"人找信息"到"信息找人"，从"流量思维"到"答案思维"，从"关键词堆砌"到"知识信任体系"，文旅营销面临着一场范式革命。超过67%的旅行者已在决策中使用AI搜索工具，品牌在AI答案中的"可见性"正在取代传统搜索排名成为新的营销核心。这场变革既带来了挑战——传统SEO和SEM策略逐渐失效，也带来了机遇——中小品牌和"长尾文旅"获得了前所未有的"弯道超车...</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1.4 AI时代文旅营销的新机遇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1.4.1 中小品牌的"弯道超车"机会</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传统搜索引擎时代，大品牌凭借雄厚的广告预算垄断了搜索排名。AI搜索时代，AI推荐的核心依据是内容质量而非广告投入。这意味着中小品牌有机会通过高质量的内容策略获得与大品牌同等的AI推荐机会。</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1.4.2 "长尾文旅"的崛起</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AI搜索天然适合推荐"长尾"选项——那些小众但有特色的目的地和产品。当用户问"推荐一个人少但有趣的古镇"时，AI推荐的不太可能是乌镇或周庄（因为"人多"），而更可能是某个真正小众但内容丰富的古镇。</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1.4.3 从"一次性交易"到"持续关系"</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AI搜索使品牌与消费者的关系从"交易型"转向"关系型"。当一个品牌的信息系统性地进入AI的知识体系后，它会在用户反复的提问中持续被推荐。这种"持续可见性"是传统广告投放无法实现的——广告停了，流量就停了；但GEO优化做好了，品牌在AI中的"存在"是持续的。</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1.1.1 传统旅游决策模式</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1.1.2 AI搜索时代的决策新模式</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1.1.3 决策权力转移的深远影响</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1.2.1 用户行为数据</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1.2.2 AI旅游搜索的典型场景</a:t>
            </a:r>
            <a:endParaRPr lang="en-US" sz="1200" dirty="0"/>
          </a:p>
        </p:txBody>
      </p:sp>
      <p:sp>
        <p:nvSpPr>
          <p:cNvPr id="19" name="Shape 17"/>
          <p:cNvSpPr/>
          <p:nvPr/>
        </p:nvSpPr>
        <p:spPr>
          <a:xfrm>
            <a:off x="457200" y="3520440"/>
            <a:ext cx="3931920" cy="457200"/>
          </a:xfrm>
          <a:prstGeom prst="rect">
            <a:avLst/>
          </a:prstGeom>
          <a:solidFill>
            <a:srgbClr val="F8FAFC"/>
          </a:solidFill>
          <a:ln/>
        </p:spPr>
      </p:sp>
      <p:sp>
        <p:nvSpPr>
          <p:cNvPr id="20" name="Shape 18"/>
          <p:cNvSpPr/>
          <p:nvPr/>
        </p:nvSpPr>
        <p:spPr>
          <a:xfrm>
            <a:off x="457200" y="3520440"/>
            <a:ext cx="54864" cy="457200"/>
          </a:xfrm>
          <a:prstGeom prst="rect">
            <a:avLst/>
          </a:prstGeom>
          <a:solidFill>
            <a:srgbClr val="1C7293"/>
          </a:solidFill>
          <a:ln/>
        </p:spPr>
      </p:sp>
      <p:sp>
        <p:nvSpPr>
          <p:cNvPr id="21" name="Text 19"/>
          <p:cNvSpPr/>
          <p:nvPr/>
        </p:nvSpPr>
        <p:spPr>
          <a:xfrm>
            <a:off x="59436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1.2.3 AI搜索的独特优势</a:t>
            </a:r>
            <a:endParaRPr lang="en-US" sz="1200" dirty="0"/>
          </a:p>
        </p:txBody>
      </p:sp>
      <p:sp>
        <p:nvSpPr>
          <p:cNvPr id="22" name="Shape 20"/>
          <p:cNvSpPr/>
          <p:nvPr/>
        </p:nvSpPr>
        <p:spPr>
          <a:xfrm>
            <a:off x="4754880" y="1005840"/>
            <a:ext cx="3931920" cy="457200"/>
          </a:xfrm>
          <a:prstGeom prst="rect">
            <a:avLst/>
          </a:prstGeom>
          <a:solidFill>
            <a:srgbClr val="F8FAFC"/>
          </a:solidFill>
          <a:ln/>
        </p:spPr>
      </p:sp>
      <p:sp>
        <p:nvSpPr>
          <p:cNvPr id="23" name="Shape 21"/>
          <p:cNvSpPr/>
          <p:nvPr/>
        </p:nvSpPr>
        <p:spPr>
          <a:xfrm>
            <a:off x="4754880" y="1005840"/>
            <a:ext cx="54864" cy="457200"/>
          </a:xfrm>
          <a:prstGeom prst="rect">
            <a:avLst/>
          </a:prstGeom>
          <a:solidFill>
            <a:srgbClr val="1C7293"/>
          </a:solidFill>
          <a:ln/>
        </p:spPr>
      </p:sp>
      <p:sp>
        <p:nvSpPr>
          <p:cNvPr id="24" name="Text 22"/>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1.3.1 从"流量思维"到"答案思维"</a:t>
            </a:r>
            <a:endParaRPr lang="en-US" sz="1200" dirty="0"/>
          </a:p>
        </p:txBody>
      </p:sp>
      <p:sp>
        <p:nvSpPr>
          <p:cNvPr id="25" name="Shape 23"/>
          <p:cNvSpPr/>
          <p:nvPr/>
        </p:nvSpPr>
        <p:spPr>
          <a:xfrm>
            <a:off x="4754880" y="1508760"/>
            <a:ext cx="3931920" cy="457200"/>
          </a:xfrm>
          <a:prstGeom prst="rect">
            <a:avLst/>
          </a:prstGeom>
          <a:solidFill>
            <a:srgbClr val="F8FAFC"/>
          </a:solidFill>
          <a:ln/>
        </p:spPr>
      </p:sp>
      <p:sp>
        <p:nvSpPr>
          <p:cNvPr id="26" name="Shape 24"/>
          <p:cNvSpPr/>
          <p:nvPr/>
        </p:nvSpPr>
        <p:spPr>
          <a:xfrm>
            <a:off x="4754880" y="1508760"/>
            <a:ext cx="54864" cy="457200"/>
          </a:xfrm>
          <a:prstGeom prst="rect">
            <a:avLst/>
          </a:prstGeom>
          <a:solidFill>
            <a:srgbClr val="1C7293"/>
          </a:solidFill>
          <a:ln/>
        </p:spPr>
      </p:sp>
      <p:sp>
        <p:nvSpPr>
          <p:cNvPr id="27" name="Text 25"/>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1.3.2 从"关键词堆砌"到"知识信任体系"</a:t>
            </a:r>
            <a:endParaRPr lang="en-US" sz="1200" dirty="0"/>
          </a:p>
        </p:txBody>
      </p:sp>
      <p:sp>
        <p:nvSpPr>
          <p:cNvPr id="28" name="Shape 26"/>
          <p:cNvSpPr/>
          <p:nvPr/>
        </p:nvSpPr>
        <p:spPr>
          <a:xfrm>
            <a:off x="4754880" y="2011680"/>
            <a:ext cx="3931920" cy="457200"/>
          </a:xfrm>
          <a:prstGeom prst="rect">
            <a:avLst/>
          </a:prstGeom>
          <a:solidFill>
            <a:srgbClr val="F8FAFC"/>
          </a:solidFill>
          <a:ln/>
        </p:spPr>
      </p:sp>
      <p:sp>
        <p:nvSpPr>
          <p:cNvPr id="29" name="Shape 27"/>
          <p:cNvSpPr/>
          <p:nvPr/>
        </p:nvSpPr>
        <p:spPr>
          <a:xfrm>
            <a:off x="4754880" y="2011680"/>
            <a:ext cx="54864" cy="457200"/>
          </a:xfrm>
          <a:prstGeom prst="rect">
            <a:avLst/>
          </a:prstGeom>
          <a:solidFill>
            <a:srgbClr val="1C7293"/>
          </a:solidFill>
          <a:ln/>
        </p:spPr>
      </p:sp>
      <p:sp>
        <p:nvSpPr>
          <p:cNvPr id="30" name="Text 28"/>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1.3.3 从"单一渠道"到"全域AI可见性"</a:t>
            </a:r>
            <a:endParaRPr lang="en-US" sz="1200" dirty="0"/>
          </a:p>
        </p:txBody>
      </p:sp>
      <p:sp>
        <p:nvSpPr>
          <p:cNvPr id="31" name="Shape 29"/>
          <p:cNvSpPr/>
          <p:nvPr/>
        </p:nvSpPr>
        <p:spPr>
          <a:xfrm>
            <a:off x="4754880" y="2514600"/>
            <a:ext cx="3931920" cy="457200"/>
          </a:xfrm>
          <a:prstGeom prst="rect">
            <a:avLst/>
          </a:prstGeom>
          <a:solidFill>
            <a:srgbClr val="F8FAFC"/>
          </a:solidFill>
          <a:ln/>
        </p:spPr>
      </p:sp>
      <p:sp>
        <p:nvSpPr>
          <p:cNvPr id="32" name="Shape 30"/>
          <p:cNvSpPr/>
          <p:nvPr/>
        </p:nvSpPr>
        <p:spPr>
          <a:xfrm>
            <a:off x="4754880" y="2514600"/>
            <a:ext cx="54864" cy="457200"/>
          </a:xfrm>
          <a:prstGeom prst="rect">
            <a:avLst/>
          </a:prstGeom>
          <a:solidFill>
            <a:srgbClr val="1C7293"/>
          </a:solidFill>
          <a:ln/>
        </p:spPr>
      </p:sp>
      <p:sp>
        <p:nvSpPr>
          <p:cNvPr id="33" name="Text 31"/>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1.4.1 中小品牌的"弯道超车"机会</a:t>
            </a:r>
            <a:endParaRPr lang="en-US" sz="1200" dirty="0"/>
          </a:p>
        </p:txBody>
      </p:sp>
      <p:sp>
        <p:nvSpPr>
          <p:cNvPr id="34" name="Shape 32"/>
          <p:cNvSpPr/>
          <p:nvPr/>
        </p:nvSpPr>
        <p:spPr>
          <a:xfrm>
            <a:off x="4754880" y="3017520"/>
            <a:ext cx="3931920" cy="457200"/>
          </a:xfrm>
          <a:prstGeom prst="rect">
            <a:avLst/>
          </a:prstGeom>
          <a:solidFill>
            <a:srgbClr val="F8FAFC"/>
          </a:solidFill>
          <a:ln/>
        </p:spPr>
      </p:sp>
      <p:sp>
        <p:nvSpPr>
          <p:cNvPr id="35" name="Shape 33"/>
          <p:cNvSpPr/>
          <p:nvPr/>
        </p:nvSpPr>
        <p:spPr>
          <a:xfrm>
            <a:off x="4754880" y="3017520"/>
            <a:ext cx="54864" cy="457200"/>
          </a:xfrm>
          <a:prstGeom prst="rect">
            <a:avLst/>
          </a:prstGeom>
          <a:solidFill>
            <a:srgbClr val="1C7293"/>
          </a:solidFill>
          <a:ln/>
        </p:spPr>
      </p:sp>
      <p:sp>
        <p:nvSpPr>
          <p:cNvPr id="36" name="Text 34"/>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1.4.2 "长尾文旅"的崛起</a:t>
            </a:r>
            <a:endParaRPr lang="en-US" sz="1200" dirty="0"/>
          </a:p>
        </p:txBody>
      </p:sp>
      <p:sp>
        <p:nvSpPr>
          <p:cNvPr id="37" name="Shape 35"/>
          <p:cNvSpPr/>
          <p:nvPr/>
        </p:nvSpPr>
        <p:spPr>
          <a:xfrm>
            <a:off x="4754880" y="3520440"/>
            <a:ext cx="3931920" cy="457200"/>
          </a:xfrm>
          <a:prstGeom prst="rect">
            <a:avLst/>
          </a:prstGeom>
          <a:solidFill>
            <a:srgbClr val="F8FAFC"/>
          </a:solidFill>
          <a:ln/>
        </p:spPr>
      </p:sp>
      <p:sp>
        <p:nvSpPr>
          <p:cNvPr id="38" name="Shape 36"/>
          <p:cNvSpPr/>
          <p:nvPr/>
        </p:nvSpPr>
        <p:spPr>
          <a:xfrm>
            <a:off x="4754880" y="3520440"/>
            <a:ext cx="54864" cy="457200"/>
          </a:xfrm>
          <a:prstGeom prst="rect">
            <a:avLst/>
          </a:prstGeom>
          <a:solidFill>
            <a:srgbClr val="1C7293"/>
          </a:solidFill>
          <a:ln/>
        </p:spPr>
      </p:sp>
      <p:sp>
        <p:nvSpPr>
          <p:cNvPr id="39" name="Text 37"/>
          <p:cNvSpPr/>
          <p:nvPr/>
        </p:nvSpPr>
        <p:spPr>
          <a:xfrm>
            <a:off x="489204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1.4.3 从"一次性交易"到"持续关系"</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知识卡片：从SEO到GEO的范式转变</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维度 | 传统SEO | GEO（生成式引擎优化）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核心目标 | 提升网页在搜索结果中的排名 | 提升品牌在AI答案中的可见性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优化对象 | 网页（标题、关键词、外链） | 知识体系（可信度、语义、结构化）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用户行为 | 搜索→浏览→比较→选择 | 提问→获得答案→决策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核心指标 | 点击率、排名、流量 | 答案份额、引用率、品牌提及率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内容策略 | 关键词驱动 | 知识驱动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信任中介 | 搜索引擎算法 | AI大模型 |</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I搜索正在从根本上重塑文旅营销的底层逻辑。从"人找信息"到"信息找人"，从"流量思维"到"答案思维"，从"关键词堆砌"到"知识信任体系"，文旅营销面临着一场范式革命。超过67%的旅行者已在决策中使用AI搜索工具，品牌在AI答案中的"可见性"正在取代传统搜索排名成为新的营销核心。这场变革既带来了挑战——传统SEO和SEM策略逐渐失效，也带来了机遇——中小品牌和"长尾文旅"获得了前所未有的"弯道超车"机会。</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 章 完</a:t>
            </a:r>
            <a:endParaRPr lang="en-US" sz="1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AI营销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29</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AI营销 - 第1章 AI时代的文旅营销变革</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