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1C7293"/>
          </a:solidFill>
          <a:ln/>
        </p:spPr>
      </p:sp>
      <p:sp>
        <p:nvSpPr>
          <p:cNvPr id="3" name="Shape 1"/>
          <p:cNvSpPr/>
          <p:nvPr/>
        </p:nvSpPr>
        <p:spPr>
          <a:xfrm>
            <a:off x="0" y="5088636"/>
            <a:ext cx="9144000" cy="54864"/>
          </a:xfrm>
          <a:prstGeom prst="rect">
            <a:avLst/>
          </a:prstGeom>
          <a:solidFill>
            <a:srgbClr val="1C7293"/>
          </a:solidFill>
          <a:ln/>
        </p:spPr>
      </p:sp>
      <p:sp>
        <p:nvSpPr>
          <p:cNvPr id="4" name="Text 2"/>
          <p:cNvSpPr/>
          <p:nvPr/>
        </p:nvSpPr>
        <p:spPr>
          <a:xfrm>
            <a:off x="731520" y="914400"/>
            <a:ext cx="7680960" cy="457200"/>
          </a:xfrm>
          <a:prstGeom prst="rect">
            <a:avLst/>
          </a:prstGeom>
          <a:noFill/>
          <a:ln/>
        </p:spPr>
        <p:txBody>
          <a:bodyPr wrap="square" rtlCol="0" anchor="ctr"/>
          <a:lstStyle/>
          <a:p>
            <a:pPr algn="l" indent="0" marL="0">
              <a:buNone/>
            </a:pPr>
            <a:r>
              <a:rPr lang="en-US" sz="1600" spc="400" kern="0" dirty="0">
                <a:solidFill>
                  <a:srgbClr val="1C7293"/>
                </a:solidFill>
                <a:latin typeface="Calibri" pitchFamily="34" charset="0"/>
                <a:ea typeface="Calibri" pitchFamily="34" charset="-122"/>
                <a:cs typeface="Calibri" pitchFamily="34" charset="-120"/>
              </a:rPr>
              <a:t>项目管理</a:t>
            </a:r>
            <a:endParaRPr lang="en-US" sz="1600" dirty="0"/>
          </a:p>
        </p:txBody>
      </p:sp>
      <p:sp>
        <p:nvSpPr>
          <p:cNvPr id="5" name="Text 3"/>
          <p:cNvSpPr/>
          <p:nvPr/>
        </p:nvSpPr>
        <p:spPr>
          <a:xfrm>
            <a:off x="731520" y="1463040"/>
            <a:ext cx="7680960" cy="548640"/>
          </a:xfrm>
          <a:prstGeom prst="rect">
            <a:avLst/>
          </a:prstGeom>
          <a:noFill/>
          <a:ln/>
        </p:spPr>
        <p:txBody>
          <a:bodyPr wrap="square" rtlCol="0" anchor="ctr"/>
          <a:lstStyle/>
          <a:p>
            <a:pPr algn="l" indent="0" marL="0">
              <a:buNone/>
            </a:pPr>
            <a:r>
              <a:rPr lang="en-US" sz="2000" b="1" dirty="0">
                <a:solidFill>
                  <a:srgbClr val="F59E0B"/>
                </a:solidFill>
                <a:latin typeface="Calibri" pitchFamily="34" charset="0"/>
                <a:ea typeface="Calibri" pitchFamily="34" charset="-122"/>
                <a:cs typeface="Calibri" pitchFamily="34" charset="-120"/>
              </a:rPr>
              <a:t>第 5 章</a:t>
            </a:r>
            <a:endParaRPr lang="en-US" sz="2000" dirty="0"/>
          </a:p>
        </p:txBody>
      </p:sp>
      <p:sp>
        <p:nvSpPr>
          <p:cNvPr id="6" name="Text 4"/>
          <p:cNvSpPr/>
          <p:nvPr/>
        </p:nvSpPr>
        <p:spPr>
          <a:xfrm>
            <a:off x="731520" y="2103120"/>
            <a:ext cx="7680960" cy="1371600"/>
          </a:xfrm>
          <a:prstGeom prst="rect">
            <a:avLst/>
          </a:prstGeom>
          <a:noFill/>
          <a:ln/>
        </p:spPr>
        <p:txBody>
          <a:bodyPr wrap="square" rtlCol="0" anchor="t"/>
          <a:lstStyle/>
          <a:p>
            <a:pPr algn="l" indent="0" marL="0">
              <a:buNone/>
            </a:pPr>
            <a:r>
              <a:rPr lang="en-US" sz="4000" b="1" dirty="0">
                <a:solidFill>
                  <a:srgbClr val="FFFFFF"/>
                </a:solidFill>
                <a:latin typeface="Georgia" pitchFamily="34" charset="0"/>
                <a:ea typeface="Georgia" pitchFamily="34" charset="-122"/>
                <a:cs typeface="Georgia" pitchFamily="34" charset="-120"/>
              </a:rPr>
              <a:t>项目规划与任务分解——AI驱动的WBS与排程</a:t>
            </a:r>
            <a:endParaRPr lang="en-US" sz="4000" dirty="0"/>
          </a:p>
        </p:txBody>
      </p:sp>
      <p:sp>
        <p:nvSpPr>
          <p:cNvPr id="7" name="Text 5"/>
          <p:cNvSpPr/>
          <p:nvPr/>
        </p:nvSpPr>
        <p:spPr>
          <a:xfrm>
            <a:off x="731520" y="4206240"/>
            <a:ext cx="7680960" cy="365760"/>
          </a:xfrm>
          <a:prstGeom prst="rect">
            <a:avLst/>
          </a:prstGeom>
          <a:noFill/>
          <a:ln/>
        </p:spPr>
        <p:txBody>
          <a:bodyPr wrap="square" rtlCol="0" anchor="ctr"/>
          <a:lstStyle/>
          <a:p>
            <a:pPr algn="l"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E8F4F8"/>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65A82"/>
          </a:solidFill>
          <a:ln/>
        </p:spPr>
      </p:sp>
      <p:sp>
        <p:nvSpPr>
          <p:cNvPr id="3" name="Text 1"/>
          <p:cNvSpPr/>
          <p:nvPr/>
        </p:nvSpPr>
        <p:spPr>
          <a:xfrm>
            <a:off x="457200" y="137160"/>
            <a:ext cx="8229600" cy="548640"/>
          </a:xfrm>
          <a:prstGeom prst="rect">
            <a:avLst/>
          </a:prstGeom>
          <a:noFill/>
          <a:ln/>
        </p:spPr>
        <p:txBody>
          <a:bodyPr wrap="square" rtlCol="0" anchor="ctr"/>
          <a:lstStyle/>
          <a:p>
            <a:pPr algn="l" indent="0" marL="0">
              <a:buNone/>
            </a:pPr>
            <a:r>
              <a:rPr lang="en-US" sz="2800" b="1" dirty="0">
                <a:solidFill>
                  <a:srgbClr val="FFFFFF"/>
                </a:solidFill>
                <a:latin typeface="Georgia" pitchFamily="34" charset="0"/>
                <a:ea typeface="Georgia" pitchFamily="34" charset="-122"/>
                <a:cs typeface="Georgia" pitchFamily="34" charset="-120"/>
              </a:rPr>
              <a:t>学习目标</a:t>
            </a:r>
            <a:endParaRPr lang="en-US" sz="2800" dirty="0"/>
          </a:p>
        </p:txBody>
      </p:sp>
      <p:sp>
        <p:nvSpPr>
          <p:cNvPr id="4" name="Shape 2"/>
          <p:cNvSpPr/>
          <p:nvPr/>
        </p:nvSpPr>
        <p:spPr>
          <a:xfrm>
            <a:off x="45720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5" name="Shape 3"/>
          <p:cNvSpPr/>
          <p:nvPr/>
        </p:nvSpPr>
        <p:spPr>
          <a:xfrm>
            <a:off x="457200" y="1097280"/>
            <a:ext cx="73152" cy="1463040"/>
          </a:xfrm>
          <a:prstGeom prst="rect">
            <a:avLst/>
          </a:prstGeom>
          <a:solidFill>
            <a:srgbClr val="065A82"/>
          </a:solidFill>
          <a:ln/>
        </p:spPr>
      </p:sp>
      <p:sp>
        <p:nvSpPr>
          <p:cNvPr id="6" name="Text 4"/>
          <p:cNvSpPr/>
          <p:nvPr/>
        </p:nvSpPr>
        <p:spPr>
          <a:xfrm>
            <a:off x="685800" y="1188720"/>
            <a:ext cx="356616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知识目标</a:t>
            </a:r>
            <a:endParaRPr lang="en-US" sz="1600" dirty="0"/>
          </a:p>
        </p:txBody>
      </p:sp>
      <p:sp>
        <p:nvSpPr>
          <p:cNvPr id="7" name="Text 5"/>
          <p:cNvSpPr/>
          <p:nvPr/>
        </p:nvSpPr>
        <p:spPr>
          <a:xfrm>
            <a:off x="68580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掌握项目规划与任务分解——AI驱动的WBS与排程的核心概念、理论框架与关键术语，理解其在数字文旅学科体系中的定位</a:t>
            </a:r>
            <a:endParaRPr lang="en-US" sz="1300" dirty="0"/>
          </a:p>
        </p:txBody>
      </p:sp>
      <p:sp>
        <p:nvSpPr>
          <p:cNvPr id="8" name="Shape 6"/>
          <p:cNvSpPr/>
          <p:nvPr/>
        </p:nvSpPr>
        <p:spPr>
          <a:xfrm>
            <a:off x="4754880" y="109728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9" name="Shape 7"/>
          <p:cNvSpPr/>
          <p:nvPr/>
        </p:nvSpPr>
        <p:spPr>
          <a:xfrm>
            <a:off x="4754880" y="1097280"/>
            <a:ext cx="73152" cy="1463040"/>
          </a:xfrm>
          <a:prstGeom prst="rect">
            <a:avLst/>
          </a:prstGeom>
          <a:solidFill>
            <a:srgbClr val="1C7293"/>
          </a:solidFill>
          <a:ln/>
        </p:spPr>
      </p:sp>
      <p:sp>
        <p:nvSpPr>
          <p:cNvPr id="10" name="Text 8"/>
          <p:cNvSpPr/>
          <p:nvPr/>
        </p:nvSpPr>
        <p:spPr>
          <a:xfrm>
            <a:off x="4983480" y="1188720"/>
            <a:ext cx="3566160" cy="365760"/>
          </a:xfrm>
          <a:prstGeom prst="rect">
            <a:avLst/>
          </a:prstGeom>
          <a:noFill/>
          <a:ln/>
        </p:spPr>
        <p:txBody>
          <a:bodyPr wrap="square" lIns="0" tIns="0" rIns="0" bIns="0" rtlCol="0" anchor="ctr"/>
          <a:lstStyle/>
          <a:p>
            <a:pPr algn="l" indent="0" marL="0">
              <a:buNone/>
            </a:pPr>
            <a:r>
              <a:rPr lang="en-US" sz="1600" b="1" dirty="0">
                <a:solidFill>
                  <a:srgbClr val="1C7293"/>
                </a:solidFill>
                <a:latin typeface="Calibri" pitchFamily="34" charset="0"/>
                <a:ea typeface="Calibri" pitchFamily="34" charset="-122"/>
                <a:cs typeface="Calibri" pitchFamily="34" charset="-120"/>
              </a:rPr>
              <a:t>能力目标</a:t>
            </a:r>
            <a:endParaRPr lang="en-US" sz="1600" dirty="0"/>
          </a:p>
        </p:txBody>
      </p:sp>
      <p:sp>
        <p:nvSpPr>
          <p:cNvPr id="11" name="Text 9"/>
          <p:cNvSpPr/>
          <p:nvPr/>
        </p:nvSpPr>
        <p:spPr>
          <a:xfrm>
            <a:off x="4983480" y="155448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能够运用项目规划与任务分解——AI驱动的WBS与排程的理论工具分析实践问题，具备方案设计与评估的基本能力</a:t>
            </a:r>
            <a:endParaRPr lang="en-US" sz="1300" dirty="0"/>
          </a:p>
        </p:txBody>
      </p:sp>
      <p:sp>
        <p:nvSpPr>
          <p:cNvPr id="12" name="Shape 10"/>
          <p:cNvSpPr/>
          <p:nvPr/>
        </p:nvSpPr>
        <p:spPr>
          <a:xfrm>
            <a:off x="45720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3" name="Shape 11"/>
          <p:cNvSpPr/>
          <p:nvPr/>
        </p:nvSpPr>
        <p:spPr>
          <a:xfrm>
            <a:off x="457200" y="2743200"/>
            <a:ext cx="73152" cy="1463040"/>
          </a:xfrm>
          <a:prstGeom prst="rect">
            <a:avLst/>
          </a:prstGeom>
          <a:solidFill>
            <a:srgbClr val="10B981"/>
          </a:solidFill>
          <a:ln/>
        </p:spPr>
      </p:sp>
      <p:sp>
        <p:nvSpPr>
          <p:cNvPr id="14" name="Text 12"/>
          <p:cNvSpPr/>
          <p:nvPr/>
        </p:nvSpPr>
        <p:spPr>
          <a:xfrm>
            <a:off x="685800" y="2834640"/>
            <a:ext cx="3566160" cy="365760"/>
          </a:xfrm>
          <a:prstGeom prst="rect">
            <a:avLst/>
          </a:prstGeom>
          <a:noFill/>
          <a:ln/>
        </p:spPr>
        <p:txBody>
          <a:bodyPr wrap="square" lIns="0" tIns="0" rIns="0" bIns="0" rtlCol="0" anchor="ctr"/>
          <a:lstStyle/>
          <a:p>
            <a:pPr algn="l" indent="0" marL="0">
              <a:buNone/>
            </a:pPr>
            <a:r>
              <a:rPr lang="en-US" sz="1600" b="1" dirty="0">
                <a:solidFill>
                  <a:srgbClr val="10B981"/>
                </a:solidFill>
                <a:latin typeface="Calibri" pitchFamily="34" charset="0"/>
                <a:ea typeface="Calibri" pitchFamily="34" charset="-122"/>
                <a:cs typeface="Calibri" pitchFamily="34" charset="-120"/>
              </a:rPr>
              <a:t>素养目标</a:t>
            </a:r>
            <a:endParaRPr lang="en-US" sz="1600" dirty="0"/>
          </a:p>
        </p:txBody>
      </p:sp>
      <p:sp>
        <p:nvSpPr>
          <p:cNvPr id="15" name="Text 13"/>
          <p:cNvSpPr/>
          <p:nvPr/>
        </p:nvSpPr>
        <p:spPr>
          <a:xfrm>
            <a:off x="68580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形成数字化转型的系统思维，理解技术创新与人文关怀的平衡</a:t>
            </a:r>
            <a:endParaRPr lang="en-US" sz="1300" dirty="0"/>
          </a:p>
        </p:txBody>
      </p:sp>
      <p:sp>
        <p:nvSpPr>
          <p:cNvPr id="16" name="Shape 14"/>
          <p:cNvSpPr/>
          <p:nvPr/>
        </p:nvSpPr>
        <p:spPr>
          <a:xfrm>
            <a:off x="4754880" y="2743200"/>
            <a:ext cx="3931920" cy="1463040"/>
          </a:xfrm>
          <a:prstGeom prst="rect">
            <a:avLst/>
          </a:prstGeom>
          <a:solidFill>
            <a:srgbClr val="FFFFFF"/>
          </a:solidFill>
          <a:ln/>
          <a:effectLst>
            <a:outerShdw sx="100000" sy="100000" kx="0" ky="0" algn="bl" rotWithShape="0" blurRad="76200" dist="25400" dir="8100000">
              <a:srgbClr val="000000">
                <a:alpha val="10000"/>
              </a:srgbClr>
            </a:outerShdw>
          </a:effectLst>
        </p:spPr>
      </p:sp>
      <p:sp>
        <p:nvSpPr>
          <p:cNvPr id="17" name="Shape 15"/>
          <p:cNvSpPr/>
          <p:nvPr/>
        </p:nvSpPr>
        <p:spPr>
          <a:xfrm>
            <a:off x="4754880" y="2743200"/>
            <a:ext cx="73152" cy="1463040"/>
          </a:xfrm>
          <a:prstGeom prst="rect">
            <a:avLst/>
          </a:prstGeom>
          <a:solidFill>
            <a:srgbClr val="F59E0B"/>
          </a:solidFill>
          <a:ln/>
        </p:spPr>
      </p:sp>
      <p:sp>
        <p:nvSpPr>
          <p:cNvPr id="18" name="Text 16"/>
          <p:cNvSpPr/>
          <p:nvPr/>
        </p:nvSpPr>
        <p:spPr>
          <a:xfrm>
            <a:off x="4983480" y="2834640"/>
            <a:ext cx="3566160" cy="365760"/>
          </a:xfrm>
          <a:prstGeom prst="rect">
            <a:avLst/>
          </a:prstGeom>
          <a:noFill/>
          <a:ln/>
        </p:spPr>
        <p:txBody>
          <a:bodyPr wrap="square" lIns="0" tIns="0" rIns="0" bIns="0" rtlCol="0" anchor="ctr"/>
          <a:lstStyle/>
          <a:p>
            <a:pPr algn="l" indent="0" marL="0">
              <a:buNone/>
            </a:pPr>
            <a:r>
              <a:rPr lang="en-US" sz="1600" b="1" dirty="0">
                <a:solidFill>
                  <a:srgbClr val="F59E0B"/>
                </a:solidFill>
                <a:latin typeface="Calibri" pitchFamily="34" charset="0"/>
                <a:ea typeface="Calibri" pitchFamily="34" charset="-122"/>
                <a:cs typeface="Calibri" pitchFamily="34" charset="-120"/>
              </a:rPr>
              <a:t>思政元素</a:t>
            </a:r>
            <a:endParaRPr lang="en-US" sz="1600" dirty="0"/>
          </a:p>
        </p:txBody>
      </p:sp>
      <p:sp>
        <p:nvSpPr>
          <p:cNvPr id="19" name="Text 17"/>
          <p:cNvSpPr/>
          <p:nvPr/>
        </p:nvSpPr>
        <p:spPr>
          <a:xfrm>
            <a:off x="4983480" y="3200400"/>
            <a:ext cx="3566160" cy="914400"/>
          </a:xfrm>
          <a:prstGeom prst="rect">
            <a:avLst/>
          </a:prstGeom>
          <a:noFill/>
          <a:ln/>
        </p:spPr>
        <p:txBody>
          <a:bodyPr wrap="square" lIns="0" tIns="0" rIns="0" bIns="0" rtlCol="0" anchor="t"/>
          <a:lstStyle/>
          <a:p>
            <a:pPr algn="l" indent="0" marL="0">
              <a:buNone/>
            </a:pPr>
            <a:r>
              <a:rPr lang="en-US" sz="1300" dirty="0">
                <a:solidFill>
                  <a:srgbClr val="1E293B"/>
                </a:solidFill>
                <a:latin typeface="Calibri" pitchFamily="34" charset="0"/>
                <a:ea typeface="Calibri" pitchFamily="34" charset="-122"/>
                <a:cs typeface="Calibri" pitchFamily="34" charset="-120"/>
              </a:rPr>
              <a:t>数字中国战略与文旅融合发展</a:t>
            </a:r>
            <a:endParaRPr lang="en-US" sz="13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1C7293"/>
          </a:solidFill>
          <a:ln/>
        </p:spPr>
      </p:sp>
      <p:sp>
        <p:nvSpPr>
          <p:cNvPr id="3" name="Text 1"/>
          <p:cNvSpPr/>
          <p:nvPr/>
        </p:nvSpPr>
        <p:spPr>
          <a:xfrm>
            <a:off x="457200" y="91440"/>
            <a:ext cx="73152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导入案例</a:t>
            </a:r>
            <a:endParaRPr lang="en-US" sz="2600" dirty="0"/>
          </a:p>
        </p:txBody>
      </p:sp>
      <p:sp>
        <p:nvSpPr>
          <p:cNvPr id="4" name="Shape 2"/>
          <p:cNvSpPr/>
          <p:nvPr/>
        </p:nvSpPr>
        <p:spPr>
          <a:xfrm>
            <a:off x="457200" y="1005840"/>
            <a:ext cx="8229600" cy="3657600"/>
          </a:xfrm>
          <a:prstGeom prst="rect">
            <a:avLst/>
          </a:prstGeom>
          <a:solidFill>
            <a:srgbClr val="F8FAFC"/>
          </a:solidFill>
          <a:ln w="12700">
            <a:solidFill>
              <a:srgbClr val="1C7293"/>
            </a:solidFill>
            <a:prstDash val="solid"/>
          </a:ln>
        </p:spPr>
      </p:sp>
      <p:sp>
        <p:nvSpPr>
          <p:cNvPr id="5" name="Shape 3"/>
          <p:cNvSpPr/>
          <p:nvPr/>
        </p:nvSpPr>
        <p:spPr>
          <a:xfrm>
            <a:off x="457200" y="1005840"/>
            <a:ext cx="1371600" cy="365760"/>
          </a:xfrm>
          <a:prstGeom prst="rect">
            <a:avLst/>
          </a:prstGeom>
          <a:solidFill>
            <a:srgbClr val="F59E0B"/>
          </a:solidFill>
          <a:ln/>
        </p:spPr>
      </p:sp>
      <p:sp>
        <p:nvSpPr>
          <p:cNvPr id="6" name="Text 4"/>
          <p:cNvSpPr/>
          <p:nvPr/>
        </p:nvSpPr>
        <p:spPr>
          <a:xfrm>
            <a:off x="457200" y="1005840"/>
            <a:ext cx="1371600" cy="365760"/>
          </a:xfrm>
          <a:prstGeom prst="rect">
            <a:avLst/>
          </a:prstGeom>
          <a:noFill/>
          <a:ln/>
        </p:spPr>
        <p:txBody>
          <a:bodyPr wrap="square" rtlCol="0" anchor="ctr"/>
          <a:lstStyle/>
          <a:p>
            <a:pPr algn="ctr" indent="0" marL="0">
              <a:buNone/>
            </a:pPr>
            <a:r>
              <a:rPr lang="en-US" sz="1200" b="1" dirty="0">
                <a:solidFill>
                  <a:srgbClr val="FFFFFF"/>
                </a:solidFill>
                <a:latin typeface="Calibri" pitchFamily="34" charset="0"/>
                <a:ea typeface="Calibri" pitchFamily="34" charset="-122"/>
                <a:cs typeface="Calibri" pitchFamily="34" charset="-120"/>
              </a:rPr>
              <a:t>典型案例</a:t>
            </a:r>
            <a:endParaRPr lang="en-US" sz="1200" dirty="0"/>
          </a:p>
        </p:txBody>
      </p:sp>
      <p:sp>
        <p:nvSpPr>
          <p:cNvPr id="7" name="Text 5"/>
          <p:cNvSpPr/>
          <p:nvPr/>
        </p:nvSpPr>
        <p:spPr>
          <a:xfrm>
            <a:off x="731520" y="1508760"/>
            <a:ext cx="7680960" cy="2926080"/>
          </a:xfrm>
          <a:prstGeom prst="rect">
            <a:avLst/>
          </a:prstGeom>
          <a:noFill/>
          <a:ln/>
        </p:spPr>
        <p:txBody>
          <a:bodyPr wrap="square" rtlCol="0" anchor="t"/>
          <a:lstStyle/>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黄果树智慧景区建设项目作为贵州省重点文旅数字化项目，涉及技术选型、系统集成、人员培训、运营维护等多个环节，是一个典型的数字文旅项目管理案例。项目团队采用敏捷开发方法，分阶段推进系统建设和功能迭代。</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引导性问题：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1. 该案例体现了项目管理领域的哪些核心问题？</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2. 数字技术在案例中扮演了什么角色？</a:t>
            </a: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3. 从该案例中可以提炼出哪些可推广的经验？</a:t>
            </a:r>
            <a:endParaRPr lang="en-US" sz="1300" dirty="0"/>
          </a:p>
          <a:p>
            <a:pPr algn="l" indent="0" marL="0">
              <a:lnSpc>
                <a:spcPct val="130000"/>
              </a:lnSpc>
              <a:buNone/>
            </a:pPr>
            <a:endParaRPr lang="en-US" sz="1300" dirty="0"/>
          </a:p>
          <a:p>
            <a:pPr algn="l" indent="0" marL="0">
              <a:lnSpc>
                <a:spcPct val="130000"/>
              </a:lnSpc>
              <a:buNone/>
            </a:pPr>
            <a:r>
              <a:rPr lang="en-US" sz="1300" dirty="0">
                <a:solidFill>
                  <a:srgbClr val="1E293B"/>
                </a:solidFill>
                <a:latin typeface="Calibri" pitchFamily="34" charset="0"/>
                <a:ea typeface="Calibri" pitchFamily="34" charset="-122"/>
                <a:cs typeface="Calibri" pitchFamily="34" charset="-120"/>
              </a:rPr>
              <a:t>---</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065A82"/>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本章内容架构</a:t>
            </a:r>
            <a:endParaRPr lang="en-US" sz="2600" dirty="0"/>
          </a:p>
        </p:txBody>
      </p:sp>
      <p:sp>
        <p:nvSpPr>
          <p:cNvPr id="4" name="Shape 2"/>
          <p:cNvSpPr/>
          <p:nvPr/>
        </p:nvSpPr>
        <p:spPr>
          <a:xfrm>
            <a:off x="457200" y="1005840"/>
            <a:ext cx="365760" cy="365760"/>
          </a:xfrm>
          <a:prstGeom prst="ellipse">
            <a:avLst/>
          </a:prstGeom>
          <a:solidFill>
            <a:srgbClr val="1C7293"/>
          </a:solidFill>
          <a:ln/>
        </p:spPr>
      </p:sp>
      <p:sp>
        <p:nvSpPr>
          <p:cNvPr id="5" name="Text 3"/>
          <p:cNvSpPr/>
          <p:nvPr/>
        </p:nvSpPr>
        <p:spPr>
          <a:xfrm>
            <a:off x="457200" y="10058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4"/>
          <p:cNvSpPr/>
          <p:nvPr/>
        </p:nvSpPr>
        <p:spPr>
          <a:xfrm>
            <a:off x="1005840" y="10058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5.1 工作分解结构（WBS）的AI生成</a:t>
            </a:r>
            <a:endParaRPr lang="en-US" sz="1600" dirty="0"/>
          </a:p>
        </p:txBody>
      </p:sp>
      <p:sp>
        <p:nvSpPr>
          <p:cNvPr id="7" name="Shape 5"/>
          <p:cNvSpPr/>
          <p:nvPr/>
        </p:nvSpPr>
        <p:spPr>
          <a:xfrm>
            <a:off x="457200" y="1737360"/>
            <a:ext cx="365760" cy="365760"/>
          </a:xfrm>
          <a:prstGeom prst="ellipse">
            <a:avLst/>
          </a:prstGeom>
          <a:solidFill>
            <a:srgbClr val="1C7293"/>
          </a:solidFill>
          <a:ln/>
        </p:spPr>
      </p:sp>
      <p:sp>
        <p:nvSpPr>
          <p:cNvPr id="8" name="Text 6"/>
          <p:cNvSpPr/>
          <p:nvPr/>
        </p:nvSpPr>
        <p:spPr>
          <a:xfrm>
            <a:off x="457200" y="17373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9" name="Text 7"/>
          <p:cNvSpPr/>
          <p:nvPr/>
        </p:nvSpPr>
        <p:spPr>
          <a:xfrm>
            <a:off x="1005840" y="17373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5.2 多Agent任务分配与依赖管理</a:t>
            </a:r>
            <a:endParaRPr lang="en-US" sz="1600" dirty="0"/>
          </a:p>
        </p:txBody>
      </p:sp>
      <p:sp>
        <p:nvSpPr>
          <p:cNvPr id="10" name="Shape 8"/>
          <p:cNvSpPr/>
          <p:nvPr/>
        </p:nvSpPr>
        <p:spPr>
          <a:xfrm>
            <a:off x="457200" y="2468880"/>
            <a:ext cx="365760" cy="365760"/>
          </a:xfrm>
          <a:prstGeom prst="ellipse">
            <a:avLst/>
          </a:prstGeom>
          <a:solidFill>
            <a:srgbClr val="1C7293"/>
          </a:solidFill>
          <a:ln/>
        </p:spPr>
      </p:sp>
      <p:sp>
        <p:nvSpPr>
          <p:cNvPr id="11" name="Text 9"/>
          <p:cNvSpPr/>
          <p:nvPr/>
        </p:nvSpPr>
        <p:spPr>
          <a:xfrm>
            <a:off x="457200" y="246888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2" name="Text 10"/>
          <p:cNvSpPr/>
          <p:nvPr/>
        </p:nvSpPr>
        <p:spPr>
          <a:xfrm>
            <a:off x="1005840" y="246888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5.3 关键路径法与资源平衡</a:t>
            </a:r>
            <a:endParaRPr lang="en-US" sz="1600" dirty="0"/>
          </a:p>
        </p:txBody>
      </p:sp>
      <p:sp>
        <p:nvSpPr>
          <p:cNvPr id="13" name="Shape 11"/>
          <p:cNvSpPr/>
          <p:nvPr/>
        </p:nvSpPr>
        <p:spPr>
          <a:xfrm>
            <a:off x="457200" y="3200400"/>
            <a:ext cx="365760" cy="365760"/>
          </a:xfrm>
          <a:prstGeom prst="ellipse">
            <a:avLst/>
          </a:prstGeom>
          <a:solidFill>
            <a:srgbClr val="1C7293"/>
          </a:solidFill>
          <a:ln/>
        </p:spPr>
      </p:sp>
      <p:sp>
        <p:nvSpPr>
          <p:cNvPr id="14" name="Text 12"/>
          <p:cNvSpPr/>
          <p:nvPr/>
        </p:nvSpPr>
        <p:spPr>
          <a:xfrm>
            <a:off x="457200" y="320040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5" name="Text 13"/>
          <p:cNvSpPr/>
          <p:nvPr/>
        </p:nvSpPr>
        <p:spPr>
          <a:xfrm>
            <a:off x="1005840" y="320040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5.4 进度计划的可视化与仿真</a:t>
            </a:r>
            <a:endParaRPr lang="en-US" sz="1600" dirty="0"/>
          </a:p>
        </p:txBody>
      </p:sp>
      <p:sp>
        <p:nvSpPr>
          <p:cNvPr id="16" name="Shape 14"/>
          <p:cNvSpPr/>
          <p:nvPr/>
        </p:nvSpPr>
        <p:spPr>
          <a:xfrm>
            <a:off x="457200" y="3931920"/>
            <a:ext cx="365760" cy="365760"/>
          </a:xfrm>
          <a:prstGeom prst="ellipse">
            <a:avLst/>
          </a:prstGeom>
          <a:solidFill>
            <a:srgbClr val="1C7293"/>
          </a:solidFill>
          <a:ln/>
        </p:spPr>
      </p:sp>
      <p:sp>
        <p:nvSpPr>
          <p:cNvPr id="17" name="Text 15"/>
          <p:cNvSpPr/>
          <p:nvPr/>
        </p:nvSpPr>
        <p:spPr>
          <a:xfrm>
            <a:off x="457200" y="393192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18" name="Text 16"/>
          <p:cNvSpPr/>
          <p:nvPr/>
        </p:nvSpPr>
        <p:spPr>
          <a:xfrm>
            <a:off x="1005840" y="393192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5.5 成本估算与预算编制</a:t>
            </a:r>
            <a:endParaRPr lang="en-US" sz="1600" dirty="0"/>
          </a:p>
        </p:txBody>
      </p:sp>
      <p:sp>
        <p:nvSpPr>
          <p:cNvPr id="19" name="Shape 17"/>
          <p:cNvSpPr/>
          <p:nvPr/>
        </p:nvSpPr>
        <p:spPr>
          <a:xfrm>
            <a:off x="457200" y="4663440"/>
            <a:ext cx="365760" cy="365760"/>
          </a:xfrm>
          <a:prstGeom prst="ellipse">
            <a:avLst/>
          </a:prstGeom>
          <a:solidFill>
            <a:srgbClr val="1C7293"/>
          </a:solidFill>
          <a:ln/>
        </p:spPr>
      </p:sp>
      <p:sp>
        <p:nvSpPr>
          <p:cNvPr id="20" name="Text 18"/>
          <p:cNvSpPr/>
          <p:nvPr/>
        </p:nvSpPr>
        <p:spPr>
          <a:xfrm>
            <a:off x="457200" y="466344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6</a:t>
            </a:r>
            <a:endParaRPr lang="en-US" sz="1400" dirty="0"/>
          </a:p>
        </p:txBody>
      </p:sp>
      <p:sp>
        <p:nvSpPr>
          <p:cNvPr id="21" name="Text 19"/>
          <p:cNvSpPr/>
          <p:nvPr/>
        </p:nvSpPr>
        <p:spPr>
          <a:xfrm>
            <a:off x="1005840" y="466344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小结</a:t>
            </a:r>
            <a:endParaRPr lang="en-US" sz="1600" dirty="0"/>
          </a:p>
        </p:txBody>
      </p:sp>
      <p:sp>
        <p:nvSpPr>
          <p:cNvPr id="22" name="Shape 20"/>
          <p:cNvSpPr/>
          <p:nvPr/>
        </p:nvSpPr>
        <p:spPr>
          <a:xfrm>
            <a:off x="457200" y="5394960"/>
            <a:ext cx="365760" cy="365760"/>
          </a:xfrm>
          <a:prstGeom prst="ellipse">
            <a:avLst/>
          </a:prstGeom>
          <a:solidFill>
            <a:srgbClr val="1C7293"/>
          </a:solidFill>
          <a:ln/>
        </p:spPr>
      </p:sp>
      <p:sp>
        <p:nvSpPr>
          <p:cNvPr id="23" name="Text 21"/>
          <p:cNvSpPr/>
          <p:nvPr/>
        </p:nvSpPr>
        <p:spPr>
          <a:xfrm>
            <a:off x="457200" y="5394960"/>
            <a:ext cx="365760" cy="365760"/>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7</a:t>
            </a:r>
            <a:endParaRPr lang="en-US" sz="1400" dirty="0"/>
          </a:p>
        </p:txBody>
      </p:sp>
      <p:sp>
        <p:nvSpPr>
          <p:cNvPr id="24" name="Text 22"/>
          <p:cNvSpPr/>
          <p:nvPr/>
        </p:nvSpPr>
        <p:spPr>
          <a:xfrm>
            <a:off x="1005840" y="5394960"/>
            <a:ext cx="7315200" cy="365760"/>
          </a:xfrm>
          <a:prstGeom prst="rect">
            <a:avLst/>
          </a:prstGeom>
          <a:noFill/>
          <a:ln/>
        </p:spPr>
        <p:txBody>
          <a:bodyPr wrap="square" lIns="0" tIns="0" rIns="0" bIns="0" rtlCol="0" anchor="ctr"/>
          <a:lstStyle/>
          <a:p>
            <a:pPr algn="l" indent="0" marL="0">
              <a:buNone/>
            </a:pPr>
            <a:r>
              <a:rPr lang="en-US" sz="1600" b="1" dirty="0">
                <a:solidFill>
                  <a:srgbClr val="065A82"/>
                </a:solidFill>
                <a:latin typeface="Calibri" pitchFamily="34" charset="0"/>
                <a:ea typeface="Calibri" pitchFamily="34" charset="-122"/>
                <a:cs typeface="Calibri" pitchFamily="34" charset="-120"/>
              </a:rPr>
              <a:t>思考与练习</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1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5.1 工作分解结构（WBS）的AI生成</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2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5.2 多Agent任务分配与依赖管理</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3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5.3 关键路径法与资源平衡</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4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5.4 进度计划的可视化与仿真</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5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5.5 成本估算与预算编制</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6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小结</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65A82"/>
        </a:solidFill>
      </p:bgPr>
    </p:bg>
    <p:spTree>
      <p:nvGrpSpPr>
        <p:cNvPr id="1" name=""/>
        <p:cNvGrpSpPr/>
        <p:nvPr/>
      </p:nvGrpSpPr>
      <p:grpSpPr>
        <a:xfrm>
          <a:off x="0" y="0"/>
          <a:ext cx="0" cy="0"/>
          <a:chOff x="0" y="0"/>
          <a:chExt cx="0" cy="0"/>
        </a:xfrm>
      </p:grpSpPr>
      <p:sp>
        <p:nvSpPr>
          <p:cNvPr id="2" name="Shape 0"/>
          <p:cNvSpPr/>
          <p:nvPr/>
        </p:nvSpPr>
        <p:spPr>
          <a:xfrm>
            <a:off x="6858000" y="457200"/>
            <a:ext cx="2286000" cy="2286000"/>
          </a:xfrm>
          <a:prstGeom prst="ellipse">
            <a:avLst/>
          </a:prstGeom>
          <a:solidFill>
            <a:srgbClr val="1C7293">
              <a:alpha val="50000"/>
            </a:srgbClr>
          </a:solidFill>
          <a:ln/>
        </p:spPr>
      </p:sp>
      <p:sp>
        <p:nvSpPr>
          <p:cNvPr id="3" name="Shape 1"/>
          <p:cNvSpPr/>
          <p:nvPr/>
        </p:nvSpPr>
        <p:spPr>
          <a:xfrm>
            <a:off x="7772400" y="3200400"/>
            <a:ext cx="1371600" cy="1371600"/>
          </a:xfrm>
          <a:prstGeom prst="ellipse">
            <a:avLst/>
          </a:prstGeom>
          <a:solidFill>
            <a:srgbClr val="21295C">
              <a:alpha val="60000"/>
            </a:srgbClr>
          </a:solidFill>
          <a:ln/>
        </p:spPr>
      </p:sp>
      <p:sp>
        <p:nvSpPr>
          <p:cNvPr id="4" name="Text 2"/>
          <p:cNvSpPr/>
          <p:nvPr/>
        </p:nvSpPr>
        <p:spPr>
          <a:xfrm>
            <a:off x="731520" y="1371600"/>
            <a:ext cx="5486400" cy="457200"/>
          </a:xfrm>
          <a:prstGeom prst="rect">
            <a:avLst/>
          </a:prstGeom>
          <a:noFill/>
          <a:ln/>
        </p:spPr>
        <p:txBody>
          <a:bodyPr wrap="square" rtlCol="0" anchor="ctr"/>
          <a:lstStyle/>
          <a:p>
            <a:pPr indent="0" marL="0">
              <a:buNone/>
            </a:pPr>
            <a:r>
              <a:rPr lang="en-US" sz="1400" spc="300" kern="0" dirty="0">
                <a:solidFill>
                  <a:srgbClr val="F59E0B"/>
                </a:solidFill>
                <a:latin typeface="Calibri" pitchFamily="34" charset="0"/>
                <a:ea typeface="Calibri" pitchFamily="34" charset="-122"/>
                <a:cs typeface="Calibri" pitchFamily="34" charset="-120"/>
              </a:rPr>
              <a:t>第 7 节 / 共 7 节</a:t>
            </a:r>
            <a:endParaRPr lang="en-US" sz="1400" dirty="0"/>
          </a:p>
        </p:txBody>
      </p:sp>
      <p:sp>
        <p:nvSpPr>
          <p:cNvPr id="5" name="Text 3"/>
          <p:cNvSpPr/>
          <p:nvPr/>
        </p:nvSpPr>
        <p:spPr>
          <a:xfrm>
            <a:off x="731520" y="2011680"/>
            <a:ext cx="6400800" cy="1371600"/>
          </a:xfrm>
          <a:prstGeom prst="rect">
            <a:avLst/>
          </a:prstGeom>
          <a:noFill/>
          <a:ln/>
        </p:spPr>
        <p:txBody>
          <a:bodyPr wrap="square" rtlCol="0" anchor="t"/>
          <a:lstStyle/>
          <a:p>
            <a:pPr algn="l" indent="0" marL="0">
              <a:buNone/>
            </a:pPr>
            <a:r>
              <a:rPr lang="en-US" sz="3600" b="1" dirty="0">
                <a:solidFill>
                  <a:srgbClr val="FFFFFF"/>
                </a:solidFill>
                <a:latin typeface="Georgia" pitchFamily="34" charset="0"/>
                <a:ea typeface="Georgia" pitchFamily="34" charset="-122"/>
                <a:cs typeface="Georgia" pitchFamily="34" charset="-120"/>
              </a:rPr>
              <a:t>思考与练习</a:t>
            </a:r>
            <a:endParaRPr lang="en-US" sz="3600" dirty="0"/>
          </a:p>
        </p:txBody>
      </p:sp>
      <p:sp>
        <p:nvSpPr>
          <p:cNvPr id="6" name="Shape 4"/>
          <p:cNvSpPr/>
          <p:nvPr/>
        </p:nvSpPr>
        <p:spPr>
          <a:xfrm>
            <a:off x="731520" y="3474720"/>
            <a:ext cx="1828800" cy="45720"/>
          </a:xfrm>
          <a:prstGeom prst="rect">
            <a:avLst/>
          </a:prstGeom>
          <a:solidFill>
            <a:srgbClr val="F59E0B"/>
          </a:solidFill>
          <a:ln/>
        </p:spPr>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731520"/>
          </a:xfrm>
          <a:prstGeom prst="rect">
            <a:avLst/>
          </a:prstGeom>
          <a:solidFill>
            <a:srgbClr val="21295C"/>
          </a:solidFill>
          <a:ln/>
        </p:spPr>
      </p:sp>
      <p:sp>
        <p:nvSpPr>
          <p:cNvPr id="3" name="Text 1"/>
          <p:cNvSpPr/>
          <p:nvPr/>
        </p:nvSpPr>
        <p:spPr>
          <a:xfrm>
            <a:off x="457200" y="91440"/>
            <a:ext cx="8229600" cy="548640"/>
          </a:xfrm>
          <a:prstGeom prst="rect">
            <a:avLst/>
          </a:prstGeom>
          <a:noFill/>
          <a:ln/>
        </p:spPr>
        <p:txBody>
          <a:bodyPr wrap="square" rtlCol="0" anchor="ctr"/>
          <a:lstStyle/>
          <a:p>
            <a:pPr algn="l" indent="0" marL="0">
              <a:buNone/>
            </a:pPr>
            <a:r>
              <a:rPr lang="en-US" sz="2600" b="1" dirty="0">
                <a:solidFill>
                  <a:srgbClr val="FFFFFF"/>
                </a:solidFill>
                <a:latin typeface="Georgia" pitchFamily="34" charset="0"/>
                <a:ea typeface="Georgia" pitchFamily="34" charset="-122"/>
                <a:cs typeface="Georgia" pitchFamily="34" charset="-120"/>
              </a:rPr>
              <a:t>本章关键术语</a:t>
            </a:r>
            <a:endParaRPr lang="en-US" sz="2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0" y="0"/>
            <a:ext cx="9144000" cy="54864"/>
          </a:xfrm>
          <a:prstGeom prst="rect">
            <a:avLst/>
          </a:prstGeom>
          <a:solidFill>
            <a:srgbClr val="F59E0B"/>
          </a:solidFill>
          <a:ln/>
        </p:spPr>
      </p:sp>
      <p:sp>
        <p:nvSpPr>
          <p:cNvPr id="3" name="Text 1"/>
          <p:cNvSpPr/>
          <p:nvPr/>
        </p:nvSpPr>
        <p:spPr>
          <a:xfrm>
            <a:off x="457200" y="365760"/>
            <a:ext cx="8229600" cy="640080"/>
          </a:xfrm>
          <a:prstGeom prst="rect">
            <a:avLst/>
          </a:prstGeom>
          <a:noFill/>
          <a:ln/>
        </p:spPr>
        <p:txBody>
          <a:bodyPr wrap="square" rtlCol="0" anchor="ctr"/>
          <a:lstStyle/>
          <a:p>
            <a:pPr algn="l" indent="0" marL="0">
              <a:buNone/>
            </a:pPr>
            <a:r>
              <a:rPr lang="en-US" sz="3200" b="1" dirty="0">
                <a:solidFill>
                  <a:srgbClr val="FFFFFF"/>
                </a:solidFill>
                <a:latin typeface="Georgia" pitchFamily="34" charset="0"/>
                <a:ea typeface="Georgia" pitchFamily="34" charset="-122"/>
                <a:cs typeface="Georgia" pitchFamily="34" charset="-120"/>
              </a:rPr>
              <a:t>本章小结</a:t>
            </a:r>
            <a:endParaRPr lang="en-US" sz="3200" dirty="0"/>
          </a:p>
        </p:txBody>
      </p:sp>
      <p:sp>
        <p:nvSpPr>
          <p:cNvPr id="4" name="Shape 2"/>
          <p:cNvSpPr/>
          <p:nvPr/>
        </p:nvSpPr>
        <p:spPr>
          <a:xfrm>
            <a:off x="457200" y="1005840"/>
            <a:ext cx="1828800" cy="36576"/>
          </a:xfrm>
          <a:prstGeom prst="rect">
            <a:avLst/>
          </a:prstGeom>
          <a:solidFill>
            <a:srgbClr val="F59E0B"/>
          </a:solidFill>
          <a:ln/>
        </p:spPr>
      </p:sp>
      <p:sp>
        <p:nvSpPr>
          <p:cNvPr id="5" name="Text 3"/>
          <p:cNvSpPr/>
          <p:nvPr/>
        </p:nvSpPr>
        <p:spPr>
          <a:xfrm>
            <a:off x="457200" y="1280160"/>
            <a:ext cx="8229600" cy="3200400"/>
          </a:xfrm>
          <a:prstGeom prst="rect">
            <a:avLst/>
          </a:prstGeom>
          <a:noFill/>
          <a:ln/>
        </p:spPr>
        <p:txBody>
          <a:bodyPr wrap="square" rtlCol="0" anchor="t"/>
          <a:lstStyle/>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本章系统阐述了项目管理第5章的核心内容。首先梳理了相关基础概念和理论框架，明确了其在数字文旅学科体系中的定位；其次分析了关键技术路径和实践方法，结合贵州本土案例进行了具体说明；最后讨论了面临的挑战和未来发展方向。本章内容为后续章节的学习奠定了基础，也为学生深入理解数字文旅的项目管理维度提供了理论工具和实践参考。</a:t>
            </a:r>
            <a:endParaRPr lang="en-US" sz="1400" dirty="0"/>
          </a:p>
          <a:p>
            <a:pPr algn="l" indent="0" marL="0">
              <a:lnSpc>
                <a:spcPct val="140000"/>
              </a:lnSpc>
              <a:buNone/>
            </a:pPr>
            <a:endParaRPr lang="en-US" sz="1400" dirty="0"/>
          </a:p>
          <a:p>
            <a:pPr algn="l" indent="0" marL="0">
              <a:lnSpc>
                <a:spcPct val="140000"/>
              </a:lnSpc>
              <a:buNone/>
            </a:pPr>
            <a:r>
              <a:rPr lang="en-US" sz="1400" dirty="0">
                <a:solidFill>
                  <a:srgbClr val="E8F4F8"/>
                </a:solidFill>
                <a:latin typeface="Calibri" pitchFamily="34" charset="0"/>
                <a:ea typeface="Calibri" pitchFamily="34" charset="-122"/>
                <a:cs typeface="Calibri" pitchFamily="34" charset="-120"/>
              </a:rPr>
              <a:t>---</a:t>
            </a:r>
            <a:endParaRPr lang="en-US" sz="1400" dirty="0"/>
          </a:p>
        </p:txBody>
      </p:sp>
      <p:sp>
        <p:nvSpPr>
          <p:cNvPr id="6" name="Text 4"/>
          <p:cNvSpPr/>
          <p:nvPr/>
        </p:nvSpPr>
        <p:spPr>
          <a:xfrm>
            <a:off x="457200" y="4572000"/>
            <a:ext cx="8229600" cy="365760"/>
          </a:xfrm>
          <a:prstGeom prst="rect">
            <a:avLst/>
          </a:prstGeom>
          <a:noFill/>
          <a:ln/>
        </p:spPr>
        <p:txBody>
          <a:bodyPr wrap="square" rtlCol="0" anchor="ctr"/>
          <a:lstStyle/>
          <a:p>
            <a:pPr algn="r" indent="0" marL="0">
              <a:buNone/>
            </a:pPr>
            <a:r>
              <a:rPr lang="en-US" sz="1400" dirty="0">
                <a:solidFill>
                  <a:srgbClr val="1C7293"/>
                </a:solidFill>
                <a:latin typeface="Calibri" pitchFamily="34" charset="0"/>
                <a:ea typeface="Calibri" pitchFamily="34" charset="-122"/>
                <a:cs typeface="Calibri" pitchFamily="34" charset="-120"/>
              </a:rPr>
              <a:t>第 5 章 完</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1A1A2E"/>
        </a:solidFill>
      </p:bgPr>
    </p:bg>
    <p:spTree>
      <p:nvGrpSpPr>
        <p:cNvPr id="1" name=""/>
        <p:cNvGrpSpPr/>
        <p:nvPr/>
      </p:nvGrpSpPr>
      <p:grpSpPr>
        <a:xfrm>
          <a:off x="0" y="0"/>
          <a:ext cx="0" cy="0"/>
          <a:chOff x="0" y="0"/>
          <a:chExt cx="0" cy="0"/>
        </a:xfrm>
      </p:grpSpPr>
      <p:sp>
        <p:nvSpPr>
          <p:cNvPr id="2" name="Shape 0"/>
          <p:cNvSpPr/>
          <p:nvPr/>
        </p:nvSpPr>
        <p:spPr>
          <a:xfrm>
            <a:off x="3200400" y="914400"/>
            <a:ext cx="2743200" cy="2743200"/>
          </a:xfrm>
          <a:prstGeom prst="ellipse">
            <a:avLst/>
          </a:prstGeom>
          <a:solidFill>
            <a:srgbClr val="065A82">
              <a:alpha val="30000"/>
            </a:srgbClr>
          </a:solidFill>
          <a:ln/>
        </p:spPr>
      </p:sp>
      <p:sp>
        <p:nvSpPr>
          <p:cNvPr id="3" name="Text 1"/>
          <p:cNvSpPr/>
          <p:nvPr/>
        </p:nvSpPr>
        <p:spPr>
          <a:xfrm>
            <a:off x="914400" y="1645920"/>
            <a:ext cx="7315200" cy="1097280"/>
          </a:xfrm>
          <a:prstGeom prst="rect">
            <a:avLst/>
          </a:prstGeom>
          <a:noFill/>
          <a:ln/>
        </p:spPr>
        <p:txBody>
          <a:bodyPr wrap="square" rtlCol="0" anchor="ctr"/>
          <a:lstStyle/>
          <a:p>
            <a:pPr algn="ctr" indent="0" marL="0">
              <a:buNone/>
            </a:pPr>
            <a:r>
              <a:rPr lang="en-US" sz="4800" b="1" dirty="0">
                <a:solidFill>
                  <a:srgbClr val="FFFFFF"/>
                </a:solidFill>
                <a:latin typeface="Georgia" pitchFamily="34" charset="0"/>
                <a:ea typeface="Georgia" pitchFamily="34" charset="-122"/>
                <a:cs typeface="Georgia" pitchFamily="34" charset="-120"/>
              </a:rPr>
              <a:t>谢谢</a:t>
            </a:r>
            <a:endParaRPr lang="en-US" sz="4800" dirty="0"/>
          </a:p>
        </p:txBody>
      </p:sp>
      <p:sp>
        <p:nvSpPr>
          <p:cNvPr id="4" name="Text 2"/>
          <p:cNvSpPr/>
          <p:nvPr/>
        </p:nvSpPr>
        <p:spPr>
          <a:xfrm>
            <a:off x="914400" y="2743200"/>
            <a:ext cx="7315200" cy="548640"/>
          </a:xfrm>
          <a:prstGeom prst="rect">
            <a:avLst/>
          </a:prstGeom>
          <a:noFill/>
          <a:ln/>
        </p:spPr>
        <p:txBody>
          <a:bodyPr wrap="square" rtlCol="0" anchor="ctr"/>
          <a:lstStyle/>
          <a:p>
            <a:pPr algn="ctr" indent="0" marL="0">
              <a:buNone/>
            </a:pPr>
            <a:r>
              <a:rPr lang="en-US" sz="2000" spc="600" kern="0" dirty="0">
                <a:solidFill>
                  <a:srgbClr val="1C7293"/>
                </a:solidFill>
                <a:latin typeface="Georgia" pitchFamily="34" charset="0"/>
                <a:ea typeface="Georgia" pitchFamily="34" charset="-122"/>
                <a:cs typeface="Georgia" pitchFamily="34" charset="-120"/>
              </a:rPr>
              <a:t>Thank You</a:t>
            </a:r>
            <a:endParaRPr lang="en-US" sz="2000" dirty="0"/>
          </a:p>
        </p:txBody>
      </p:sp>
      <p:sp>
        <p:nvSpPr>
          <p:cNvPr id="5" name="Text 3"/>
          <p:cNvSpPr/>
          <p:nvPr/>
        </p:nvSpPr>
        <p:spPr>
          <a:xfrm>
            <a:off x="914400" y="4114800"/>
            <a:ext cx="7315200" cy="365760"/>
          </a:xfrm>
          <a:prstGeom prst="rect">
            <a:avLst/>
          </a:prstGeom>
          <a:noFill/>
          <a:ln/>
        </p:spPr>
        <p:txBody>
          <a:bodyPr wrap="square" rtlCol="0" anchor="ctr"/>
          <a:lstStyle/>
          <a:p>
            <a:pPr algn="ctr" indent="0" marL="0">
              <a:buNone/>
            </a:pPr>
            <a:r>
              <a:rPr lang="en-US" sz="1200" dirty="0">
                <a:solidFill>
                  <a:srgbClr val="64748B"/>
                </a:solidFill>
                <a:latin typeface="Calibri" pitchFamily="34" charset="0"/>
                <a:ea typeface="Calibri" pitchFamily="34" charset="-122"/>
                <a:cs typeface="Calibri" pitchFamily="34" charset="-120"/>
              </a:rPr>
              <a:t>项目管理  |  安顺学院旅游管理学院</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项目管理 - 第5章 项目规划与任务分解——AI驱动的WBS与排程</dc:title>
  <dc:subject>PptxGenJS Presentation</dc:subject>
  <dc:creator>安顺学院旅游管理学院</dc:creator>
  <cp:lastModifiedBy>安顺学院旅游管理学院</cp:lastModifiedBy>
  <cp:revision>1</cp:revision>
  <dcterms:created xsi:type="dcterms:W3CDTF">2026-07-28T23:39:19Z</dcterms:created>
  <dcterms:modified xsi:type="dcterms:W3CDTF">2026-07-28T23:39:19Z</dcterms:modified>
</cp:coreProperties>
</file>