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notesMasterIdLst>
    <p:notesMasterId r:id="rId3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notesMaster" Target="notesMasters/notesMaster1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Relationship Id="rId3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3716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3" name="Shape 1"/>
          <p:cNvSpPr/>
          <p:nvPr/>
        </p:nvSpPr>
        <p:spPr>
          <a:xfrm>
            <a:off x="6858000" y="3200400"/>
            <a:ext cx="2743200" cy="2743200"/>
          </a:xfrm>
          <a:prstGeom prst="ellipse">
            <a:avLst/>
          </a:prstGeom>
          <a:solidFill>
            <a:srgbClr val="1C7293">
              <a:alpha val="40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457200" y="-457200"/>
            <a:ext cx="1828800" cy="1828800"/>
          </a:xfrm>
          <a:prstGeom prst="ellipse">
            <a:avLst/>
          </a:prstGeom>
          <a:solidFill>
            <a:srgbClr val="21295C">
              <a:alpha val="50000"/>
            </a:srgbClr>
          </a:solidFill>
          <a:ln/>
        </p:spPr>
      </p:sp>
      <p:sp>
        <p:nvSpPr>
          <p:cNvPr id="5" name="Text 3"/>
          <p:cNvSpPr/>
          <p:nvPr/>
        </p:nvSpPr>
        <p:spPr>
          <a:xfrm>
            <a:off x="731520" y="9144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spc="400" kern="0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7 章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31520" y="1463040"/>
            <a:ext cx="77724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数据驱动的运营决策</a:t>
            </a:r>
            <a:endParaRPr lang="en-US" sz="3400" dirty="0"/>
          </a:p>
        </p:txBody>
      </p:sp>
      <p:sp>
        <p:nvSpPr>
          <p:cNvPr id="7" name="Text 5"/>
          <p:cNvSpPr/>
          <p:nvPr/>
        </p:nvSpPr>
        <p:spPr>
          <a:xfrm>
            <a:off x="731520" y="3017520"/>
            <a:ext cx="6400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B0D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从经验直觉到数据智能的决策升级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731520" y="457200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AI时代的文旅主理人打造升级之路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本章导览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840480" cy="3657600"/>
          </a:xfrm>
          <a:prstGeom prst="rect">
            <a:avLst/>
          </a:prstGeom>
          <a:solidFill>
            <a:srgbClr val="E8F4F8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1097280"/>
            <a:ext cx="3474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学习目标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40080" y="1554480"/>
            <a:ext cx="3474720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理解数据驱动决策在文旅中的价值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掌握文旅数据采集与分析方法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学会构建运营数据看板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掌握AI预测与优化工具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建立数据驱动的决策文化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4572000" y="1005840"/>
            <a:ext cx="4114800" cy="3657600"/>
          </a:xfrm>
          <a:prstGeom prst="rect">
            <a:avLst/>
          </a:prstGeom>
          <a:solidFill>
            <a:srgbClr val="F1F5F9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754880" y="1097280"/>
            <a:ext cx="3749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内容大纲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754880" y="1554480"/>
            <a:ext cx="3749040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spcAft>
                <a:spcPts val="800"/>
              </a:spcAft>
              <a:buNone/>
            </a:pPr>
            <a:r>
              <a:rPr lang="en-US" sz="13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数据驱动概述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数据采集与分析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运营数据看板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AI预测与优化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决策文化建立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2129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2011680"/>
            <a:ext cx="9144000" cy="54864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914400"/>
            <a:ext cx="7772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7.1 数据驱动决策概述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731520" y="2286000"/>
            <a:ext cx="77724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A0B8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从拍脑袋到看数据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传统决策的局限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依赖个人经验和直觉判断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决策依据不透明，难以复盘和传承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无法处理多变量复杂问题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响应速度慢，错过最佳时机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团队对决策缺乏共识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数据驱动决策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1371600" y="1280160"/>
            <a:ext cx="6400800" cy="2926080"/>
          </a:xfrm>
          <a:prstGeom prst="rect">
            <a:avLst/>
          </a:prstGeom>
          <a:solidFill>
            <a:srgbClr val="E8F4F8"/>
          </a:solidFill>
          <a:ln w="25400">
            <a:solidFill>
              <a:srgbClr val="065A82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0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1645920" y="1554480"/>
            <a:ext cx="58521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数据采集 -&gt; 分析洞察 -&gt; 决策行动 -&gt; 效果验证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1645920" y="2560320"/>
            <a:ext cx="585216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用数据替代直觉，用分析替代猜测。将运营数据转化为可执行的洞察，驱动每一个业务决策。AI使这一过程从事后分析升级为实时优化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数据驱动决策的价值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371600"/>
            <a:ext cx="2377440" cy="2743200"/>
          </a:xfrm>
          <a:prstGeom prst="rect">
            <a:avLst/>
          </a:prstGeom>
          <a:solidFill>
            <a:srgbClr val="065A82"/>
          </a:solidFill>
          <a:ln/>
          <a:effectLst>
            <a:outerShdw sx="100000" sy="100000" kx="0" ky="0" algn="bl" rotWithShape="0" blurRad="76200" dist="25400" dir="8100000">
              <a:srgbClr val="000000">
                <a:alpha val="15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640080" y="1645920"/>
            <a:ext cx="20116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3x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640080" y="2468880"/>
            <a:ext cx="2011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D0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决策速度提升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640080" y="3017520"/>
            <a:ext cx="20116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B0D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实时数据vs月度报表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3108960" y="1371600"/>
            <a:ext cx="2377440" cy="2743200"/>
          </a:xfrm>
          <a:prstGeom prst="rect">
            <a:avLst/>
          </a:prstGeom>
          <a:solidFill>
            <a:srgbClr val="1C7293"/>
          </a:solidFill>
          <a:ln/>
          <a:effectLst>
            <a:outerShdw sx="100000" sy="100000" kx="0" ky="0" algn="bl" rotWithShape="0" blurRad="76200" dist="25400" dir="8100000">
              <a:srgbClr val="000000">
                <a:alpha val="15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3291840" y="1645920"/>
            <a:ext cx="20116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25%</a:t>
            </a:r>
            <a:endParaRPr lang="en-US" sz="3200" dirty="0"/>
          </a:p>
        </p:txBody>
      </p:sp>
      <p:sp>
        <p:nvSpPr>
          <p:cNvPr id="10" name="Text 8"/>
          <p:cNvSpPr/>
          <p:nvPr/>
        </p:nvSpPr>
        <p:spPr>
          <a:xfrm>
            <a:off x="3291840" y="2468880"/>
            <a:ext cx="2011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D0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运营成本降低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3291840" y="3017520"/>
            <a:ext cx="20116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B0D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精准资源分配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5760720" y="1371600"/>
            <a:ext cx="2377440" cy="2743200"/>
          </a:xfrm>
          <a:prstGeom prst="rect">
            <a:avLst/>
          </a:prstGeom>
          <a:solidFill>
            <a:srgbClr val="065A82"/>
          </a:solidFill>
          <a:ln/>
          <a:effectLst>
            <a:outerShdw sx="100000" sy="100000" kx="0" ky="0" algn="bl" rotWithShape="0" blurRad="76200" dist="25400" dir="8100000">
              <a:srgbClr val="000000">
                <a:alpha val="15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5943600" y="1645920"/>
            <a:ext cx="20116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40%</a:t>
            </a:r>
            <a:endParaRPr lang="en-US" sz="3200" dirty="0"/>
          </a:p>
        </p:txBody>
      </p:sp>
      <p:sp>
        <p:nvSpPr>
          <p:cNvPr id="14" name="Text 12"/>
          <p:cNvSpPr/>
          <p:nvPr/>
        </p:nvSpPr>
        <p:spPr>
          <a:xfrm>
            <a:off x="5943600" y="2468880"/>
            <a:ext cx="2011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D0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收入提升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5943600" y="3017520"/>
            <a:ext cx="20116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B0D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数据驱动定价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文旅运营的核心数据维度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客流数据：到访量、客源地、停留时间、游览路径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消费数据：客单价、消费结构、复购率、季节性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内容数据：阅读量、互动率、转化率、ROI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满意度数据：评分、评价、投诉率、NPS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竞争数据：竞品价格、市场份额、差异化分析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2129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2011680"/>
            <a:ext cx="9144000" cy="54864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914400"/>
            <a:ext cx="7772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7.2 数据采集与分析方法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731520" y="2286000"/>
            <a:ext cx="77724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A0B8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构建数据基础设施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数据采集渠道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自有渠道：官网、小程序、APP行为数据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平台数据：携程、美团、抖音等平台后台数据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线下数据：IoT传感器、摄像头、Wi-Fi探针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社媒数据：用户评价、UGC内容、品牌提及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第三方数据：行业报告、气象数据、交通数据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数据采集工具与技术</a:t>
            </a:r>
            <a:endParaRPr lang="en-US" sz="24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97280"/>
          <a:ext cx="8229600" cy="3200400"/>
        </p:xfrm>
        <a:graphic>
          <a:graphicData uri="http://schemas.openxmlformats.org/drawingml/2006/table">
            <a:tbl>
              <a:tblPr/>
              <a:tblGrid>
                <a:gridCol w="2743200"/>
                <a:gridCol w="2743200"/>
                <a:gridCol w="2743200"/>
              </a:tblGrid>
              <a:tr h="5334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数据类型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采集工具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分析价值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行为数据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埋点分析、热力图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用户路径优化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交易数据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POS系统、订单管理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消费模式识别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客流数据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IoT传感器、摄像头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容量管理与调度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评价数据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NLP情感分析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服务质量监控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竞品数据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爬虫、API接口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竞争策略制定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AI数据分析方法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描述性分析：发生了什么（数据看板）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诊断性分析：为什么发生（归因分析）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预测性分析：将要发生什么（趋势预测）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处方性分析：应该做什么（AI建议）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从看到过去到预测未来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数据分析四层模型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1371600" y="1280160"/>
            <a:ext cx="6400800" cy="2926080"/>
          </a:xfrm>
          <a:prstGeom prst="rect">
            <a:avLst/>
          </a:prstGeom>
          <a:solidFill>
            <a:srgbClr val="E8F4F8"/>
          </a:solidFill>
          <a:ln w="25400">
            <a:solidFill>
              <a:srgbClr val="065A82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0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1645920" y="1554480"/>
            <a:ext cx="58521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描述 -&gt; 诊断 -&gt; 预测 -&gt; 处方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1645920" y="2560320"/>
            <a:ext cx="585216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第一层描述现状（DAU、收入），第二层诊断原因（为什么下降），第三层预测趋势（下月预计），第四层给出建议（应该做什么）。AI让主理人能直接到达第三、四层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2129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2011680"/>
            <a:ext cx="9144000" cy="54864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914400"/>
            <a:ext cx="7772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7.3 运营数据看板构建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731520" y="2286000"/>
            <a:ext cx="77724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A0B8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让数据可视化、可行动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看板设计原则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核心指标优先：一眼看到最关键的数据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分层展示：总览-&gt;分项-&gt;明细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实时更新：数据延迟不超过1小时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异常预警：关键指标异常自动报警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移动端友好：主理人随时查看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运营看板核心指标</a:t>
            </a:r>
            <a:endParaRPr lang="en-US" sz="2400" dirty="0"/>
          </a:p>
        </p:txBody>
      </p:sp>
      <p:graphicFrame>
        <p:nvGraphicFramePr>
          <p:cNvPr id="1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97280"/>
          <a:ext cx="8229600" cy="3200400"/>
        </p:xfrm>
        <a:graphic>
          <a:graphicData uri="http://schemas.openxmlformats.org/drawingml/2006/table">
            <a:tbl>
              <a:tblPr/>
              <a:tblGrid>
                <a:gridCol w="1828800"/>
                <a:gridCol w="1828800"/>
                <a:gridCol w="1828800"/>
                <a:gridCol w="1828800"/>
              </a:tblGrid>
              <a:tr h="5334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类别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指标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频率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目标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客流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日到访量/同比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实时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同比增长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收入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日收入/客单价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实时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达标率&gt;90%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满意度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评分/好评率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日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&gt;4.5分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营销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ROI/转化率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周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ROI&gt;3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人力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人效/排班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日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最优化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AI看板工具选择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低代码BI工具：如帆软、观远数据，拖拽式建看板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AI增强分析：自动生成洞察报告和优化建议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自定义开发：Python+Streamlit/Dash灵活定制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平台自带：携程/美团商家后台数据看板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根据数据量和分析需求选择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案例：数据看板驱动运营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8229600" cy="3474720"/>
          </a:xfrm>
          <a:prstGeom prst="rect">
            <a:avLst/>
          </a:prstGeom>
          <a:solidFill>
            <a:srgbClr val="FAF3E0"/>
          </a:solidFill>
          <a:ln w="25400">
            <a:solidFill>
              <a:srgbClr val="F0A50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31520" y="118872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0A50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案例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731520" y="155448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1A2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某主题公园AI数据看板实践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731520" y="2103120"/>
            <a:ext cx="768096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整合客流、消费、满意度、天气多源数据</a:t>
            </a:r>
            <a:endParaRPr lang="en-US" sz="14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实时看板展示20+核心指标</a:t>
            </a:r>
            <a:endParaRPr lang="en-US" sz="14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AI自动识别客流高峰和瓶颈环节</a:t>
            </a:r>
            <a:endParaRPr lang="en-US" sz="14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动态调整 staffing 和排队管理</a:t>
            </a:r>
            <a:endParaRPr lang="en-US" sz="14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游客满意度提升15%，运营成本降低20%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731520" y="393192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i="1" dirty="0">
                <a:solidFill>
                  <a:srgbClr val="E639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数据看板让运营从盲人摸象到全局掌控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2129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2011680"/>
            <a:ext cx="9144000" cy="54864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914400"/>
            <a:ext cx="7772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7.4 AI预测与优化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731520" y="2286000"/>
            <a:ext cx="77724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A0B8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从看数据到用数据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客流预测模型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基于历史数据+天气+节假日+社媒热度预测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提前7天预测日客流量，准确率&gt;85%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辅助排班、库存、资源调度决策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高峰预警提前准备应急预案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从被动应对到主动准备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智能定价优化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动态定价：根据需求、库存、竞品实时调价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收益管理：最大化每间房/每个时段收益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AI模型考虑10+因素自动推荐最优价格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价格弹性测试：AI分析价格变动对需求的影响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从固定定价到智能收益管理</a:t>
            </a:r>
            <a:endParaRPr lang="en-US" sz="15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AI优化决策矩阵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1371600" y="1280160"/>
            <a:ext cx="6400800" cy="2926080"/>
          </a:xfrm>
          <a:prstGeom prst="rect">
            <a:avLst/>
          </a:prstGeom>
          <a:solidFill>
            <a:srgbClr val="E8F4F8"/>
          </a:solidFill>
          <a:ln w="25400">
            <a:solidFill>
              <a:srgbClr val="065A82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0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1645920" y="1554480"/>
            <a:ext cx="58521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预测 + 优化 + 自动化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1645920" y="2560320"/>
            <a:ext cx="585216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AI预测未来趋势（客流、需求、价格），优化资源配置（排班、库存、定价），自动化执行决策（自动调价、自动排班）。主理人从执行者变为审核者</a:t>
            </a:r>
            <a:endParaRPr lang="en-US" sz="15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库存与资源优化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AI预测各产品/时段需求，优化库存配置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人力排班：根据预测客流自动生成最优排班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供应链：AI预测物料需求，自动触发采购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空间利用：根据客流热力图优化设施布局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资源利用效率提升20-30%</a:t>
            </a:r>
            <a:endParaRPr lang="en-US" sz="15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2129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2011680"/>
            <a:ext cx="9144000" cy="54864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914400"/>
            <a:ext cx="7772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7.5 建立数据驱动决策文化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731520" y="2286000"/>
            <a:ext cx="77724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A0B8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工具之外的文化建设</a:t>
            </a:r>
            <a:endParaRPr lang="en-US" sz="15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数据文化的三个层面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意识层：用数据说话成为团队习惯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能力层：团队成员具备基本数据分析能力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制度层：决策流程中强制要求数据支撑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三者缺一不可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从个人习惯到组织能力</a:t>
            </a:r>
            <a:endParaRPr lang="en-US" sz="15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落地方法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每日站会看数据：用数据开启每一天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决策记录制：记录决策依据和预期效果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A/B测试文化：用实验而非争论解决分歧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数据复盘会：每月用数据回顾决策效果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让数据成为团队共同语言</a:t>
            </a:r>
            <a:endParaRPr lang="en-US" sz="15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2129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943600" y="457200"/>
            <a:ext cx="3657600" cy="3657600"/>
          </a:xfrm>
          <a:prstGeom prst="ellipse">
            <a:avLst/>
          </a:prstGeom>
          <a:solidFill>
            <a:srgbClr val="065A82">
              <a:alpha val="3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731520"/>
            <a:ext cx="1828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0" b="1" dirty="0">
                <a:solidFill>
                  <a:srgbClr val="F0A50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"</a:t>
            </a:r>
            <a:endParaRPr lang="en-US" sz="8000" dirty="0"/>
          </a:p>
        </p:txBody>
      </p:sp>
      <p:sp>
        <p:nvSpPr>
          <p:cNvPr id="4" name="Text 2"/>
          <p:cNvSpPr/>
          <p:nvPr/>
        </p:nvSpPr>
        <p:spPr>
          <a:xfrm>
            <a:off x="1371600" y="1828800"/>
            <a:ext cx="640080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God we trust, all others must bring data. （除了上帝，所有人都必须用数据说话。）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1371600" y="3840480"/>
            <a:ext cx="6400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W. Edwards Deming</a:t>
            </a:r>
            <a:endParaRPr lang="en-US" sz="14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本章要点回顾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731520" y="1188720"/>
            <a:ext cx="7680960" cy="3474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spcAft>
                <a:spcPts val="1000"/>
              </a:spcAft>
              <a:buNone/>
            </a:pPr>
            <a:r>
              <a:rPr lang="en-US" sz="15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数据驱动决策将运营从经验直觉升级为数据智能</a:t>
            </a:r>
            <a:endParaRPr lang="en-US" sz="15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15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核心数据维度：客流、消费、内容、满意度、竞争</a:t>
            </a:r>
            <a:endParaRPr lang="en-US" sz="15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15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数据分析四层模型：描述-&gt;诊断-&gt;预测-&gt;处方</a:t>
            </a:r>
            <a:endParaRPr lang="en-US" sz="15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15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AI预测与优化覆盖客流预测、智能定价、资源优化</a:t>
            </a:r>
            <a:endParaRPr lang="en-US" sz="15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15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运营看板让数据可视化、可行动</a:t>
            </a:r>
            <a:endParaRPr lang="en-US" sz="15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15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 数据文化建设是工具落地的保障</a:t>
            </a:r>
            <a:endParaRPr lang="en-US" sz="15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思考与讨论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731520" y="1188720"/>
            <a:ext cx="7680960" cy="3474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spcAft>
                <a:spcPts val="1200"/>
              </a:spcAft>
              <a:buNone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Q1: 你目前做运营决策时，数据占比有多大？</a:t>
            </a:r>
            <a:endParaRPr lang="en-US" sz="15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Q2: 如果只能看3个运营指标，你会选哪3个？</a:t>
            </a:r>
            <a:endParaRPr lang="en-US" sz="15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Q3: 你的团队是否具备基本的数据分析能力？</a:t>
            </a:r>
            <a:endParaRPr lang="en-US" sz="15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Q4: 如何在团队中推动数据驱动决策文化？</a:t>
            </a:r>
            <a:endParaRPr lang="en-US" sz="15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参考文献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3474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[1] Fuchs M, et al. Big data in tourism. Tourism Management, 2014, 43: 395-403.</a:t>
            </a:r>
            <a:endParaRPr lang="en-US" sz="11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[2] Li J, et al. A survey on AI-driven decision making. ACM Computing Surveys, 2023, 56(3): 1-38.</a:t>
            </a:r>
            <a:endParaRPr lang="en-US" sz="11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[3] 张俊. 大数据时代旅游目的地精准营销研究. 旅游论坛, 2022, 15(1): 45-53.</a:t>
            </a:r>
            <a:endParaRPr lang="en-US" sz="11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[4] Song H, et al. Tourism forecasting. Annals of Tourism Research, 2019, 75: 33-49.</a:t>
            </a:r>
            <a:endParaRPr lang="en-US" sz="11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3716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3" name="Text 1"/>
          <p:cNvSpPr/>
          <p:nvPr/>
        </p:nvSpPr>
        <p:spPr>
          <a:xfrm>
            <a:off x="3200400" y="1645920"/>
            <a:ext cx="27432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谢谢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914400" y="27432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B0D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7 章 数据驱动的运营决策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914400" y="393192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8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AI时代的文旅主理人打造升级之路 | 祝刚 著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30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第7章 数据驱动的运营决策</dc:title>
  <dc:subject>PptxGenJS Presentation</dc:subject>
  <dc:creator>祝刚</dc:creator>
  <cp:lastModifiedBy>祝刚</cp:lastModifiedBy>
  <cp:revision>1</cp:revision>
  <dcterms:created xsi:type="dcterms:W3CDTF">2026-07-28T12:54:02Z</dcterms:created>
  <dcterms:modified xsi:type="dcterms:W3CDTF">2026-07-28T12:54:02Z</dcterms:modified>
</cp:coreProperties>
</file>