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slideMasters/slideMaster30.xml" ContentType="application/vnd.openxmlformats-officedocument.presentationml.slideMaster+xml"/>
  <Override PartName="/ppt/slides/slide30.xml" ContentType="application/vnd.openxmlformats-officedocument.presentationml.slide+xml"/>
  <Override PartName="/ppt/slideMasters/slideMaster31.xml" ContentType="application/vnd.openxmlformats-officedocument.presentationml.slideMaster+xml"/>
  <Override PartName="/ppt/slides/slide3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</p:sldIdLst>
  <p:notesMasterIdLst>
    <p:notesMasterId r:id="rId33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notesMaster" Target="notesMasters/notesMaster1.xml"/><Relationship Id="rId34" Type="http://schemas.openxmlformats.org/officeDocument/2006/relationships/presProps" Target="presProps.xml"/><Relationship Id="rId35" Type="http://schemas.openxmlformats.org/officeDocument/2006/relationships/viewProps" Target="viewProps.xml"/><Relationship Id="rId36" Type="http://schemas.openxmlformats.org/officeDocument/2006/relationships/theme" Target="theme/theme1.xml"/><Relationship Id="rId3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_rels/notesSlide3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0.xml"/>
		</Relationships>
</file>

<file path=ppt/notesSlides/_rels/notesSlide3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65A8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137160"/>
          </a:xfrm>
          <a:prstGeom prst="rect">
            <a:avLst/>
          </a:prstGeom>
          <a:solidFill>
            <a:srgbClr val="F0A500"/>
          </a:solidFill>
          <a:ln/>
        </p:spPr>
      </p:sp>
      <p:sp>
        <p:nvSpPr>
          <p:cNvPr id="3" name="Shape 1"/>
          <p:cNvSpPr/>
          <p:nvPr/>
        </p:nvSpPr>
        <p:spPr>
          <a:xfrm>
            <a:off x="6858000" y="3200400"/>
            <a:ext cx="2743200" cy="2743200"/>
          </a:xfrm>
          <a:prstGeom prst="ellipse">
            <a:avLst/>
          </a:prstGeom>
          <a:solidFill>
            <a:srgbClr val="1C7293">
              <a:alpha val="40000"/>
            </a:srgbClr>
          </a:solidFill>
          <a:ln/>
        </p:spPr>
      </p:sp>
      <p:sp>
        <p:nvSpPr>
          <p:cNvPr id="4" name="Shape 2"/>
          <p:cNvSpPr/>
          <p:nvPr/>
        </p:nvSpPr>
        <p:spPr>
          <a:xfrm>
            <a:off x="-457200" y="-457200"/>
            <a:ext cx="1828800" cy="1828800"/>
          </a:xfrm>
          <a:prstGeom prst="ellipse">
            <a:avLst/>
          </a:prstGeom>
          <a:solidFill>
            <a:srgbClr val="21295C">
              <a:alpha val="50000"/>
            </a:srgbClr>
          </a:solidFill>
          <a:ln/>
        </p:spPr>
      </p:sp>
      <p:sp>
        <p:nvSpPr>
          <p:cNvPr id="5" name="Text 3"/>
          <p:cNvSpPr/>
          <p:nvPr/>
        </p:nvSpPr>
        <p:spPr>
          <a:xfrm>
            <a:off x="731520" y="914400"/>
            <a:ext cx="73152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spc="400" kern="0" dirty="0">
                <a:solidFill>
                  <a:srgbClr val="F0A5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11 章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31520" y="1463040"/>
            <a:ext cx="7772400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主理人的团队建设与组织升级</a:t>
            </a:r>
            <a:endParaRPr lang="en-US" sz="3400" dirty="0"/>
          </a:p>
        </p:txBody>
      </p:sp>
      <p:sp>
        <p:nvSpPr>
          <p:cNvPr id="7" name="Text 5"/>
          <p:cNvSpPr/>
          <p:nvPr/>
        </p:nvSpPr>
        <p:spPr>
          <a:xfrm>
            <a:off x="731520" y="3017520"/>
            <a:ext cx="64008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B0D0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从超级个体到智能组织的进化之路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731520" y="457200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8FA8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AI时代的文旅主理人打造升级之路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8046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65A82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本章导览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457200" y="1005840"/>
            <a:ext cx="3840480" cy="3657600"/>
          </a:xfrm>
          <a:prstGeom prst="rect">
            <a:avLst/>
          </a:prstGeom>
          <a:solidFill>
            <a:srgbClr val="E8F4F8"/>
          </a:solidFill>
          <a:ln w="12700">
            <a:solidFill>
              <a:srgbClr val="1C7293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40080" y="1097280"/>
            <a:ext cx="34747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65A82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学习目标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640080" y="1554480"/>
            <a:ext cx="3474720" cy="2926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3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理解从超级个体到智能组织的进化路径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3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掌握人+AI混合团队的设计方法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3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学会AI时代的团队管理策略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3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建立团队AI素养培训体系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3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设计适应AI时代的组织文化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4572000" y="1005840"/>
            <a:ext cx="4114800" cy="3657600"/>
          </a:xfrm>
          <a:prstGeom prst="rect">
            <a:avLst/>
          </a:prstGeom>
          <a:solidFill>
            <a:srgbClr val="F1F5F9"/>
          </a:solidFill>
          <a:ln w="12700">
            <a:solidFill>
              <a:srgbClr val="1C7293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754880" y="1097280"/>
            <a:ext cx="37490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65A82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内容大纲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754880" y="1554480"/>
            <a:ext cx="3749040" cy="2926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spcAft>
                <a:spcPts val="800"/>
              </a:spcAft>
              <a:buNone/>
            </a:pPr>
            <a:r>
              <a:rPr lang="en-US" sz="1300" b="1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组织进化路径</a:t>
            </a:r>
            <a:endParaRPr lang="en-US" sz="1300" dirty="0"/>
          </a:p>
          <a:p>
            <a:pPr indent="0" marL="0">
              <a:spcAft>
                <a:spcPts val="800"/>
              </a:spcAft>
              <a:buNone/>
            </a:pPr>
            <a:r>
              <a:rPr lang="en-US" sz="1300" b="1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 混合团队设计</a:t>
            </a:r>
            <a:endParaRPr lang="en-US" sz="1300" dirty="0"/>
          </a:p>
          <a:p>
            <a:pPr indent="0" marL="0">
              <a:spcAft>
                <a:spcPts val="800"/>
              </a:spcAft>
              <a:buNone/>
            </a:pPr>
            <a:r>
              <a:rPr lang="en-US" sz="1300" b="1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 团队管理策略</a:t>
            </a:r>
            <a:endParaRPr lang="en-US" sz="1300" dirty="0"/>
          </a:p>
          <a:p>
            <a:pPr indent="0" marL="0">
              <a:spcAft>
                <a:spcPts val="800"/>
              </a:spcAft>
              <a:buNone/>
            </a:pPr>
            <a:r>
              <a:rPr lang="en-US" sz="1300" b="1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 AI素养培训</a:t>
            </a:r>
            <a:endParaRPr lang="en-US" sz="1300" dirty="0"/>
          </a:p>
          <a:p>
            <a:pPr indent="0" marL="0">
              <a:spcAft>
                <a:spcPts val="800"/>
              </a:spcAft>
              <a:buNone/>
            </a:pPr>
            <a:r>
              <a:rPr lang="en-US" sz="1300" b="1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5. 组织文化建设</a:t>
            </a:r>
            <a:endParaRPr lang="en-US" sz="1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21295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2011680"/>
            <a:ext cx="9144000" cy="54864"/>
          </a:xfrm>
          <a:prstGeom prst="rect">
            <a:avLst/>
          </a:prstGeom>
          <a:solidFill>
            <a:srgbClr val="F0A500"/>
          </a:solidFill>
          <a:ln/>
        </p:spPr>
      </p:sp>
      <p:sp>
        <p:nvSpPr>
          <p:cNvPr id="3" name="Text 1"/>
          <p:cNvSpPr/>
          <p:nvPr/>
        </p:nvSpPr>
        <p:spPr>
          <a:xfrm>
            <a:off x="731520" y="914400"/>
            <a:ext cx="77724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11.1 从超级个体到智能组织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731520" y="2286000"/>
            <a:ext cx="77724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A0B8D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组织进化的四个阶段</a:t>
            </a:r>
            <a:endParaRPr lang="en-US" sz="1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8046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65A82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阶段一：超级个体（1人+AI）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48640" y="1097280"/>
            <a:ext cx="8046720" cy="3566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主理人一人运营，AI工具替代部分人力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优势：决策快、成本低、灵活性强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挑战：精力有限、能力瓶颈、难以规模化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关键AI工具：AIGC内容、AI客服、AI数据分析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适合MVP验证和早期阶段</a:t>
            </a:r>
            <a:endParaRPr lang="en-US" sz="1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8046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65A82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阶段二：小团队+AI（3-5人+AI）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48640" y="1097280"/>
            <a:ext cx="8046720" cy="3566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核心团队分工：主理人+运营+内容+技术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AI工具放大每个人产出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关键挑战：从个人能力到团队协作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需要建立基本工作流程和AI工具使用规范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从个人英雄到团队协作</a:t>
            </a:r>
            <a:endParaRPr lang="en-US" sz="1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8046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65A82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阶段三：专业团队+AI（5-15人+AI）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48640" y="1097280"/>
            <a:ext cx="8046720" cy="3566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专业化分工：产品/营销/服务/数据等角色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AI工具深度嵌入各岗位工作流程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关键挑战：管理复杂度和工具碎片化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需要建立AI工具平台和数据基础设施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从手工作坊到专业化运营</a:t>
            </a:r>
            <a:endParaRPr lang="en-US" sz="1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8046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65A82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阶段四：智能组织（15+人+AI系统）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48640" y="1097280"/>
            <a:ext cx="8046720" cy="3566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AI系统驱动核心业务流程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人机协作成为标准工作模式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AI智能体承担重复性工作和初阶决策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人的角色转向策略、创意和关系管理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从人使用工具到人管理AI系统</a:t>
            </a:r>
            <a:endParaRPr lang="en-US" sz="1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8046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65A82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组织进化阶段对比</a:t>
            </a:r>
            <a:endParaRPr lang="en-US" sz="2400" dirty="0"/>
          </a:p>
        </p:txBody>
      </p:sp>
      <p:graphicFrame>
        <p:nvGraphicFramePr>
          <p:cNvPr id="9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097280"/>
          <a:ext cx="8229600" cy="3200400"/>
        </p:xfrm>
        <a:graphic>
          <a:graphicData uri="http://schemas.openxmlformats.org/drawingml/2006/table">
            <a:tbl>
              <a:tblPr/>
              <a:tblGrid>
                <a:gridCol w="1828800"/>
                <a:gridCol w="1828800"/>
                <a:gridCol w="1828800"/>
                <a:gridCol w="1828800"/>
              </a:tblGrid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阶段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65A8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规模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65A8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AI角色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65A8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核心挑战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65A82"/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超级个体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1人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工具替代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精力瓶颈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小团队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3-5人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能力放大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协作建立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专业团队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5-15人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流程嵌入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管理复杂度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智能组织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15+人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系统驱动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组织变革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21295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2011680"/>
            <a:ext cx="9144000" cy="54864"/>
          </a:xfrm>
          <a:prstGeom prst="rect">
            <a:avLst/>
          </a:prstGeom>
          <a:solidFill>
            <a:srgbClr val="F0A500"/>
          </a:solidFill>
          <a:ln/>
        </p:spPr>
      </p:sp>
      <p:sp>
        <p:nvSpPr>
          <p:cNvPr id="3" name="Text 1"/>
          <p:cNvSpPr/>
          <p:nvPr/>
        </p:nvSpPr>
        <p:spPr>
          <a:xfrm>
            <a:off x="731520" y="914400"/>
            <a:ext cx="77724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11.2 人+AI混合团队设计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731520" y="2286000"/>
            <a:ext cx="77724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A0B8D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最优人机分工模型</a:t>
            </a:r>
            <a:endParaRPr lang="en-US" sz="1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8046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65A82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人机分工原则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1371600" y="1280160"/>
            <a:ext cx="6400800" cy="2926080"/>
          </a:xfrm>
          <a:prstGeom prst="rect">
            <a:avLst/>
          </a:prstGeom>
          <a:solidFill>
            <a:srgbClr val="E8F4F8"/>
          </a:solidFill>
          <a:ln w="25400">
            <a:solidFill>
              <a:srgbClr val="065A82"/>
            </a:solidFill>
            <a:prstDash val="solid"/>
          </a:ln>
          <a:effectLst>
            <a:outerShdw sx="100000" sy="100000" kx="0" ky="0" algn="bl" rotWithShape="0" blurRad="101600" dist="38100" dir="8100000">
              <a:srgbClr val="000000">
                <a:alpha val="10000"/>
              </a:srgbClr>
            </a:outerShdw>
          </a:effectLst>
        </p:spPr>
      </p:sp>
      <p:sp>
        <p:nvSpPr>
          <p:cNvPr id="5" name="Text 3"/>
          <p:cNvSpPr/>
          <p:nvPr/>
        </p:nvSpPr>
        <p:spPr>
          <a:xfrm>
            <a:off x="1645920" y="1554480"/>
            <a:ext cx="585216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065A82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AI做重复+标准+数据，人做创意+关系+判断</a:t>
            </a:r>
            <a:endParaRPr lang="en-US" sz="2600" dirty="0"/>
          </a:p>
        </p:txBody>
      </p:sp>
      <p:sp>
        <p:nvSpPr>
          <p:cNvPr id="6" name="Text 4"/>
          <p:cNvSpPr/>
          <p:nvPr/>
        </p:nvSpPr>
        <p:spPr>
          <a:xfrm>
            <a:off x="1645920" y="2560320"/>
            <a:ext cx="585216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重复性工作（客服/排期/数据整理）交给AI，标准化工作（内容初稿/报告生成/分析）人机协作，创意性工作（策略/设计/故事）以人为主AI辅助，关系性工作（谈判/团队管理/客户关系）完全由人负责</a:t>
            </a:r>
            <a:endParaRPr lang="en-US" sz="1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8046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65A82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混合团队岗位设计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48640" y="1097280"/>
            <a:ext cx="8046720" cy="3566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AI内容运营：人定策略+AI生成内容+人审核发布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AI客服主管：AI处理80%+人处理20%复杂问题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数据分析师：AI生成报告+人解读洞察+人做决策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AI产品经理：AI辅助调研+人做判断+AI生成原型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每个岗位都是人机协作单元</a:t>
            </a:r>
            <a:endParaRPr lang="en-US" sz="1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8046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65A82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岗位人机分工矩阵</a:t>
            </a:r>
            <a:endParaRPr lang="en-US" sz="2400" dirty="0"/>
          </a:p>
        </p:txBody>
      </p:sp>
      <p:graphicFrame>
        <p:nvGraphicFramePr>
          <p:cNvPr id="13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097280"/>
          <a:ext cx="8229600" cy="3200400"/>
        </p:xfrm>
        <a:graphic>
          <a:graphicData uri="http://schemas.openxmlformats.org/drawingml/2006/table">
            <a:tbl>
              <a:tblPr/>
              <a:tblGrid>
                <a:gridCol w="1828800"/>
                <a:gridCol w="1828800"/>
                <a:gridCol w="1828800"/>
                <a:gridCol w="1828800"/>
              </a:tblGrid>
              <a:tr h="5334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岗位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65A8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AI占比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65A8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人占比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65A8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核心能力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65A82"/>
                    </a:solidFill>
                  </a:tcPr>
                </a:tc>
              </a:tr>
              <a:tr h="5334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内容运营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策略+审核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</a:tr>
              <a:tr h="5334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客服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复杂处理+情感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334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数据分析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洞察+决策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</a:tr>
              <a:tr h="5334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产品经理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判断+创新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334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主理人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战略+关系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8046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65A82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AI工具平台建设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48640" y="1097280"/>
            <a:ext cx="8046720" cy="3566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统一AI工具平台：避免工具碎片化和数据孤岛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工具使用规范：制定标准工作流程和最佳实践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数据打通：各工具数据汇总到统一数据平台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权限管理：不同角色使用不同AI工具集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从个人选工具到组织建平台</a:t>
            </a:r>
            <a:endParaRPr lang="en-US" sz="1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21295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2011680"/>
            <a:ext cx="9144000" cy="54864"/>
          </a:xfrm>
          <a:prstGeom prst="rect">
            <a:avLst/>
          </a:prstGeom>
          <a:solidFill>
            <a:srgbClr val="F0A500"/>
          </a:solidFill>
          <a:ln/>
        </p:spPr>
      </p:sp>
      <p:sp>
        <p:nvSpPr>
          <p:cNvPr id="3" name="Text 1"/>
          <p:cNvSpPr/>
          <p:nvPr/>
        </p:nvSpPr>
        <p:spPr>
          <a:xfrm>
            <a:off x="731520" y="914400"/>
            <a:ext cx="77724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11.3 AI时代的团队管理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731520" y="2286000"/>
            <a:ext cx="77724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A0B8D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管理理念与方法升级</a:t>
            </a:r>
            <a:endParaRPr lang="en-US" sz="15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8046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65A82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管理理念转变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48640" y="1097280"/>
            <a:ext cx="8046720" cy="3566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从管理人头到管理产出：结果导向而非时间导向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从控制到赋能：给团队成员AI工具和自主权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从分工到协作：跨职能人机协作成为常态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从经验传承到知识沉淀：AI辅助知识管理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从层级管理到扁平协作</a:t>
            </a:r>
            <a:endParaRPr lang="en-US" sz="15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8046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65A82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AI赋能管理三要素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1371600" y="1280160"/>
            <a:ext cx="6400800" cy="2926080"/>
          </a:xfrm>
          <a:prstGeom prst="rect">
            <a:avLst/>
          </a:prstGeom>
          <a:solidFill>
            <a:srgbClr val="E8F4F8"/>
          </a:solidFill>
          <a:ln w="25400">
            <a:solidFill>
              <a:srgbClr val="065A82"/>
            </a:solidFill>
            <a:prstDash val="solid"/>
          </a:ln>
          <a:effectLst>
            <a:outerShdw sx="100000" sy="100000" kx="0" ky="0" algn="bl" rotWithShape="0" blurRad="101600" dist="38100" dir="8100000">
              <a:srgbClr val="000000">
                <a:alpha val="10000"/>
              </a:srgbClr>
            </a:outerShdw>
          </a:effectLst>
        </p:spPr>
      </p:sp>
      <p:sp>
        <p:nvSpPr>
          <p:cNvPr id="5" name="Text 3"/>
          <p:cNvSpPr/>
          <p:nvPr/>
        </p:nvSpPr>
        <p:spPr>
          <a:xfrm>
            <a:off x="1645920" y="1554480"/>
            <a:ext cx="585216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065A82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目标对齐 + 数据透明 + 持续反馈</a:t>
            </a:r>
            <a:endParaRPr lang="en-US" sz="2600" dirty="0"/>
          </a:p>
        </p:txBody>
      </p:sp>
      <p:sp>
        <p:nvSpPr>
          <p:cNvPr id="6" name="Text 4"/>
          <p:cNvSpPr/>
          <p:nvPr/>
        </p:nvSpPr>
        <p:spPr>
          <a:xfrm>
            <a:off x="1645920" y="2560320"/>
            <a:ext cx="585216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目标对齐：OKR体系确保全员方向一致；数据透明：AI看板让绩效数据实时可见；持续反馈：AI辅助绩效评估和改进建议。管理从主观评价到数据驱动</a:t>
            </a:r>
            <a:endParaRPr lang="en-US" sz="15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8046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65A82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远程协作与AI工具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48640" y="1097280"/>
            <a:ext cx="8046720" cy="3566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AI辅助项目管理：自动追踪进度和风险预警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AI会议助手：自动记录、总结和分发会议要点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AI知识库：团队经验自动归档和检索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异步协作工具：AI辅助跨时区/跨地点协作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从同步办公到异步智能协作</a:t>
            </a:r>
            <a:endParaRPr lang="en-US" sz="15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8046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65A82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案例：混合团队管理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457200" y="1097280"/>
            <a:ext cx="8229600" cy="3474720"/>
          </a:xfrm>
          <a:prstGeom prst="rect">
            <a:avLst/>
          </a:prstGeom>
          <a:solidFill>
            <a:srgbClr val="FAF3E0"/>
          </a:solidFill>
          <a:ln w="25400">
            <a:solidFill>
              <a:srgbClr val="F0A500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731520" y="1188720"/>
            <a:ext cx="1828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0A500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案例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731520" y="1554480"/>
            <a:ext cx="76809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A1A2E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某文旅公司人机协作实践</a:t>
            </a: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731520" y="2103120"/>
            <a:ext cx="7680960" cy="1828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4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团队规模8人+AI工具链</a:t>
            </a:r>
            <a:endParaRPr lang="en-US" sz="140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4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内容运营：1人+AI=每周30条高质量内容</a:t>
            </a:r>
            <a:endParaRPr lang="en-US" sz="140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4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客服：1人+AI=7x24小时覆盖</a:t>
            </a:r>
            <a:endParaRPr lang="en-US" sz="140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4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数据分析：AI周报+人决策</a:t>
            </a:r>
            <a:endParaRPr lang="en-US" sz="140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4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团队人效是行业平均3倍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731520" y="3931920"/>
            <a:ext cx="76809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i="1" dirty="0">
                <a:solidFill>
                  <a:srgbClr val="E6394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8人团队+AI工具链=传统24人团队的产出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21295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2011680"/>
            <a:ext cx="9144000" cy="54864"/>
          </a:xfrm>
          <a:prstGeom prst="rect">
            <a:avLst/>
          </a:prstGeom>
          <a:solidFill>
            <a:srgbClr val="F0A500"/>
          </a:solidFill>
          <a:ln/>
        </p:spPr>
      </p:sp>
      <p:sp>
        <p:nvSpPr>
          <p:cNvPr id="3" name="Text 1"/>
          <p:cNvSpPr/>
          <p:nvPr/>
        </p:nvSpPr>
        <p:spPr>
          <a:xfrm>
            <a:off x="731520" y="914400"/>
            <a:ext cx="77724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11.4 团队AI素养培训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731520" y="2286000"/>
            <a:ext cx="77724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A0B8D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让每个人都会用AI</a:t>
            </a:r>
            <a:endParaRPr lang="en-US" sz="15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8046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65A82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AI素养的四个层次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48640" y="1097280"/>
            <a:ext cx="8046720" cy="3566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认知层：理解AI能力边界和应用场景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操作层：熟练使用岗位相关AI工具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协作层：能在工作流程中有效人机协作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创新层：能用AI探索新的工作方法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分层培训，逐步提升</a:t>
            </a:r>
            <a:endParaRPr lang="en-US" sz="15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8046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65A82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AI培训体系</a:t>
            </a:r>
            <a:endParaRPr lang="en-US" sz="2400" dirty="0"/>
          </a:p>
        </p:txBody>
      </p:sp>
      <p:graphicFrame>
        <p:nvGraphicFramePr>
          <p:cNvPr id="22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097280"/>
          <a:ext cx="8229600" cy="3200400"/>
        </p:xfrm>
        <a:graphic>
          <a:graphicData uri="http://schemas.openxmlformats.org/drawingml/2006/table">
            <a:tbl>
              <a:tblPr/>
              <a:tblGrid>
                <a:gridCol w="1828800"/>
                <a:gridCol w="1828800"/>
                <a:gridCol w="1828800"/>
                <a:gridCol w="1828800"/>
              </a:tblGrid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层次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65A8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内容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65A8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方式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65A8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周期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65A82"/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认知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AI基础+应用案例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分享会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1周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操作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岗位AI工具使用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实操培训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2周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协作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人机工作流程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项目实践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1月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创新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AI探索实验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黑客松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持续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8046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65A82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培训落地方法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48640" y="1097280"/>
            <a:ext cx="8046720" cy="3566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以战代练：在真实项目中学习AI工具使用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建立AI工具使用社区：分享最佳实践和技巧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定期AI工具评测：评估新工具并推广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设立AI创新奖：激励团队成员探索AI应用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从培训课程到学习型组织</a:t>
            </a:r>
            <a:endParaRPr lang="en-US" sz="15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21295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2011680"/>
            <a:ext cx="9144000" cy="54864"/>
          </a:xfrm>
          <a:prstGeom prst="rect">
            <a:avLst/>
          </a:prstGeom>
          <a:solidFill>
            <a:srgbClr val="F0A500"/>
          </a:solidFill>
          <a:ln/>
        </p:spPr>
      </p:sp>
      <p:sp>
        <p:nvSpPr>
          <p:cNvPr id="3" name="Text 1"/>
          <p:cNvSpPr/>
          <p:nvPr/>
        </p:nvSpPr>
        <p:spPr>
          <a:xfrm>
            <a:off x="731520" y="914400"/>
            <a:ext cx="77724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11.5 组织文化建设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731520" y="2286000"/>
            <a:ext cx="77724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A0B8D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AI时代的组织DNA</a:t>
            </a:r>
            <a:endParaRPr lang="en-US" sz="15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8046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65A82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AI时代组织文化特征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48640" y="1097280"/>
            <a:ext cx="8046720" cy="3566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数据驱动：用数据而非直觉做决策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实验精神：鼓励试错和快速验证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人机协作：AI工具使用成为默认习惯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持续学习：技术迭代要求全员持续学习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开放共享：知识和经验在团队内自由流动</a:t>
            </a:r>
            <a:endParaRPr lang="en-US" sz="15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8046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65A82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AGILE框架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1371600" y="1280160"/>
            <a:ext cx="6400800" cy="2926080"/>
          </a:xfrm>
          <a:prstGeom prst="rect">
            <a:avLst/>
          </a:prstGeom>
          <a:solidFill>
            <a:srgbClr val="E8F4F8"/>
          </a:solidFill>
          <a:ln w="25400">
            <a:solidFill>
              <a:srgbClr val="065A82"/>
            </a:solidFill>
            <a:prstDash val="solid"/>
          </a:ln>
          <a:effectLst>
            <a:outerShdw sx="100000" sy="100000" kx="0" ky="0" algn="bl" rotWithShape="0" blurRad="101600" dist="38100" dir="8100000">
              <a:srgbClr val="000000">
                <a:alpha val="10000"/>
              </a:srgbClr>
            </a:outerShdw>
          </a:effectLst>
        </p:spPr>
      </p:sp>
      <p:sp>
        <p:nvSpPr>
          <p:cNvPr id="5" name="Text 3"/>
          <p:cNvSpPr/>
          <p:nvPr/>
        </p:nvSpPr>
        <p:spPr>
          <a:xfrm>
            <a:off x="1645920" y="1554480"/>
            <a:ext cx="585216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065A82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AI-Augmented Goals, Innovation, Learning, Execution</a:t>
            </a:r>
            <a:endParaRPr lang="en-US" sz="2600" dirty="0"/>
          </a:p>
        </p:txBody>
      </p:sp>
      <p:sp>
        <p:nvSpPr>
          <p:cNvPr id="6" name="Text 4"/>
          <p:cNvSpPr/>
          <p:nvPr/>
        </p:nvSpPr>
        <p:spPr>
          <a:xfrm>
            <a:off x="1645920" y="2560320"/>
            <a:ext cx="585216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AI增强的目标设定、创新鼓励、学习文化和执行体系。将AI思维嵌入组织DNA，而非仅作为工具使用。组织文化是AI落地的最大变量</a:t>
            </a:r>
            <a:endParaRPr lang="en-US" sz="15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8046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65A82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文化落地策略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48640" y="1097280"/>
            <a:ext cx="8046720" cy="3566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领导示范：主理人率先使用AI工具并分享经验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制度保障：工作流程中嵌入AI使用要求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激励引导：将AI使用纳入绩效评估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故事传播：分享AI应用成功案例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从口号到习惯到文化</a:t>
            </a:r>
            <a:endParaRPr lang="en-US" sz="150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21295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943600" y="457200"/>
            <a:ext cx="3657600" cy="3657600"/>
          </a:xfrm>
          <a:prstGeom prst="ellipse">
            <a:avLst/>
          </a:prstGeom>
          <a:solidFill>
            <a:srgbClr val="065A82">
              <a:alpha val="30000"/>
            </a:srgbClr>
          </a:solidFill>
          <a:ln/>
        </p:spPr>
      </p:sp>
      <p:sp>
        <p:nvSpPr>
          <p:cNvPr id="3" name="Text 1"/>
          <p:cNvSpPr/>
          <p:nvPr/>
        </p:nvSpPr>
        <p:spPr>
          <a:xfrm>
            <a:off x="914400" y="731520"/>
            <a:ext cx="18288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0" b="1" dirty="0">
                <a:solidFill>
                  <a:srgbClr val="F0A500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"</a:t>
            </a:r>
            <a:endParaRPr lang="en-US" sz="8000" dirty="0"/>
          </a:p>
        </p:txBody>
      </p:sp>
      <p:sp>
        <p:nvSpPr>
          <p:cNvPr id="4" name="Text 2"/>
          <p:cNvSpPr/>
          <p:nvPr/>
        </p:nvSpPr>
        <p:spPr>
          <a:xfrm>
            <a:off x="1371600" y="1828800"/>
            <a:ext cx="6400800" cy="1828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i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组织的AI能力不取决于最好的AI工具，而取决于最不会用AI的员工。</a:t>
            </a:r>
            <a:endParaRPr lang="en-US" sz="2000" dirty="0"/>
          </a:p>
        </p:txBody>
      </p:sp>
      <p:sp>
        <p:nvSpPr>
          <p:cNvPr id="5" name="Text 3"/>
          <p:cNvSpPr/>
          <p:nvPr/>
        </p:nvSpPr>
        <p:spPr>
          <a:xfrm>
            <a:off x="1371600" y="3840480"/>
            <a:ext cx="6400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F0A5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— 组织管理观察</a:t>
            </a:r>
            <a:endParaRPr lang="en-US" sz="140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8046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65A82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本章要点回顾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731520" y="1188720"/>
            <a:ext cx="7680960" cy="34747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spcAft>
                <a:spcPts val="1000"/>
              </a:spcAft>
              <a:buNone/>
            </a:pPr>
            <a:r>
              <a:rPr lang="en-US" sz="1500" b="1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组织进化四阶段：超级个体-&gt;小团队-&gt;专业团队-&gt;智能组织</a:t>
            </a:r>
            <a:endParaRPr lang="en-US" sz="1500" dirty="0"/>
          </a:p>
          <a:p>
            <a:pPr indent="0" marL="0">
              <a:spcAft>
                <a:spcPts val="1000"/>
              </a:spcAft>
              <a:buNone/>
            </a:pPr>
            <a:r>
              <a:rPr lang="en-US" sz="1500" b="1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 人机分工原则：AI做重复+标准+数据，人做创意+关系+判断</a:t>
            </a:r>
            <a:endParaRPr lang="en-US" sz="1500" dirty="0"/>
          </a:p>
          <a:p>
            <a:pPr indent="0" marL="0">
              <a:spcAft>
                <a:spcPts val="1000"/>
              </a:spcAft>
              <a:buNone/>
            </a:pPr>
            <a:r>
              <a:rPr lang="en-US" sz="1500" b="1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 AI赋能管理三要素：目标对齐+数据透明+持续反馈</a:t>
            </a:r>
            <a:endParaRPr lang="en-US" sz="1500" dirty="0"/>
          </a:p>
          <a:p>
            <a:pPr indent="0" marL="0">
              <a:spcAft>
                <a:spcPts val="1000"/>
              </a:spcAft>
              <a:buNone/>
            </a:pPr>
            <a:r>
              <a:rPr lang="en-US" sz="1500" b="1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 AI素养四层次：认知-&gt;操作-&gt;协作-&gt;创新</a:t>
            </a:r>
            <a:endParaRPr lang="en-US" sz="1500" dirty="0"/>
          </a:p>
          <a:p>
            <a:pPr indent="0" marL="0">
              <a:spcAft>
                <a:spcPts val="1000"/>
              </a:spcAft>
              <a:buNone/>
            </a:pPr>
            <a:r>
              <a:rPr lang="en-US" sz="1500" b="1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5. 组织文化是AI落地的最大变量</a:t>
            </a:r>
            <a:endParaRPr lang="en-US" sz="1500" dirty="0"/>
          </a:p>
          <a:p>
            <a:pPr indent="0" marL="0">
              <a:spcAft>
                <a:spcPts val="1000"/>
              </a:spcAft>
              <a:buNone/>
            </a:pPr>
            <a:r>
              <a:rPr lang="en-US" sz="1500" b="1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6. AGILE框架将AI思维嵌入组织DNA</a:t>
            </a:r>
            <a:endParaRPr lang="en-US" sz="150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8046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65A82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思考与讨论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731520" y="1188720"/>
            <a:ext cx="7680960" cy="34747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spcAft>
                <a:spcPts val="1200"/>
              </a:spcAft>
              <a:buNone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Q1: 你的组织处于进化四阶段中的哪个阶段？</a:t>
            </a:r>
            <a:endParaRPr lang="en-US" sz="1500" dirty="0"/>
          </a:p>
          <a:p>
            <a:pPr indent="0" marL="0">
              <a:spcAft>
                <a:spcPts val="1200"/>
              </a:spcAft>
              <a:buNone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Q2: 你的团队中AI工具使用率最高的岗位是哪个？最低的呢？</a:t>
            </a:r>
            <a:endParaRPr lang="en-US" sz="1500" dirty="0"/>
          </a:p>
          <a:p>
            <a:pPr indent="0" marL="0">
              <a:spcAft>
                <a:spcPts val="1200"/>
              </a:spcAft>
              <a:buNone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Q3: 你的团队AI培训体系是否系统化？有哪些改进空间？</a:t>
            </a:r>
            <a:endParaRPr lang="en-US" sz="1500" dirty="0"/>
          </a:p>
          <a:p>
            <a:pPr indent="0" marL="0">
              <a:spcAft>
                <a:spcPts val="1200"/>
              </a:spcAft>
              <a:buNone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Q4: 你的组织文化中，哪些特征支持AI落地，哪些阻碍？</a:t>
            </a:r>
            <a:endParaRPr lang="en-US" sz="150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8046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65A82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参考文献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48640" y="1097280"/>
            <a:ext cx="8046720" cy="34747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spcAft>
                <a:spcPts val="600"/>
              </a:spcAft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[1] Brynjolfsson E, et al. What can AI do? Science, 2023, 381(6654): 1-7.</a:t>
            </a:r>
            <a:endParaRPr lang="en-US" sz="11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[2] Davenport T H, Kirby J. Only humans need apply. Harper Business, 2016.</a:t>
            </a:r>
            <a:endParaRPr lang="en-US" sz="11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[3] Wilson H J, Daugherty P R. Collaborative intelligence. MIT Sloan Management Review, 2018, 60(3): 1-11.</a:t>
            </a:r>
            <a:endParaRPr lang="en-US" sz="11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[4] 陈春花. AI时代的组织管理创新. 管理世界, 2024, 40(1): 1-12.</a:t>
            </a:r>
            <a:endParaRPr lang="en-US" sz="110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bg>
      <p:bgPr>
        <a:solidFill>
          <a:srgbClr val="065A8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137160"/>
          </a:xfrm>
          <a:prstGeom prst="rect">
            <a:avLst/>
          </a:prstGeom>
          <a:solidFill>
            <a:srgbClr val="F0A500"/>
          </a:solidFill>
          <a:ln/>
        </p:spPr>
      </p:sp>
      <p:sp>
        <p:nvSpPr>
          <p:cNvPr id="3" name="Text 1"/>
          <p:cNvSpPr/>
          <p:nvPr/>
        </p:nvSpPr>
        <p:spPr>
          <a:xfrm>
            <a:off x="3200400" y="1645920"/>
            <a:ext cx="27432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谢谢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914400" y="2743200"/>
            <a:ext cx="73152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dirty="0">
                <a:solidFill>
                  <a:srgbClr val="B0D0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11 章 主理人的团队建设与组织升级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914400" y="3931920"/>
            <a:ext cx="7315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8FA8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AI时代的文旅主理人打造升级之路 | 祝刚 著</a:t>
            </a:r>
            <a:endParaRPr lang="en-US" sz="1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31</Slides>
  <Notes>31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4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第11章 主理人的团队建设与组织升级</dc:title>
  <dc:subject>PptxGenJS Presentation</dc:subject>
  <dc:creator>祝刚</dc:creator>
  <cp:lastModifiedBy>祝刚</cp:lastModifiedBy>
  <cp:revision>1</cp:revision>
  <dcterms:created xsi:type="dcterms:W3CDTF">2026-07-28T12:54:02Z</dcterms:created>
  <dcterms:modified xsi:type="dcterms:W3CDTF">2026-07-28T12:54:02Z</dcterms:modified>
</cp:coreProperties>
</file>