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3200400"/>
            <a:ext cx="2743200" cy="2743200"/>
          </a:xfrm>
          <a:prstGeom prst="ellipse">
            <a:avLst/>
          </a:prstGeom>
          <a:solidFill>
            <a:srgbClr val="1C7293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457200" y="-457200"/>
            <a:ext cx="1828800" cy="1828800"/>
          </a:xfrm>
          <a:prstGeom prst="ellipse">
            <a:avLst/>
          </a:prstGeom>
          <a:solidFill>
            <a:srgbClr val="21295C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4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46304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文旅创业与商业模式创新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6400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AI赋能下的创业机遇与商业模式设计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31520" y="45720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本章导览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840480" cy="3657600"/>
          </a:xfrm>
          <a:prstGeom prst="rect">
            <a:avLst/>
          </a:prstGeom>
          <a:solidFill>
            <a:srgbClr val="E8F4F8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1554480"/>
            <a:ext cx="347472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理解AI时代的文旅创业新机遇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掌握商业模式画布的AI应用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学会精益创业在文旅中的实践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了解收入模式创新方向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建立可持续的商业模式评估机制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0" y="1005840"/>
            <a:ext cx="4114800" cy="3657600"/>
          </a:xfrm>
          <a:prstGeom prst="rect">
            <a:avLst/>
          </a:prstGeom>
          <a:solidFill>
            <a:srgbClr val="F1F5F9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754880" y="109728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内容大纲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1554480"/>
            <a:ext cx="3749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创业新机遇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商业模式画布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精益创业实践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收入模式创新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商业模式评估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10.1 AI时代的文旅创业新机遇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技术普惠带来的创业窗口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AI降低创业门槛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内容生产成本大幅降低，一人可做内容团队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AI客服/营销工具SaaS化，按需付费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数据分析门槛降低，无需专业数据团队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AIGC降低设计和创意成本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超级个体创业成为可能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AI创业杠杆效应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个人能力 x AI工具杠杆 = 组织级产出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AI工具让个人主理人具备过去需要团队才能实现的能力：内容生产、客户服务、数据分析、营销推广。一个人+AI工具链可以达到5-10人团队的产出水平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AI创业效率数据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1人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超级个体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008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=5人团队产出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108960" y="1371600"/>
            <a:ext cx="2377440" cy="27432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29184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1/10</a:t>
            </a:r>
            <a:endParaRPr lang="en-US" sz="3200" dirty="0"/>
          </a:p>
        </p:txBody>
      </p:sp>
      <p:sp>
        <p:nvSpPr>
          <p:cNvPr id="10" name="Text 8"/>
          <p:cNvSpPr/>
          <p:nvPr/>
        </p:nvSpPr>
        <p:spPr>
          <a:xfrm>
            <a:off x="329184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启动成本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29184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AI工具替代人力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760720" y="1371600"/>
            <a:ext cx="2377440" cy="27432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76200" dist="25400" dir="8100000">
              <a:srgbClr val="000000">
                <a:alpha val="1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943600" y="16459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2周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5943600" y="246888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MVP上线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0" y="3017520"/>
            <a:ext cx="20116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AI快速原型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文旅创业新方向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AI体验设计师：为景区/目的地设计AI增强体验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数字游民文旅社区：服务远程工作者的文旅需求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AIGC文创定制：AI生成个性化文创产品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AI导览内容供应商：为多个目的地提供内容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文旅数据服务商：提供行业数据和分析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10.2 商业模式画布与AI应用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系统化设计商业模式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商业模式画布九要素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要素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传统方式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AI增强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客户细分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人口统计分群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AI动态画像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价值主张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标准化产品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个性化体验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渠道通路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线下+OTA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AI搜索+私域+社媒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客户关系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人工服务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AI+人机协作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收入来源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门票/住宿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体验+内容+数据+IP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核心资源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物理资源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数据+品牌+AI能力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关键活动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运营管理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AI优化决策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合作伙伴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供应商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AI平台+技术伙伴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成本结构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人力密集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AI工具+精简团队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AI对价值主张的重构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从标准化到个性化：同一产品服务不同用户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从信息提供到体验创造：AI增强沉浸感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从一次性到持续性：AI驱动的长期用户关系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从单一到复合：体验+内容+社群+数据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价值主张的维度和深度同时扩展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合成体验经济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AI生成的体验 + 真实场景 + 人际互动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AI时代文旅体验的新范式：AI生成内容（导览/互动/个性化）、真实场景（物理空间/文化环境）、人际互动（主理人/其他游客）三者融合。主理人是合成体验的策展人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10.3 精益创业在文旅中的实践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构建-测量-学习循环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精益创业核心原则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先验证需求再投入资源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MVP思维：最小成本验证最大假设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构建-测量-学习快速循环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数据驱动pivot决策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从完美计划到快速试错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文旅精益创业流程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1463040" cy="2286000"/>
          </a:xfrm>
          <a:prstGeom prst="rect">
            <a:avLst/>
          </a:prstGeom>
          <a:solidFill>
            <a:srgbClr val="065A82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54864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54864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洞察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AI分析市场缺口和用户需求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192024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9" name="Shape 7"/>
          <p:cNvSpPr/>
          <p:nvPr/>
        </p:nvSpPr>
        <p:spPr>
          <a:xfrm>
            <a:off x="214884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224028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224028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假设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224028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明确产品假设和验证指标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1188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393192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393192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MVP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393192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AI快速生成原型和素材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0352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9" name="Shape 17"/>
          <p:cNvSpPr/>
          <p:nvPr/>
        </p:nvSpPr>
        <p:spPr>
          <a:xfrm>
            <a:off x="5532120" y="1828800"/>
            <a:ext cx="1463040" cy="2286000"/>
          </a:xfrm>
          <a:prstGeom prst="rect">
            <a:avLst/>
          </a:prstGeom>
          <a:solidFill>
            <a:srgbClr val="1C7293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62356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4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562356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测试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62356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小范围投放收集数据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995160" y="2743200"/>
            <a:ext cx="228600" cy="27432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24" name="Shape 22"/>
          <p:cNvSpPr/>
          <p:nvPr/>
        </p:nvSpPr>
        <p:spPr>
          <a:xfrm>
            <a:off x="7223760" y="1828800"/>
            <a:ext cx="1463040" cy="2286000"/>
          </a:xfrm>
          <a:prstGeom prst="rect">
            <a:avLst/>
          </a:prstGeom>
          <a:solidFill>
            <a:srgbClr val="F0A500"/>
          </a:solidFill>
          <a:ln/>
          <a:effectLst>
            <a:outerShdw sx="100000" sy="100000" kx="0" ky="0" algn="bl" rotWithShape="0" blurRad="63500" dist="25400" dir="8100000">
              <a:srgbClr val="000000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315200" y="201168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5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7315200" y="2560320"/>
            <a:ext cx="1280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7315200" y="310896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D0E8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AI分析数据指导决策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文旅MVP案例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民宿体验MVP：AI生成体验概念+预约测试页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AI导览MVP：录制概念视频+问卷验证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文创产品MVP：AIGC设计图+预售测试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社群活动MVP：活动发布页+报名数据验证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每个MVP成本控制在1000元以内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案例：精益创业实践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3474720"/>
          </a:xfrm>
          <a:prstGeom prst="rect">
            <a:avLst/>
          </a:prstGeom>
          <a:solidFill>
            <a:srgbClr val="FAF3E0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18872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案例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155448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1A2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某主理人AI导览产品验证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31520" y="2103120"/>
            <a:ext cx="76809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假设：游客愿意为AI个性化导览付费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MVP：AI生成导览demo+落地页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成本500元，3天完成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测试结果：200人访问，15%预约转化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决定正式开发，3个月后上线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i="1" dirty="0">
                <a:solidFill>
                  <a:srgbClr val="E639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精益创业让文旅创新从赌博变为科学实验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10.4 收入模式创新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多元化变现路径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传统收入模式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体验销售：门票/活动费/课程费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住宿收入：民宿/营地/特色住宿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餐饮收入：特色餐饮/体验式用餐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商品销售：文创产品/特产/纪念品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收入来源单一，增长天花板明显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AI赋能的新收入模式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内容付费：AI生成的深度攻略/虚拟体验付费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知识付费：AI辅助开发的在线课程/培训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IP授权：AIGC设计的IP形象授权使用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数据服务：脱敏后的行业数据和分析报告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从单一收入到复合收入结构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收入模式对比</a:t>
            </a:r>
            <a:endParaRPr lang="en-US" sz="24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边际成本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天花板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AI杠杆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体验销售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高（人力/物料）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AI提升体验质量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内容付费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低（可复制）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AI批量生产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知识付费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AI辅助开发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IP授权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AIGC设计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数据服务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AI分析增值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收入飞轮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1371600" y="1280160"/>
            <a:ext cx="6400800" cy="2926080"/>
          </a:xfrm>
          <a:prstGeom prst="rect">
            <a:avLst/>
          </a:prstGeom>
          <a:solidFill>
            <a:srgbClr val="E8F4F8"/>
          </a:solidFill>
          <a:ln w="25400">
            <a:solidFill>
              <a:srgbClr val="065A82"/>
            </a:solidFill>
            <a:prstDash val="solid"/>
          </a:ln>
          <a:effectLst>
            <a:outerShdw sx="100000" sy="100000" kx="0" ky="0" algn="bl" rotWithShape="0" blurRad="101600" dist="38100" dir="8100000">
              <a:srgbClr val="00000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645920" y="1554480"/>
            <a:ext cx="5852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体验收入 -&gt; 内容收入 -&gt; IP收入 -&gt; 数据收入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45920" y="2560320"/>
            <a:ext cx="58521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体验产生内容和数据，内容吸引更多用户，用户数据优化体验和产品，IP从内容中孵化。四种收入相互强化形成飞轮，AI是加速器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772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10.5 商业模式评估与迭代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2286000"/>
            <a:ext cx="77724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0B8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持续优化商业逻辑</a:t>
            </a:r>
            <a:endParaRPr lang="en-US" sz="15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商业模式健康度指标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单位经济模型（Unit Economics）：CAC vs LTV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收入增长率：月环比增长趋势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收入结构健康度：多元化程度和依赖度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毛利水平：扣除直接成本后的利润率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AI定期生成商业模式健康报告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商业模式评估矩阵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3200400"/>
        </p:xfrm>
        <a:graphic>
          <a:graphicData uri="http://schemas.openxmlformats.org/drawingml/2006/table">
            <a:tbl>
              <a:tblPr/>
              <a:tblGrid>
                <a:gridCol w="1828800"/>
                <a:gridCol w="1828800"/>
                <a:gridCol w="1828800"/>
                <a:gridCol w="182880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优秀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及格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危险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LTV/CAC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1-3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收入增长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&gt;10%/月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3-10%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收入集中度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&lt;40%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40-70%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&gt;70%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毛利率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&gt;60%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30-60%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&lt;30%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商业模式迭代时机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566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增长放缓：核心指标连续3月下降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成本上升：获客成本持续攀升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市场变化：新技术/新政策/新竞争者出现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用户反馈：需求变化或新需求涌现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定期评估而非被动应对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457200"/>
            <a:ext cx="3657600" cy="36576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7315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0A500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1371600" y="1828800"/>
            <a:ext cx="64008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商业模式不是设计出来的，而是在市场中演化出来的。AI让演化速度加快10倍。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创业方法论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本章要点回顾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AI降低创业门槛，超级个体创业成为可能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商业模式画布九要素均可被AI增强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精益创业流程：洞察-假设-MVP-测试-学习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收入模式从单一走向复合：体验+内容+IP+数据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收入飞轮四种收入相互强化</a:t>
            </a:r>
            <a:endParaRPr lang="en-US" sz="15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5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商业模式需要定期评估和持续迭代</a:t>
            </a:r>
            <a:endParaRPr lang="en-US" sz="15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思考与讨论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Q1: 你的商业模式画布中，哪个要素被AI增强最多？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Q2: 你的LTV/CAC比值是多少？是否健康？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Q3: 你的收入结构中，非传统收入占比多少？</a:t>
            </a:r>
            <a:endParaRPr lang="en-US" sz="15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Q4: 如果用精益创业方法重新验证你的业务，你会怎么做？</a:t>
            </a:r>
            <a:endParaRPr lang="en-US" sz="15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5A82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Ries E. The Lean Startup. Crown Business, 2011.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Osterwalder A, Pigneur Y. Business Model Generation. Wiley, 2010.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Tran H, Murphy P J. Generative AI and entrepreneurial performance. JSBED, 2023, 30(7): 1-12.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Kanbach D K, et al. The GenAI is out of the bottle. Review of Managerial Science, 2023, 17(8): 2821-2848.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3200400" y="1645920"/>
            <a:ext cx="2743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B0D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 文旅创业与商业模式创新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14400" y="3931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8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AI时代的文旅主理人打造升级之路 | 祝刚 著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文旅创业与商业模式创新</dc:title>
  <dc:subject>PptxGenJS Presentation</dc:subject>
  <dc:creator>祝刚</dc:creator>
  <cp:lastModifiedBy>祝刚</cp:lastModifiedBy>
  <cp:revision>1</cp:revision>
  <dcterms:created xsi:type="dcterms:W3CDTF">2026-07-28T12:54:02Z</dcterms:created>
  <dcterms:modified xsi:type="dcterms:W3CDTF">2026-07-28T12:54:02Z</dcterms:modified>
</cp:coreProperties>
</file>