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C7293"/>
          </a:solidFill>
          <a:ln/>
        </p:spPr>
      </p:sp>
      <p:sp>
        <p:nvSpPr>
          <p:cNvPr id="3" name="Shape 1"/>
          <p:cNvSpPr/>
          <p:nvPr/>
        </p:nvSpPr>
        <p:spPr>
          <a:xfrm>
            <a:off x="0" y="5088636"/>
            <a:ext cx="9144000" cy="54864"/>
          </a:xfrm>
          <a:prstGeom prst="rect">
            <a:avLst/>
          </a:prstGeom>
          <a:solidFill>
            <a:srgbClr val="1C7293"/>
          </a:solidFill>
          <a:ln/>
        </p:spPr>
      </p:sp>
      <p:sp>
        <p:nvSpPr>
          <p:cNvPr id="4" name="Text 2"/>
          <p:cNvSpPr/>
          <p:nvPr/>
        </p:nvSpPr>
        <p:spPr>
          <a:xfrm>
            <a:off x="731520" y="914400"/>
            <a:ext cx="7680960" cy="457200"/>
          </a:xfrm>
          <a:prstGeom prst="rect">
            <a:avLst/>
          </a:prstGeom>
          <a:noFill/>
          <a:ln/>
        </p:spPr>
        <p:txBody>
          <a:bodyPr wrap="square" rtlCol="0" anchor="ctr"/>
          <a:lstStyle/>
          <a:p>
            <a:pPr algn="l" indent="0" marL="0">
              <a:buNone/>
            </a:pPr>
            <a:r>
              <a:rPr lang="en-US" sz="1600" spc="400" kern="0" dirty="0">
                <a:solidFill>
                  <a:srgbClr val="1C7293"/>
                </a:solidFill>
                <a:latin typeface="Calibri" pitchFamily="34" charset="0"/>
                <a:ea typeface="Calibri" pitchFamily="34" charset="-122"/>
                <a:cs typeface="Calibri" pitchFamily="34" charset="-120"/>
              </a:rPr>
              <a:t>智能体</a:t>
            </a:r>
            <a:endParaRPr lang="en-US" sz="1600" dirty="0"/>
          </a:p>
        </p:txBody>
      </p:sp>
      <p:sp>
        <p:nvSpPr>
          <p:cNvPr id="5" name="Text 3"/>
          <p:cNvSpPr/>
          <p:nvPr/>
        </p:nvSpPr>
        <p:spPr>
          <a:xfrm>
            <a:off x="731520" y="1463040"/>
            <a:ext cx="7680960" cy="548640"/>
          </a:xfrm>
          <a:prstGeom prst="rect">
            <a:avLst/>
          </a:prstGeom>
          <a:noFill/>
          <a:ln/>
        </p:spPr>
        <p:txBody>
          <a:bodyPr wrap="square" rtlCol="0" anchor="ctr"/>
          <a:lstStyle/>
          <a:p>
            <a:pPr algn="l" indent="0" marL="0">
              <a:buNone/>
            </a:pPr>
            <a:r>
              <a:rPr lang="en-US" sz="2000" b="1" dirty="0">
                <a:solidFill>
                  <a:srgbClr val="F59E0B"/>
                </a:solidFill>
                <a:latin typeface="Calibri" pitchFamily="34" charset="0"/>
                <a:ea typeface="Calibri" pitchFamily="34" charset="-122"/>
                <a:cs typeface="Calibri" pitchFamily="34" charset="-120"/>
              </a:rPr>
              <a:t>第 10 章</a:t>
            </a:r>
            <a:endParaRPr lang="en-US" sz="2000" dirty="0"/>
          </a:p>
        </p:txBody>
      </p:sp>
      <p:sp>
        <p:nvSpPr>
          <p:cNvPr id="6" name="Text 4"/>
          <p:cNvSpPr/>
          <p:nvPr/>
        </p:nvSpPr>
        <p:spPr>
          <a:xfrm>
            <a:off x="731520" y="2103120"/>
            <a:ext cx="7680960" cy="1371600"/>
          </a:xfrm>
          <a:prstGeom prst="rect">
            <a:avLst/>
          </a:prstGeom>
          <a:noFill/>
          <a:ln/>
        </p:spPr>
        <p:txBody>
          <a:bodyPr wrap="square" rtlCol="0" anchor="t"/>
          <a:lstStyle/>
          <a:p>
            <a:pPr algn="l" indent="0" marL="0">
              <a:buNone/>
            </a:pPr>
            <a:r>
              <a:rPr lang="en-US" sz="4000" b="1" dirty="0">
                <a:solidFill>
                  <a:srgbClr val="FFFFFF"/>
                </a:solidFill>
                <a:latin typeface="Georgia" pitchFamily="34" charset="0"/>
                <a:ea typeface="Georgia" pitchFamily="34" charset="-122"/>
                <a:cs typeface="Georgia" pitchFamily="34" charset="-120"/>
              </a:rPr>
              <a:t>运营管理、政府与第三方协同矩阵</a:t>
            </a:r>
            <a:endParaRPr lang="en-US" sz="4000" dirty="0"/>
          </a:p>
        </p:txBody>
      </p:sp>
      <p:sp>
        <p:nvSpPr>
          <p:cNvPr id="7" name="Text 5"/>
          <p:cNvSpPr/>
          <p:nvPr/>
        </p:nvSpPr>
        <p:spPr>
          <a:xfrm>
            <a:off x="731520" y="4206240"/>
            <a:ext cx="7680960" cy="365760"/>
          </a:xfrm>
          <a:prstGeom prst="rect">
            <a:avLst/>
          </a:prstGeom>
          <a:noFill/>
          <a:ln/>
        </p:spPr>
        <p:txBody>
          <a:bodyPr wrap="square" rtlCol="0" anchor="ctr"/>
          <a:lstStyle/>
          <a:p>
            <a:pPr algn="l" indent="0" marL="0">
              <a:buNone/>
            </a:pPr>
            <a:r>
              <a:rPr lang="en-US" sz="1200" dirty="0">
                <a:solidFill>
                  <a:srgbClr val="64748B"/>
                </a:solidFill>
                <a:latin typeface="Calibri" pitchFamily="34" charset="0"/>
                <a:ea typeface="Calibri" pitchFamily="34" charset="-122"/>
                <a:cs typeface="Calibri" pitchFamily="34" charset="-120"/>
              </a:rPr>
              <a:t>智能体  |  安顺学院旅游管理学院</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65A82"/>
          </a:solidFill>
          <a:ln/>
        </p:spPr>
      </p:sp>
      <p:sp>
        <p:nvSpPr>
          <p:cNvPr id="3" name="Text 1"/>
          <p:cNvSpPr/>
          <p:nvPr/>
        </p:nvSpPr>
        <p:spPr>
          <a:xfrm>
            <a:off x="457200" y="13716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学习目标</a:t>
            </a:r>
            <a:endParaRPr lang="en-US" sz="2800" dirty="0"/>
          </a:p>
        </p:txBody>
      </p:sp>
      <p:sp>
        <p:nvSpPr>
          <p:cNvPr id="4" name="Shape 2"/>
          <p:cNvSpPr/>
          <p:nvPr/>
        </p:nvSpPr>
        <p:spPr>
          <a:xfrm>
            <a:off x="45720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5" name="Shape 3"/>
          <p:cNvSpPr/>
          <p:nvPr/>
        </p:nvSpPr>
        <p:spPr>
          <a:xfrm>
            <a:off x="457200" y="1097280"/>
            <a:ext cx="73152" cy="1463040"/>
          </a:xfrm>
          <a:prstGeom prst="rect">
            <a:avLst/>
          </a:prstGeom>
          <a:solidFill>
            <a:srgbClr val="065A82"/>
          </a:solidFill>
          <a:ln/>
        </p:spPr>
      </p:sp>
      <p:sp>
        <p:nvSpPr>
          <p:cNvPr id="6" name="Text 4"/>
          <p:cNvSpPr/>
          <p:nvPr/>
        </p:nvSpPr>
        <p:spPr>
          <a:xfrm>
            <a:off x="685800" y="1188720"/>
            <a:ext cx="356616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知识目标</a:t>
            </a:r>
            <a:endParaRPr lang="en-US" sz="1600" dirty="0"/>
          </a:p>
        </p:txBody>
      </p:sp>
      <p:sp>
        <p:nvSpPr>
          <p:cNvPr id="7" name="Text 5"/>
          <p:cNvSpPr/>
          <p:nvPr/>
        </p:nvSpPr>
        <p:spPr>
          <a:xfrm>
            <a:off x="68580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掌握运营管理、政府与第三方协同矩阵的核心概念、理论框架与关键术语，理解其在数字文旅学科体系中的定位</a:t>
            </a:r>
            <a:endParaRPr lang="en-US" sz="1300" dirty="0"/>
          </a:p>
        </p:txBody>
      </p:sp>
      <p:sp>
        <p:nvSpPr>
          <p:cNvPr id="8" name="Shape 6"/>
          <p:cNvSpPr/>
          <p:nvPr/>
        </p:nvSpPr>
        <p:spPr>
          <a:xfrm>
            <a:off x="475488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9" name="Shape 7"/>
          <p:cNvSpPr/>
          <p:nvPr/>
        </p:nvSpPr>
        <p:spPr>
          <a:xfrm>
            <a:off x="4754880" y="1097280"/>
            <a:ext cx="73152" cy="1463040"/>
          </a:xfrm>
          <a:prstGeom prst="rect">
            <a:avLst/>
          </a:prstGeom>
          <a:solidFill>
            <a:srgbClr val="1C7293"/>
          </a:solidFill>
          <a:ln/>
        </p:spPr>
      </p:sp>
      <p:sp>
        <p:nvSpPr>
          <p:cNvPr id="10" name="Text 8"/>
          <p:cNvSpPr/>
          <p:nvPr/>
        </p:nvSpPr>
        <p:spPr>
          <a:xfrm>
            <a:off x="4983480" y="1188720"/>
            <a:ext cx="3566160" cy="365760"/>
          </a:xfrm>
          <a:prstGeom prst="rect">
            <a:avLst/>
          </a:prstGeom>
          <a:noFill/>
          <a:ln/>
        </p:spPr>
        <p:txBody>
          <a:bodyPr wrap="square" lIns="0" tIns="0" rIns="0" bIns="0" rtlCol="0" anchor="ctr"/>
          <a:lstStyle/>
          <a:p>
            <a:pPr algn="l" indent="0" marL="0">
              <a:buNone/>
            </a:pPr>
            <a:r>
              <a:rPr lang="en-US" sz="1600" b="1" dirty="0">
                <a:solidFill>
                  <a:srgbClr val="1C7293"/>
                </a:solidFill>
                <a:latin typeface="Calibri" pitchFamily="34" charset="0"/>
                <a:ea typeface="Calibri" pitchFamily="34" charset="-122"/>
                <a:cs typeface="Calibri" pitchFamily="34" charset="-120"/>
              </a:rPr>
              <a:t>能力目标</a:t>
            </a:r>
            <a:endParaRPr lang="en-US" sz="1600" dirty="0"/>
          </a:p>
        </p:txBody>
      </p:sp>
      <p:sp>
        <p:nvSpPr>
          <p:cNvPr id="11" name="Text 9"/>
          <p:cNvSpPr/>
          <p:nvPr/>
        </p:nvSpPr>
        <p:spPr>
          <a:xfrm>
            <a:off x="498348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能够运用运营管理、政府与第三方协同矩阵的理论工具分析实践问题，具备方案设计与评估的基本能力</a:t>
            </a:r>
            <a:endParaRPr lang="en-US" sz="1300" dirty="0"/>
          </a:p>
        </p:txBody>
      </p:sp>
      <p:sp>
        <p:nvSpPr>
          <p:cNvPr id="12" name="Shape 10"/>
          <p:cNvSpPr/>
          <p:nvPr/>
        </p:nvSpPr>
        <p:spPr>
          <a:xfrm>
            <a:off x="45720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3" name="Shape 11"/>
          <p:cNvSpPr/>
          <p:nvPr/>
        </p:nvSpPr>
        <p:spPr>
          <a:xfrm>
            <a:off x="457200" y="2743200"/>
            <a:ext cx="73152" cy="1463040"/>
          </a:xfrm>
          <a:prstGeom prst="rect">
            <a:avLst/>
          </a:prstGeom>
          <a:solidFill>
            <a:srgbClr val="10B981"/>
          </a:solidFill>
          <a:ln/>
        </p:spPr>
      </p:sp>
      <p:sp>
        <p:nvSpPr>
          <p:cNvPr id="14" name="Text 12"/>
          <p:cNvSpPr/>
          <p:nvPr/>
        </p:nvSpPr>
        <p:spPr>
          <a:xfrm>
            <a:off x="685800" y="2834640"/>
            <a:ext cx="3566160" cy="36576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素养目标</a:t>
            </a:r>
            <a:endParaRPr lang="en-US" sz="1600" dirty="0"/>
          </a:p>
        </p:txBody>
      </p:sp>
      <p:sp>
        <p:nvSpPr>
          <p:cNvPr id="15" name="Text 13"/>
          <p:cNvSpPr/>
          <p:nvPr/>
        </p:nvSpPr>
        <p:spPr>
          <a:xfrm>
            <a:off x="68580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形成数字化转型的系统思维，理解技术创新与人文关怀的平衡</a:t>
            </a:r>
            <a:endParaRPr lang="en-US" sz="1300" dirty="0"/>
          </a:p>
        </p:txBody>
      </p:sp>
      <p:sp>
        <p:nvSpPr>
          <p:cNvPr id="16" name="Shape 14"/>
          <p:cNvSpPr/>
          <p:nvPr/>
        </p:nvSpPr>
        <p:spPr>
          <a:xfrm>
            <a:off x="475488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7" name="Shape 15"/>
          <p:cNvSpPr/>
          <p:nvPr/>
        </p:nvSpPr>
        <p:spPr>
          <a:xfrm>
            <a:off x="4754880" y="2743200"/>
            <a:ext cx="73152" cy="1463040"/>
          </a:xfrm>
          <a:prstGeom prst="rect">
            <a:avLst/>
          </a:prstGeom>
          <a:solidFill>
            <a:srgbClr val="F59E0B"/>
          </a:solidFill>
          <a:ln/>
        </p:spPr>
      </p:sp>
      <p:sp>
        <p:nvSpPr>
          <p:cNvPr id="18" name="Text 16"/>
          <p:cNvSpPr/>
          <p:nvPr/>
        </p:nvSpPr>
        <p:spPr>
          <a:xfrm>
            <a:off x="4983480" y="2834640"/>
            <a:ext cx="3566160" cy="365760"/>
          </a:xfrm>
          <a:prstGeom prst="rect">
            <a:avLst/>
          </a:prstGeom>
          <a:noFill/>
          <a:ln/>
        </p:spPr>
        <p:txBody>
          <a:bodyPr wrap="square" lIns="0" tIns="0" rIns="0" bIns="0" rtlCol="0" anchor="ctr"/>
          <a:lstStyle/>
          <a:p>
            <a:pPr algn="l" indent="0" marL="0">
              <a:buNone/>
            </a:pPr>
            <a:r>
              <a:rPr lang="en-US" sz="1600" b="1" dirty="0">
                <a:solidFill>
                  <a:srgbClr val="F59E0B"/>
                </a:solidFill>
                <a:latin typeface="Calibri" pitchFamily="34" charset="0"/>
                <a:ea typeface="Calibri" pitchFamily="34" charset="-122"/>
                <a:cs typeface="Calibri" pitchFamily="34" charset="-120"/>
              </a:rPr>
              <a:t>思政元素</a:t>
            </a:r>
            <a:endParaRPr lang="en-US" sz="1600" dirty="0"/>
          </a:p>
        </p:txBody>
      </p:sp>
      <p:sp>
        <p:nvSpPr>
          <p:cNvPr id="19" name="Text 17"/>
          <p:cNvSpPr/>
          <p:nvPr/>
        </p:nvSpPr>
        <p:spPr>
          <a:xfrm>
            <a:off x="498348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数字中国战略与文旅融合发展</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C7293"/>
          </a:solidFill>
          <a:ln/>
        </p:spPr>
      </p:sp>
      <p:sp>
        <p:nvSpPr>
          <p:cNvPr id="3" name="Text 1"/>
          <p:cNvSpPr/>
          <p:nvPr/>
        </p:nvSpPr>
        <p:spPr>
          <a:xfrm>
            <a:off x="457200" y="91440"/>
            <a:ext cx="73152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导入案例</a:t>
            </a:r>
            <a:endParaRPr lang="en-US" sz="2600" dirty="0"/>
          </a:p>
        </p:txBody>
      </p:sp>
      <p:sp>
        <p:nvSpPr>
          <p:cNvPr id="4" name="Shape 2"/>
          <p:cNvSpPr/>
          <p:nvPr/>
        </p:nvSpPr>
        <p:spPr>
          <a:xfrm>
            <a:off x="457200" y="1005840"/>
            <a:ext cx="8229600" cy="3657600"/>
          </a:xfrm>
          <a:prstGeom prst="rect">
            <a:avLst/>
          </a:prstGeom>
          <a:solidFill>
            <a:srgbClr val="F8FAFC"/>
          </a:solidFill>
          <a:ln w="12700">
            <a:solidFill>
              <a:srgbClr val="1C7293"/>
            </a:solidFill>
            <a:prstDash val="solid"/>
          </a:ln>
        </p:spPr>
      </p:sp>
      <p:sp>
        <p:nvSpPr>
          <p:cNvPr id="5" name="Shape 3"/>
          <p:cNvSpPr/>
          <p:nvPr/>
        </p:nvSpPr>
        <p:spPr>
          <a:xfrm>
            <a:off x="457200" y="1005840"/>
            <a:ext cx="1371600" cy="365760"/>
          </a:xfrm>
          <a:prstGeom prst="rect">
            <a:avLst/>
          </a:prstGeom>
          <a:solidFill>
            <a:srgbClr val="F59E0B"/>
          </a:solidFill>
          <a:ln/>
        </p:spPr>
      </p:sp>
      <p:sp>
        <p:nvSpPr>
          <p:cNvPr id="6" name="Text 4"/>
          <p:cNvSpPr/>
          <p:nvPr/>
        </p:nvSpPr>
        <p:spPr>
          <a:xfrm>
            <a:off x="457200" y="1005840"/>
            <a:ext cx="1371600" cy="36576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典型案例</a:t>
            </a:r>
            <a:endParaRPr lang="en-US" sz="1200" dirty="0"/>
          </a:p>
        </p:txBody>
      </p:sp>
      <p:sp>
        <p:nvSpPr>
          <p:cNvPr id="7" name="Text 5"/>
          <p:cNvSpPr/>
          <p:nvPr/>
        </p:nvSpPr>
        <p:spPr>
          <a:xfrm>
            <a:off x="731520" y="1508760"/>
            <a:ext cx="7680960" cy="2926080"/>
          </a:xfrm>
          <a:prstGeom prst="rect">
            <a:avLst/>
          </a:prstGeom>
          <a:noFill/>
          <a:ln/>
        </p:spPr>
        <p:txBody>
          <a:bodyPr wrap="square"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贵州“一码游贵州”平台中的智能客服系统，利用大语言模型为游客提供7×24小时的智能问答服务。该系统能够理解游客的自然语言提问，精准推荐景区、酒店和美食，并支持多轮对话和个性化推荐。</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引导性问题：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1. 该案例体现了智能体领域的哪些核心问题？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 数字技术在案例中扮演了什么角色？</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3. 从该案例中可以提炼出哪些可推广的经验？</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本章内容架构</a:t>
            </a:r>
            <a:endParaRPr lang="en-US" sz="2600" dirty="0"/>
          </a:p>
        </p:txBody>
      </p:sp>
      <p:sp>
        <p:nvSpPr>
          <p:cNvPr id="4" name="Shape 2"/>
          <p:cNvSpPr/>
          <p:nvPr/>
        </p:nvSpPr>
        <p:spPr>
          <a:xfrm>
            <a:off x="457200" y="1005840"/>
            <a:ext cx="365760" cy="365760"/>
          </a:xfrm>
          <a:prstGeom prst="ellipse">
            <a:avLst/>
          </a:prstGeom>
          <a:solidFill>
            <a:srgbClr val="1C7293"/>
          </a:solidFill>
          <a:ln/>
        </p:spPr>
      </p:sp>
      <p:sp>
        <p:nvSpPr>
          <p:cNvPr id="5" name="Text 3"/>
          <p:cNvSpPr/>
          <p:nvPr/>
        </p:nvSpPr>
        <p:spPr>
          <a:xfrm>
            <a:off x="457200" y="10058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6" name="Text 4"/>
          <p:cNvSpPr/>
          <p:nvPr/>
        </p:nvSpPr>
        <p:spPr>
          <a:xfrm>
            <a:off x="1005840" y="10058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10.1 运营管理者视角：从单点到全局的智能体部署</a:t>
            </a:r>
            <a:endParaRPr lang="en-US" sz="1600" dirty="0"/>
          </a:p>
        </p:txBody>
      </p:sp>
      <p:sp>
        <p:nvSpPr>
          <p:cNvPr id="7" name="Shape 5"/>
          <p:cNvSpPr/>
          <p:nvPr/>
        </p:nvSpPr>
        <p:spPr>
          <a:xfrm>
            <a:off x="457200" y="1737360"/>
            <a:ext cx="365760" cy="365760"/>
          </a:xfrm>
          <a:prstGeom prst="ellipse">
            <a:avLst/>
          </a:prstGeom>
          <a:solidFill>
            <a:srgbClr val="1C7293"/>
          </a:solidFill>
          <a:ln/>
        </p:spPr>
      </p:sp>
      <p:sp>
        <p:nvSpPr>
          <p:cNvPr id="8" name="Text 6"/>
          <p:cNvSpPr/>
          <p:nvPr/>
        </p:nvSpPr>
        <p:spPr>
          <a:xfrm>
            <a:off x="457200" y="17373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9" name="Text 7"/>
          <p:cNvSpPr/>
          <p:nvPr/>
        </p:nvSpPr>
        <p:spPr>
          <a:xfrm>
            <a:off x="1005840" y="17373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10.2 数字员工矩阵：客服、营销、运维、数据分析</a:t>
            </a:r>
            <a:endParaRPr lang="en-US" sz="1600" dirty="0"/>
          </a:p>
        </p:txBody>
      </p:sp>
      <p:sp>
        <p:nvSpPr>
          <p:cNvPr id="10" name="Shape 8"/>
          <p:cNvSpPr/>
          <p:nvPr/>
        </p:nvSpPr>
        <p:spPr>
          <a:xfrm>
            <a:off x="457200" y="2468880"/>
            <a:ext cx="365760" cy="365760"/>
          </a:xfrm>
          <a:prstGeom prst="ellipse">
            <a:avLst/>
          </a:prstGeom>
          <a:solidFill>
            <a:srgbClr val="1C7293"/>
          </a:solidFill>
          <a:ln/>
        </p:spPr>
      </p:sp>
      <p:sp>
        <p:nvSpPr>
          <p:cNvPr id="11" name="Text 9"/>
          <p:cNvSpPr/>
          <p:nvPr/>
        </p:nvSpPr>
        <p:spPr>
          <a:xfrm>
            <a:off x="457200" y="246888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2" name="Text 10"/>
          <p:cNvSpPr/>
          <p:nvPr/>
        </p:nvSpPr>
        <p:spPr>
          <a:xfrm>
            <a:off x="1005840" y="246888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10.3 政府视角：行业监管、公共服务、应急管理</a:t>
            </a:r>
            <a:endParaRPr lang="en-US" sz="1600" dirty="0"/>
          </a:p>
        </p:txBody>
      </p:sp>
      <p:sp>
        <p:nvSpPr>
          <p:cNvPr id="13" name="Shape 11"/>
          <p:cNvSpPr/>
          <p:nvPr/>
        </p:nvSpPr>
        <p:spPr>
          <a:xfrm>
            <a:off x="457200" y="3200400"/>
            <a:ext cx="365760" cy="365760"/>
          </a:xfrm>
          <a:prstGeom prst="ellipse">
            <a:avLst/>
          </a:prstGeom>
          <a:solidFill>
            <a:srgbClr val="1C7293"/>
          </a:solidFill>
          <a:ln/>
        </p:spPr>
      </p:sp>
      <p:sp>
        <p:nvSpPr>
          <p:cNvPr id="14" name="Text 12"/>
          <p:cNvSpPr/>
          <p:nvPr/>
        </p:nvSpPr>
        <p:spPr>
          <a:xfrm>
            <a:off x="457200" y="320040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15" name="Text 13"/>
          <p:cNvSpPr/>
          <p:nvPr/>
        </p:nvSpPr>
        <p:spPr>
          <a:xfrm>
            <a:off x="1005840" y="320040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10.4 第三方视角：OTA、旅行社、内容平台、技术服务商</a:t>
            </a:r>
            <a:endParaRPr lang="en-US" sz="1600" dirty="0"/>
          </a:p>
        </p:txBody>
      </p:sp>
      <p:sp>
        <p:nvSpPr>
          <p:cNvPr id="16" name="Shape 14"/>
          <p:cNvSpPr/>
          <p:nvPr/>
        </p:nvSpPr>
        <p:spPr>
          <a:xfrm>
            <a:off x="457200" y="3931920"/>
            <a:ext cx="365760" cy="365760"/>
          </a:xfrm>
          <a:prstGeom prst="ellipse">
            <a:avLst/>
          </a:prstGeom>
          <a:solidFill>
            <a:srgbClr val="1C7293"/>
          </a:solidFill>
          <a:ln/>
        </p:spPr>
      </p:sp>
      <p:sp>
        <p:nvSpPr>
          <p:cNvPr id="17" name="Text 15"/>
          <p:cNvSpPr/>
          <p:nvPr/>
        </p:nvSpPr>
        <p:spPr>
          <a:xfrm>
            <a:off x="457200" y="393192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5</a:t>
            </a:r>
            <a:endParaRPr lang="en-US" sz="1400" dirty="0"/>
          </a:p>
        </p:txBody>
      </p:sp>
      <p:sp>
        <p:nvSpPr>
          <p:cNvPr id="18" name="Text 16"/>
          <p:cNvSpPr/>
          <p:nvPr/>
        </p:nvSpPr>
        <p:spPr>
          <a:xfrm>
            <a:off x="1005840" y="393192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10.5 四主体协同：数据共享与利益平衡</a:t>
            </a:r>
            <a:endParaRPr lang="en-US" sz="1600" dirty="0"/>
          </a:p>
        </p:txBody>
      </p:sp>
      <p:sp>
        <p:nvSpPr>
          <p:cNvPr id="19" name="Shape 17"/>
          <p:cNvSpPr/>
          <p:nvPr/>
        </p:nvSpPr>
        <p:spPr>
          <a:xfrm>
            <a:off x="457200" y="4663440"/>
            <a:ext cx="365760" cy="365760"/>
          </a:xfrm>
          <a:prstGeom prst="ellipse">
            <a:avLst/>
          </a:prstGeom>
          <a:solidFill>
            <a:srgbClr val="1C7293"/>
          </a:solidFill>
          <a:ln/>
        </p:spPr>
      </p:sp>
      <p:sp>
        <p:nvSpPr>
          <p:cNvPr id="20" name="Text 18"/>
          <p:cNvSpPr/>
          <p:nvPr/>
        </p:nvSpPr>
        <p:spPr>
          <a:xfrm>
            <a:off x="457200" y="46634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6</a:t>
            </a:r>
            <a:endParaRPr lang="en-US" sz="1400" dirty="0"/>
          </a:p>
        </p:txBody>
      </p:sp>
      <p:sp>
        <p:nvSpPr>
          <p:cNvPr id="21" name="Text 19"/>
          <p:cNvSpPr/>
          <p:nvPr/>
        </p:nvSpPr>
        <p:spPr>
          <a:xfrm>
            <a:off x="1005840" y="46634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10.6 案例：贵州"黄小西"全域协同与江苏"AI+文旅"行动方案</a:t>
            </a:r>
            <a:endParaRPr lang="en-US" sz="1600" dirty="0"/>
          </a:p>
        </p:txBody>
      </p:sp>
      <p:sp>
        <p:nvSpPr>
          <p:cNvPr id="22" name="Shape 20"/>
          <p:cNvSpPr/>
          <p:nvPr/>
        </p:nvSpPr>
        <p:spPr>
          <a:xfrm>
            <a:off x="457200" y="5394960"/>
            <a:ext cx="365760" cy="365760"/>
          </a:xfrm>
          <a:prstGeom prst="ellipse">
            <a:avLst/>
          </a:prstGeom>
          <a:solidFill>
            <a:srgbClr val="1C7293"/>
          </a:solidFill>
          <a:ln/>
        </p:spPr>
      </p:sp>
      <p:sp>
        <p:nvSpPr>
          <p:cNvPr id="23" name="Text 21"/>
          <p:cNvSpPr/>
          <p:nvPr/>
        </p:nvSpPr>
        <p:spPr>
          <a:xfrm>
            <a:off x="457200" y="53949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7</a:t>
            </a:r>
            <a:endParaRPr lang="en-US" sz="1400" dirty="0"/>
          </a:p>
        </p:txBody>
      </p:sp>
      <p:sp>
        <p:nvSpPr>
          <p:cNvPr id="24" name="Text 22"/>
          <p:cNvSpPr/>
          <p:nvPr/>
        </p:nvSpPr>
        <p:spPr>
          <a:xfrm>
            <a:off x="1005840" y="53949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小结</a:t>
            </a:r>
            <a:endParaRPr lang="en-US" sz="1600" dirty="0"/>
          </a:p>
        </p:txBody>
      </p:sp>
      <p:sp>
        <p:nvSpPr>
          <p:cNvPr id="25" name="Shape 23"/>
          <p:cNvSpPr/>
          <p:nvPr/>
        </p:nvSpPr>
        <p:spPr>
          <a:xfrm>
            <a:off x="457200" y="6126480"/>
            <a:ext cx="365760" cy="365760"/>
          </a:xfrm>
          <a:prstGeom prst="ellipse">
            <a:avLst/>
          </a:prstGeom>
          <a:solidFill>
            <a:srgbClr val="1C7293"/>
          </a:solidFill>
          <a:ln/>
        </p:spPr>
      </p:sp>
      <p:sp>
        <p:nvSpPr>
          <p:cNvPr id="26" name="Text 24"/>
          <p:cNvSpPr/>
          <p:nvPr/>
        </p:nvSpPr>
        <p:spPr>
          <a:xfrm>
            <a:off x="457200" y="612648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8</a:t>
            </a:r>
            <a:endParaRPr lang="en-US" sz="1400" dirty="0"/>
          </a:p>
        </p:txBody>
      </p:sp>
      <p:sp>
        <p:nvSpPr>
          <p:cNvPr id="27" name="Text 25"/>
          <p:cNvSpPr/>
          <p:nvPr/>
        </p:nvSpPr>
        <p:spPr>
          <a:xfrm>
            <a:off x="1005840" y="612648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思考与练习</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1 节 / 共 8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10.1 运营管理者视角：从单点到全局的智能体部署</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2 节 / 共 8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10.2 数字员工矩阵：客服、营销、运维、数据分析</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3 节 / 共 8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10.3 政府视角：行业监管、公共服务、应急管理</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4 节 / 共 8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10.4 第三方视角：OTA、旅行社、内容平台、技术服务商</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5 节 / 共 8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10.5 四主体协同：数据共享与利益平衡</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6 节 / 共 8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10.6 案例：贵州"黄小西"全域协同与江苏"AI+文旅"行动方案</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7 节 / 共 8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小结</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8 节 / 共 8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思考与练习</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21295C"/>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本章关键术语</a:t>
            </a:r>
            <a:endParaRPr lang="en-US" sz="26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F59E0B"/>
          </a:solidFill>
          <a:ln/>
        </p:spPr>
      </p:sp>
      <p:sp>
        <p:nvSpPr>
          <p:cNvPr id="3" name="Text 1"/>
          <p:cNvSpPr/>
          <p:nvPr/>
        </p:nvSpPr>
        <p:spPr>
          <a:xfrm>
            <a:off x="457200" y="365760"/>
            <a:ext cx="8229600" cy="640080"/>
          </a:xfrm>
          <a:prstGeom prst="rect">
            <a:avLst/>
          </a:prstGeom>
          <a:noFill/>
          <a:ln/>
        </p:spPr>
        <p:txBody>
          <a:bodyPr wrap="square" rtlCol="0" anchor="ctr"/>
          <a:lstStyle/>
          <a:p>
            <a:pPr algn="l" indent="0" marL="0">
              <a:buNone/>
            </a:pPr>
            <a:r>
              <a:rPr lang="en-US" sz="3200" b="1" dirty="0">
                <a:solidFill>
                  <a:srgbClr val="FFFFFF"/>
                </a:solidFill>
                <a:latin typeface="Georgia" pitchFamily="34" charset="0"/>
                <a:ea typeface="Georgia" pitchFamily="34" charset="-122"/>
                <a:cs typeface="Georgia" pitchFamily="34" charset="-120"/>
              </a:rPr>
              <a:t>本章小结</a:t>
            </a:r>
            <a:endParaRPr lang="en-US" sz="3200" dirty="0"/>
          </a:p>
        </p:txBody>
      </p:sp>
      <p:sp>
        <p:nvSpPr>
          <p:cNvPr id="4" name="Shape 2"/>
          <p:cNvSpPr/>
          <p:nvPr/>
        </p:nvSpPr>
        <p:spPr>
          <a:xfrm>
            <a:off x="457200" y="1005840"/>
            <a:ext cx="1828800" cy="36576"/>
          </a:xfrm>
          <a:prstGeom prst="rect">
            <a:avLst/>
          </a:prstGeom>
          <a:solidFill>
            <a:srgbClr val="F59E0B"/>
          </a:solidFill>
          <a:ln/>
        </p:spPr>
      </p:sp>
      <p:sp>
        <p:nvSpPr>
          <p:cNvPr id="5" name="Text 3"/>
          <p:cNvSpPr/>
          <p:nvPr/>
        </p:nvSpPr>
        <p:spPr>
          <a:xfrm>
            <a:off x="457200" y="1280160"/>
            <a:ext cx="8229600" cy="3200400"/>
          </a:xfrm>
          <a:prstGeom prst="rect">
            <a:avLst/>
          </a:prstGeom>
          <a:noFill/>
          <a:ln/>
        </p:spPr>
        <p:txBody>
          <a:bodyPr wrap="square" rtlCol="0" anchor="t"/>
          <a:lstStyle/>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本章系统阐述了智能体第10章的核心内容。首先梳理了相关基础概念和理论框架，明确了其在数字文旅学科体系中的定位；其次分析了关键技术路径和实践方法，结合贵州本土案例进行了具体说明；最后讨论了面临的挑战和未来发展方向。本章内容为后续章节的学习奠定了基础，也为学生深入理解数字文旅的智能体维度提供了理论工具和实践参考。</a:t>
            </a:r>
            <a:endParaRPr lang="en-US" sz="1400" dirty="0"/>
          </a:p>
          <a:p>
            <a:pPr algn="l" indent="0" marL="0">
              <a:lnSpc>
                <a:spcPct val="140000"/>
              </a:lnSpc>
              <a:buNone/>
            </a:pPr>
            <a:endParaRPr lang="en-US" sz="1400" dirty="0"/>
          </a:p>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a:t>
            </a:r>
            <a:endParaRPr lang="en-US" sz="1400" dirty="0"/>
          </a:p>
        </p:txBody>
      </p:sp>
      <p:sp>
        <p:nvSpPr>
          <p:cNvPr id="6" name="Text 4"/>
          <p:cNvSpPr/>
          <p:nvPr/>
        </p:nvSpPr>
        <p:spPr>
          <a:xfrm>
            <a:off x="457200" y="4572000"/>
            <a:ext cx="8229600" cy="365760"/>
          </a:xfrm>
          <a:prstGeom prst="rect">
            <a:avLst/>
          </a:prstGeom>
          <a:noFill/>
          <a:ln/>
        </p:spPr>
        <p:txBody>
          <a:bodyPr wrap="square" rtlCol="0" anchor="ctr"/>
          <a:lstStyle/>
          <a:p>
            <a:pPr algn="r" indent="0" marL="0">
              <a:buNone/>
            </a:pPr>
            <a:r>
              <a:rPr lang="en-US" sz="1400" dirty="0">
                <a:solidFill>
                  <a:srgbClr val="1C7293"/>
                </a:solidFill>
                <a:latin typeface="Calibri" pitchFamily="34" charset="0"/>
                <a:ea typeface="Calibri" pitchFamily="34" charset="-122"/>
                <a:cs typeface="Calibri" pitchFamily="34" charset="-120"/>
              </a:rPr>
              <a:t>第 10 章 完</a:t>
            </a:r>
            <a:endParaRPr lang="en-US" sz="1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3200400" y="914400"/>
            <a:ext cx="2743200" cy="2743200"/>
          </a:xfrm>
          <a:prstGeom prst="ellipse">
            <a:avLst/>
          </a:prstGeom>
          <a:solidFill>
            <a:srgbClr val="065A82">
              <a:alpha val="30000"/>
            </a:srgbClr>
          </a:solidFill>
          <a:ln/>
        </p:spPr>
      </p:sp>
      <p:sp>
        <p:nvSpPr>
          <p:cNvPr id="3" name="Text 1"/>
          <p:cNvSpPr/>
          <p:nvPr/>
        </p:nvSpPr>
        <p:spPr>
          <a:xfrm>
            <a:off x="914400" y="1645920"/>
            <a:ext cx="7315200" cy="1097280"/>
          </a:xfrm>
          <a:prstGeom prst="rect">
            <a:avLst/>
          </a:prstGeom>
          <a:noFill/>
          <a:ln/>
        </p:spPr>
        <p:txBody>
          <a:bodyPr wrap="square" rtlCol="0" anchor="ctr"/>
          <a:lstStyle/>
          <a:p>
            <a:pPr algn="ctr" indent="0" marL="0">
              <a:buNone/>
            </a:pPr>
            <a:r>
              <a:rPr lang="en-US" sz="4800" b="1" dirty="0">
                <a:solidFill>
                  <a:srgbClr val="FFFFFF"/>
                </a:solidFill>
                <a:latin typeface="Georgia" pitchFamily="34" charset="0"/>
                <a:ea typeface="Georgia" pitchFamily="34" charset="-122"/>
                <a:cs typeface="Georgia" pitchFamily="34" charset="-120"/>
              </a:rPr>
              <a:t>谢谢</a:t>
            </a:r>
            <a:endParaRPr lang="en-US" sz="4800" dirty="0"/>
          </a:p>
        </p:txBody>
      </p:sp>
      <p:sp>
        <p:nvSpPr>
          <p:cNvPr id="4" name="Text 2"/>
          <p:cNvSpPr/>
          <p:nvPr/>
        </p:nvSpPr>
        <p:spPr>
          <a:xfrm>
            <a:off x="914400" y="2743200"/>
            <a:ext cx="7315200" cy="548640"/>
          </a:xfrm>
          <a:prstGeom prst="rect">
            <a:avLst/>
          </a:prstGeom>
          <a:noFill/>
          <a:ln/>
        </p:spPr>
        <p:txBody>
          <a:bodyPr wrap="square" rtlCol="0" anchor="ctr"/>
          <a:lstStyle/>
          <a:p>
            <a:pPr algn="ctr" indent="0" marL="0">
              <a:buNone/>
            </a:pPr>
            <a:r>
              <a:rPr lang="en-US" sz="2000" spc="600" kern="0" dirty="0">
                <a:solidFill>
                  <a:srgbClr val="1C7293"/>
                </a:solidFill>
                <a:latin typeface="Georgia" pitchFamily="34" charset="0"/>
                <a:ea typeface="Georgia" pitchFamily="34" charset="-122"/>
                <a:cs typeface="Georgia" pitchFamily="34" charset="-120"/>
              </a:rPr>
              <a:t>Thank You</a:t>
            </a:r>
            <a:endParaRPr lang="en-US" sz="2000" dirty="0"/>
          </a:p>
        </p:txBody>
      </p:sp>
      <p:sp>
        <p:nvSpPr>
          <p:cNvPr id="5" name="Text 3"/>
          <p:cNvSpPr/>
          <p:nvPr/>
        </p:nvSpPr>
        <p:spPr>
          <a:xfrm>
            <a:off x="914400" y="4114800"/>
            <a:ext cx="7315200" cy="365760"/>
          </a:xfrm>
          <a:prstGeom prst="rect">
            <a:avLst/>
          </a:prstGeom>
          <a:noFill/>
          <a:ln/>
        </p:spPr>
        <p:txBody>
          <a:bodyPr wrap="square" rtlCol="0" anchor="ctr"/>
          <a:lstStyle/>
          <a:p>
            <a:pPr algn="ctr" indent="0" marL="0">
              <a:buNone/>
            </a:pPr>
            <a:r>
              <a:rPr lang="en-US" sz="1200" dirty="0">
                <a:solidFill>
                  <a:srgbClr val="64748B"/>
                </a:solidFill>
                <a:latin typeface="Calibri" pitchFamily="34" charset="0"/>
                <a:ea typeface="Calibri" pitchFamily="34" charset="-122"/>
                <a:cs typeface="Calibri" pitchFamily="34" charset="-120"/>
              </a:rPr>
              <a:t>智能体  |  安顺学院旅游管理学院</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智能体 - 第10章 运营管理、政府与第三方协同矩阵</dc:title>
  <dc:subject>PptxGenJS Presentation</dc:subject>
  <dc:creator>安顺学院旅游管理学院</dc:creator>
  <cp:lastModifiedBy>安顺学院旅游管理学院</cp:lastModifiedBy>
  <cp:revision>1</cp:revision>
  <dcterms:created xsi:type="dcterms:W3CDTF">2026-07-28T23:52:26Z</dcterms:created>
  <dcterms:modified xsi:type="dcterms:W3CDTF">2026-07-28T23:52:26Z</dcterms:modified>
</cp:coreProperties>
</file>