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智慧旅游技术与应用</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6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云计算与边缘计算</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智慧旅游技术与应用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掌握云计算与边缘计算的核心概念、理论框架与关键术语，理解其在数字文旅学科体系中的定位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能够运用云计算与边缘计算的理论工具分析实践问题，具备方案设计与评估的基本能力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 年，黄果树景区技术团队面临一个棘手的选择：景区的客流预测 AI 模型需要大量 GPU 算力进行训练，但自建 GPU 服务器集群的投资高达 200 万元，且一年中只有 3 个月（旅游旺季前）需要满负荷训练，其余 9 个月算力大量闲置。与此同时，人脸识别入园功能对延迟极度敏感——每张人脸的识别必须在 500 毫秒内完成，而数据传输到远程云端的往返延迟就超过 100 毫秒。</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技术团队的最终方案是"云边协同"：AI 模型训练部署在华为云上（按需租用 GPU，训练完成后释放，年成本约 15 万元，远低于自建的 200 万元）；人脸识别推理部署在景区的边缘计算节点上（本地处理，延迟低于 50 毫秒）。这个看似简单的"训练上云、推理下沉"方案，背后体现的是对云计算和边缘计算各自优势的精准把握。</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为什么 AI 训练适合上云而推理适合边缘？除了成本，还有哪些考量？</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如果一个景区的网络带宽有限，云边架构应该如何调整？</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"云原生"对智慧旅游系统开发意味着什么？</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6.1 云计算技术基础</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6.1.1 云计算的核心概念  |  6.1.2 服务模式  |  6.1.3 部署模型</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6.2 云原生与智慧旅游</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6.2.1 云原生的核心理念  |  6.2.2 智慧旅游系统的云原生实践</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6.3 边缘计算</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6.3.1 边缘计算的技术原理  |  6.3.2 边缘 AI  |  6.3.3 云边协同架构</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6.4 贵州的云计算基础设施</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6.4.1 贵安新区数据中心集群  |  6.4.2 贵州大数据交易所与算力交易</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6.1 云计算技术基础</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云计算技术基础</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6.1.1 云计算的核心概念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云计算的本质。 云计算的核心思想是将计算资源（服务器、存储、网络、软件）像水和电一样作为公共设施提供——用户按需使用、按量付费，无需自建和维护昂贵的基础设施。对于智慧旅游而言，云计算意味着：小型景区不需要建设自己的数据中心，可以通过公有云以月费几百元的价格获得所需的 IT 能力；大型景区可以将非核心业务弹性扩展到云端，聚焦核心业务的本地优化。
 虚拟化与容器化。 虚拟化是云计算的底层技术——通过 Hypervisor 在一台物理服务器上创建多个相互隔离的虚拟机（VM），每个 VM 运行独立的操作系统。容器化是更轻量级的虚拟化方案——Docker 等容器技术共享宿主机的操作系统内核，启动速度从虚拟机的分钟级降至秒级。Kubernetes（K8s）是容器编排的事实标准——自动管理数百个容器的部署、扩缩容、负载均衡和故障恢复。</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云计算的本质。 云计算的核心思想是将计算资源（服务器、存储、网络、软件）像水和电一样作为公共设施提供——用户按需使用、按量付费，无需自建和维护昂贵的基础设施。对于智慧旅游而言，云计算意味着：小型景区不需要建设自己的数据中心，可以通过公有云以月费几百元的价格获得所需的 IT 能力；大型景区可以将非核心业务弹性扩展到云端，聚焦核心业务的本地优化。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虚拟化与容器化。 虚拟化是云计算的底层技术——通过 Hypervisor 在一台物理服务器上创建多个相互隔离的虚拟机（VM），每个 VM 运行独立的操作系统。容器化是更轻量级的虚拟化方案——Docker 等容器技术共享宿主机的操作系统内核，启动速度从虚拟机的分钟级降至秒级。Kubernetes（K8s）是容器编排的事实标准——自动管理数百个容器的部署、扩缩容、负载均衡和故障恢复。</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云计算技术基础</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6.1.2 服务模式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IaaS（基础设施即服务）。 提供虚拟化的计算、存储和网络资源——用户就像租用了一台远程的服务器，自行安装操作系统、数据库和应用。适合对基础设施有高度定制需求的场景，如需要特定 GPU 型号的 AI 训练环境。主流提供商：阿里云 ECS、腾讯云 CVM、华为云 ECS。
 PaaS（平台即服务）。 在 IaaS 之上提供应用开发和运行的平台环境——用户无需关心操作系统和中间件的运维，直接部署代码。适合快速开发和迭代的场景，如开发景区小程序的后端服务。主流产品：阿里云 SAE、腾讯云 CloudBase、Vercel。
 SaaS（软件即服务）。 提供完整的软件应用——用户通过浏览器或 APP 直接使用，无需关心任何底层技术。适合标准化需求，如中小景区直接购买 SaaS 化的票务系统。主流产品：智慧景区 SaaS 系统、OTA 平台商户后台、在线协作工具。</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IaaS（基础设施即服务）。 提供虚拟化的计算、存储和网络资源——用户就像租用了一台远程的服务器，自行安装操作系统、数据库和应用。适合对基础设施有高度定制需求的场景，如需要特定 GPU 型号的 AI 训练环境。主流提供商：阿里云 ECS、腾讯云 CVM、华为云 ECS。</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PaaS（平台即服务）。 在 IaaS 之上提供应用开发和运行的平台环境——用户无需关心操作系统和中间件的运维，直接部署代码。适合快速开发和迭代的场景，如开发景区小程序的后端服务。主流产品：阿里云 SAE、腾讯云 CloudBase、Vercel。</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SaaS（软件即服务）。 提供完整的软件应用——用户通过浏览器或 APP 直接使用，无需关心任何底层技术。适合标准化需求，如中小景区直接购买 SaaS 化的票务系统。主流产品：智慧景区 SaaS 系统、OTA 平台商户后台、在线协作工具。</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云计算技术基础</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6.1.3 部署模型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公有云。 由第三方云服务商提供的云计算资源，多租户共享，按需付费。优势：弹性扩容、零资本支出、运维由服务商负责。劣势：数据存储在第三方数据中心，对数据安全有极高要求的场景（如涉及游客个人信息）可能不符合合规要求。
 私有云。 为单一组织专有建设和使用的云计算环境，可以部署在自有数据中心或托管机房。优势：数据安全可控、性能独占。劣势：建设和运维成本高、弹性扩展能力弱于公有云。
 混合云。 同时使用私有云和公有云，数据和应用程序在两者之间共享和迁移。优势：兼顾安全和弹性——敏感数据留在私有云，非敏感业务弹性扩展到公有云。这是黄果树等大型景区的首选方案。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公有云。 由第三方云服务商提供的云计算资源，多租户共享，按需付费。优势：弹性扩容、零资本支出、运维由服务商负责。劣势：数据存储在第三方数据中心，对数据安全有极高要求的场景（如涉及游客个人信息）可能不符合合规要求。</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私有云。 为单一组织专有建设和使用的云计算环境，可以部署在自有数据中心或托管机房。优势：数据安全可控、性能独占。劣势：建设和运维成本高、弹性扩展能力弱于公有云。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混合云。 同时使用私有云和公有云，数据和应用程序在两者之间共享和迁移。优势：兼顾安全和弹性——敏感数据留在私有云，非敏感业务弹性扩展到公有云。这是黄果树等大型景区的首选方案。</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6.1 云计算技术基础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6.1.1 云计算的核心概念</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云计算的本质。 云计算的核心思想是将计算资源（服务器、存储、网络、软件）像水和电一样作为公共设施提供——用户按需使用、按量付费，无需自建和维护昂贵的基础设施。对于智慧旅游而言，云计算意味着：小型景区不需要建设自己的数据中心，可以通过公有云以月费几百元的价格获得所需的 IT 能力；大型景区可以将非核心...</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6.1.2 服务模式</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IaaS（基础设施即服务）。 提供虚拟化的计算、存储和网络资源——用户就像租用了一台远程的服务器，自行安装操作系统、数据库和应用。适合对基础设施有高度定制需求的场景，如需要特定 GPU 型号的 AI 训练环境。主流提供商：阿里云 ECS、腾讯云 CVM、华为云 ECS。</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6.1.3 部署模型</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公有云。 由第三方云服务商提供的云计算资源，多租户共享，按需付费。优势：弹性扩容、零资本支出、运维由服务商负责。劣势：数据存储在第三方数据中心，对数据安全有极高要求的场景（如涉及游客个人信息）可能不符合合规要求。</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6.2 云原生与智慧旅游</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6.2 云原生与智慧旅游</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6.2.1 云原生的核心理念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微服务架构。 传统的单体应用将所有功能打包在一个程序中——票务、导览、客服功能耦合在一起，一个功能升级需要重新部署整个应用。微服务架构将应用拆分为多个独立的、小型化的服务——票务服务、导览服务、客服服务各自独立开发、部署和扩缩容。一个服务的故障不会拖垮整个系统，一个服务的升级不需要其他服务停服。
 DevOps 与 CI/CD。 DevOps 是开发和运维一体化的文化和实践，CI/CD（持续集成/持续交付）是其核心技术实践。开发人员提交代码后，CI 系统自动进行构建、测试和代码质量检查；通过检查后，CD 系统自动将新版本部署到生产环境。对于智慧旅游系统而言，CI/CD 意味着新功能可以更快上线（从月级缩短到天级甚至小时级），故障修复可以更快推送。
 Serverless。 Serverless（无服务器计算）是云原生的前沿理念——开发者只编写和上传函数代码，云平台自动管理服务器的分配和扩缩...</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微服务架构。 传统的单体应用将所有功能打包在一个程序中——票务、导览、客服功能耦合在一起，一个功能升级需要重新部署整个应用。微服务架构将应用拆分为多个独立的、小型化的服务——票务服务、导览服务、客服服务各自独立开发、部署和扩缩容。一个服务的故障不会拖垮整个系统，一个服务的升级不需要其他服务停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DevOps 与 CI/CD。 DevOps 是开发和运维一体化的文化和实践，CI/CD（持续集成/持续交付）是其核心技术实践。开发人员提交代码后，CI 系统自动进行构建、测试和代码质量检查；通过检查后，CD 系统自动将新版本部署到生产环境。对于智慧旅游系统而言，CI/CD 意味着新功能可以更快上线（从月级缩短到天级甚至小时级），故障修复可以更快推送。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Serverless。 Serverless（无服务器计算）是云原生的前沿理念——开发者只编写和上传函数代码，云平台自动管理服务器的分配和扩缩容。对于景区而言，Serverless 的吸引力在于"真正按用量付费"——一个只在游客点击时才执行的导览词查询函数，在没有请求时不产生任何费用。</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6.2 云原生与智慧旅游</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6.2.2 智慧旅游系统的云原生实践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"一码游贵州"的云原生架构。 "一码游贵州"平台采用云原生架构，核心特点包括：微服务化——票务预订、AI 导游、智能客服、行程规划等核心功能各自独立为微服务，通过 API 网关统一对外暴露；容器化部署——所有微服务打包为 Docker 容器，通过 Kubernetes 进行编排和管理；弹性扩缩容——根据实时流量自动调整各服务的实例数量，旅游旺季自动扩容、淡季自动缩容以节省成本。
 云原生对景区 IT 运维的影响。 传统模式下，景区 IT 团队的日常工作是"救火"——服务器宕机了去重启、磁盘满了去清理、系统慢了去排查。云原生模式下，基础设施的运维由云平台自动化完成——Kubernetes 自动替换故障容器、自动扩缩容应对流量洪峰。IT 团队的工作重心从"运维"转向"开发"——更多精力投入到新功能的开发和业务优化中。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"一码游贵州"的云原生架构。 "一码游贵州"平台采用云原生架构，核心特点包括：微服务化——票务预订、AI 导游、智能客服、行程规划等核心功能各自独立为微服务，通过 API 网关统一对外暴露；容器化部署——所有微服务打包为 Docker 容器，通过 Kubernetes 进行编排和管理；弹性扩缩容——根据实时流量自动调整各服务的实例数量，旅游旺季自动扩容、淡季自动缩容以节省成本。</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云原生对景区 IT 运维的影响。 传统模式下，景区 IT 团队的日常工作是"救火"——服务器宕机了去重启、磁盘满了去清理、系统慢了去排查。云原生模式下，基础设施的运维由云平台自动化完成——Kubernetes 自动替换故障容器、自动扩缩容应对流量洪峰。IT 团队的工作重心从"运维"转向"开发"——更多精力投入到新功能的开发和业务优化中。</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6.2 云原生与智慧旅游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6.2.1 云原生的核心理念</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微服务架构。 传统的单体应用将所有功能打包在一个程序中——票务、导览、客服功能耦合在一起，一个功能升级需要重新部署整个应用。微服务架构将应用拆分为多个独立的、小型化的服务——票务服务、导览服务、客服服务各自独立开发、部署和扩缩容。一个服务的故障不会拖垮整个系统，一个服务的升级不需要其他服务停服。</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6.2.2 智慧旅游系统的云原生实践</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"一码游贵州"的云原生架构。 "一码游贵州"平台采用云原生架构，核心特点包括：微服务化——票务预订、AI 导游、智能客服、行程规划等核心功能各自独立为微服务，通过 API 网关统一对外暴露；容器化部署——所有微服务打包为 Docker 容器，通过 Kubernetes 进行编排和管理；弹性扩缩容——...</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6.3 边缘计算</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6.3 边缘计算</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6.3.1 边缘计算的技术原理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为什么需要边缘计算。 纯粹的云计算架构在物联网和实时应用场景中面临三个核心瓶颈。延迟——数据往返云端的网络延迟通常在 50-200 毫秒，对于需要毫秒级响应的人脸识别入园和自动驾驶观光车来说太慢了。带宽——景区每天产生 TB 级的监控视频数据，全部上传云端不仅速度慢、成本也高。离线可用——景区网络可能因天气、灾害或施工而中断，关键服务（闸机入园、安全告警）必须能在断网情况下继续运行。
 边缘计算的定义。 边缘计算是将计算和存储资源部署在靠近数据源头（"边缘"）的位置，在网络边缘处理数据，减少对远端云数据中心的依赖。在景区场景中，"边缘"可以是景区机房中的服务器、部署在灯杆上的边缘网关、甚至闸机内置的计算芯片。
 边缘计算的三种形态。 雾计算（Fog Computing）——在网络中间层（如景区的边缘数据中心）提供计算服务，介于云和终端之间。移动边缘计算（MEC）——将计算能力部署在移动通信...</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为什么需要边缘计算。 纯粹的云计算架构在物联网和实时应用场景中面临三个核心瓶颈。延迟——数据往返云端的网络延迟通常在 50-200 毫秒，对于需要毫秒级响应的人脸识别入园和自动驾驶观光车来说太慢了。带宽——景区每天产生 TB 级的监控视频数据，全部上传云端不仅速度慢、成本也高。离线可用——景区网络可能因天气、灾害或施工而中断，关键服务（闸机入园、安全告警）必须能在断网情况下继续运行。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边缘计算的定义。 边缘计算是将计算和存储资源部署在靠近数据源头（"边缘"）的位置，在网络边缘处理数据，减少对远端云数据中心的依赖。在景区场景中，"边缘"可以是景区机房中的服务器、部署在灯杆上的边缘网关、甚至闸机内置的计算芯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边缘计算的三种形态。 雾计算（Fog Computing）——在网络中间层（如景区的边缘数据中心）提供计算服务，介于云和终端之间。移动边缘计算（MEC）——将计算能力部署在移动通信网络的边缘（5G 基站侧），为移动设备提供超低延迟服务。微云计算（Cloudlet）——部署在特定位置的微型数据中心（如景区的票务机房），服务本区域内的设备。</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6.3 边缘计算</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6.3.2 边缘 AI</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AI 推理的下沉。 "边缘 AI"的核心思路是将 AI 模型的推理（使用训练好的模型对新数据进行预测）从云端下沉到边缘设备上。好处包括：低延迟（本地推理无需网络往返）、隐私保护（人脸数据不出景区本地服务器）、离线可用（网络中断不影响人脸识别入园）、节省带宽（视频分析在本地完成，只上传事件摘要）。
 边缘 AI 的技术挑战。 模型压缩——完整的深度学习模型通常体积庞大（数百 MB 到数 GB），需要剪枝、量化、蒸馏等技术压缩到边缘设备可以承载的大小。异构计算——边缘设备的算力远弱于云端 GPU，需要使用专用的 AI 推理芯片（如华为昇腾、英伟达 Jetson）或利用手机/闸机内置的 NPU。模型更新——当云端训练出更好的模型版本时，如何高效、可靠地将新模型下发到数百个边缘节点并确保一致性。</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 推理的下沉。 "边缘 AI"的核心思路是将 AI 模型的推理（使用训练好的模型对新数据进行预测）从云端下沉到边缘设备上。好处包括：低延迟（本地推理无需网络往返）、隐私保护（人脸数据不出景区本地服务器）、离线可用（网络中断不影响人脸识别入园）、节省带宽（视频分析在本地完成，只上传事件摘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边缘 AI 的技术挑战。 模型压缩——完整的深度学习模型通常体积庞大（数百 MB 到数 GB），需要剪枝、量化、蒸馏等技术压缩到边缘设备可以承载的大小。异构计算——边缘设备的算力远弱于云端 GPU，需要使用专用的 AI 推理芯片（如华为昇腾、英伟达 Jetson）或利用手机/闸机内置的 NPU。模型更新——当云端训练出更好的模型版本时，如何高效、可靠地将新模型下发到数百个边缘节点并确保一致性。</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6.3 边缘计算</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6.3.3 云边协同架构</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协同的三个层面。 数据协同——边缘端采集的原始数据（脱敏后）上传云端用于模型训练和历史分析；云端的分析结果和全局策略下发到边缘端。模型协同——云端训练 AI 模型，边缘端执行推理；边缘端发现模型效果不佳时，将样本数据上传云端用于模型优化。管理协同——云端统一管理所有边缘节点的配置、监控和固件升级，边缘节点定期上报健康状态。
 黄果树景区的云边协同实践。 云端（贵安数据中心+华为云）：AI 模型训练、历史数据分析、跨景区数据融合、系统软件更新管理。边缘端（景区机房边缘服务器）：人脸识别推理、实时客流计数、本地设备控制、断网应急服务。协同机制：云端每周训练更新客流预测模型，自动下发到边缘端；边缘端每分钟上报客流摘要数据到云端；边缘端检测到本地模型准确率下降时，自动上传样本数据请求云端重新训练。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协同的三个层面。 数据协同——边缘端采集的原始数据（脱敏后）上传云端用于模型训练和历史分析；云端的分析结果和全局策略下发到边缘端。模型协同——云端训练 AI 模型，边缘端执行推理；边缘端发现模型效果不佳时，将样本数据上传云端用于模型优化。管理协同——云端统一管理所有边缘节点的配置、监控和固件升级，边缘节点定期上报健康状态。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黄果树景区的云边协同实践。 云端（贵安数据中心+华为云）：AI 模型训练、历史数据分析、跨景区数据融合、系统软件更新管理。边缘端（景区机房边缘服务器）：人脸识别推理、实时客流计数、本地设备控制、断网应急服务。协同机制：云端每周训练更新客流预测模型，自动下发到边缘端；边缘端每分钟上报客流摘要数据到云端；边缘端检测到本地模型准确率下降时，自动上传样本数据请求云端重新训练。</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6.3 边缘计算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6.3.1 边缘计算的技术原理</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为什么需要边缘计算。 纯粹的云计算架构在物联网和实时应用场景中面临三个核心瓶颈。延迟——数据往返云端的网络延迟通常在 50-200 毫秒，对于需要毫秒级响应的人脸识别入园和自动驾驶观光车来说太慢了。带宽——景区每天产生 TB 级的监控视频数据，全部上传云端不仅速度慢、成本也高。离线可用——景区网络可...</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6.3.2 边缘 AI</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AI 推理的下沉。 "边缘 AI"的核心思路是将 AI 模型的推理（使用训练好的模型对新数据进行预测）从云端下沉到边缘设备上。好处包括：低延迟（本地推理无需网络往返）、隐私保护（人脸数据不出景区本地服务器）、离线可用（网络中断不影响人脸识别入园）、节省带宽（视频分析在本地完成，只上传事件摘要）。</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6.3.3 云边协同架构</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协同的三个层面。 数据协同——边缘端采集的原始数据（脱敏后）上传云端用于模型训练和历史分析；云端的分析结果和全局策略下发到边缘端。模型协同——云端训练 AI 模型，边缘端执行推理；边缘端发现模型效果不佳时，将样本数据上传云端用于模型优化。管理协同——云端统一管理所有边缘节点的配置、监控和固件升级，边...</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6.4 贵州的云计算基础设施</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贵州的云计算基础设施</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6.4.1 贵安新区数据中心集群</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"中国数谷"的建设。 贵安新区是中国最大的数据中心集聚区之一，已建成和在建的数据中心超过 20 个，规划标准机架数超过 400 万架。入驻企业包括苹果（iCloud 中国数据中心）、腾讯（贵安七星数据中心）、华为（华为云数据中心）、中国电信、中国移动、中国联通等。数据中心选址贵州的优势在于：气候凉爽（年均气温 15°C，降低制冷能耗）、电力充沛（西电东送的重要电源点）、地质稳定（非地震带）。
 对智慧旅游的支撑。 贵安新区的数据中心集群为贵州智慧旅游提供了"近水楼台"的算力优势。黄果树景区的客流预测模型训练可以直接使用贵安的云计算资源，数据传输延迟低于 10 毫秒（而同省跨区域的光纤传输）；"一码游贵州"平台的核心服务部署在贵安，为全省数千万用户和数万商户提供稳定服务。</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"中国数谷"的建设。 贵安新区是中国最大的数据中心集聚区之一，已建成和在建的数据中心超过 20 个，规划标准机架数超过 400 万架。入驻企业包括苹果（iCloud 中国数据中心）、腾讯（贵安七星数据中心）、华为（华为云数据中心）、中国电信、中国移动、中国联通等。数据中心选址贵州的优势在于：气候凉爽（年均气温 15°C，降低制冷能耗）、电力充沛（西电东送的重要电源点）、地质稳定（非地震带）。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对智慧旅游的支撑。 贵安新区的数据中心集群为贵州智慧旅游提供了"近水楼台"的算力优势。黄果树景区的客流预测模型训练可以直接使用贵安的云计算资源，数据传输延迟低于 10 毫秒（而同省跨区域的光纤传输）；"一码游贵州"平台的核心服务部署在贵安，为全省数千万用户和数万商户提供稳定服务。</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贵州的云计算基础设施</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6.4.2 贵州大数据交易所与算力交易</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算力作为可交易的商品。 贵阳大数据交易所在探索数据交易的同时，也在推进算力交易——将计算资源像商品一样挂牌交易。对于智慧旅游而言，算力交易意味着：一个景区可以在旅游旺季临时"购买"额外的算力来应对客流高峰的计算需求，淡季则释放算力以节省成本。算力交易的实现需要统一的算力度量标准、定价机制和交易平台。
 ---
 云计算通过 IaaS/PaaS/SaaS 三种服务模式和公有/私有/混合三种部署方式，为智慧旅游提供了弹性、低成本的算力基座。云原生（微服务、容器化、DevOps、Serverless）正在改变智慧旅游系统的开发、部署和运维方式——从"半年发一次版"到"按天迭代"，从"运维救火"到"自动化运维"。边缘计算解决了云端架构在延迟、带宽和离线可用三个维度的痛点，边缘 AI 使实时智能决策成为可能。云边协同——训练在云、推理在边——是当前智慧旅游系统的主流架构选择。贵州贵安新区的数据中心集...</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算力作为可交易的商品。 贵阳大数据交易所在探索数据交易的同时，也在推进算力交易——将计算资源像商品一样挂牌交易。对于智慧旅游而言，算力交易意味着：一个景区可以在旅游旺季临时"购买"额外的算力来应对客流高峰的计算需求，淡季则释放算力以节省成本。算力交易的实现需要统一的算力度量标准、定价机制和交易平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云计算通过 IaaS/PaaS/SaaS 三种服务模式和公有/私有/混合三种部署方式，为智慧旅游提供了弹性、低成本的算力基座。云原生（微服务、容器化、DevOps、Serverless）正在改变智慧旅游系统的开发、部署和运维方式——从"半年发一次版"到"按天迭代"，从"运维救火"到"自动化运维"。边缘计算解决了云端架构在延迟、带宽和离线可用三个维度的痛点，边缘 AI 使实时智能决策成为可能。云边协...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 7 章将介绍 5G 与移动互联技术——智慧旅游的"神经系统"。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1. 简答题：比较 IaaS、PaaS 和 SaaS 三种云服务模式在智慧旅游中的适用场景，各举一例。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2. 论述题：一家年接待量 100 万人次的景区计划建设智慧旅游系统，请设计云边协同的技术架构方案，说明哪些功能适合云端、哪些适合边缘端，并估算年度云计算和边缘计算的成本。</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贵州的云计算基础设施</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6.4.2 贵州大数据交易所与算力交易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[16] Kononova O, Prokudin D, Ryabysko J. The vision and the perspective of digital tourism[J]. arXiv preprint, 2021: 2109.09795.
 [17] 基于旅游创新与科技发展视角的智慧旅游模式探讨[J]. 科技创新导报, 2024(8): 1-8.
 [18] Ionescu A M, Sârbu F A. Exploring the impact of smart technologies on the tourism industry
 [4] Cepeda-Pacheco J C, Domingo M C. Deep learning and Internet of Things for tourist attraction recommendations in sm...</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[16] Kononova O, Prokudin D, Ryabysko J. The vision and the perspective of digital tourism[J]. arXiv preprint, 2021: 2109.09795.</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[17] 基于旅游创新与科技发展视角的智慧旅游模式探讨[J]. 科技创新导报, 2024(8): 1-8.</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[18] Ionescu A M, Sârbu F A. Exploring the impact of smart technologies on the tourism industry</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[4] Cepeda-Pacheco J C, Domingo M C. Deep learning and Internet of Things for tourist attraction recommendations in smart cities[J]. Neural Computing and Applications, 2022, 34(15): 12487-12506. DOI: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[5] Chowdhury N, Ahmed Z, Kushol R, et al. Internet of Things (IoT) in smart tourism: a literature review[J]. Smart Tourism and Urban Development, 2022, 15(1): 45-60. DOI: 10.1108/sjme-03-2022-0035.</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贵州的云计算基础设施</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6.4.2 贵州大数据交易所与算力交易 (续 2)</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[5] Chowdhury N, Ahmed Z, Kushol R, et al. Internet of Things (IoT) in smart tourism: a literature review[J]. Smart Tourism and Urban Development, 2022, 15(1): 45-60. DOI: 10.1108/sjme-03-2022-0035.
 [6] Rosário A T, Dias J C. Exploring the Landscape of Smart Tourism: A Systematic Bibliometric Review of the Literature of the Internet of Things[J]. Administrative Sciences, 2024, 14(2): 22. DOI: 10....</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[5] Chowdhury N, Ahmed Z, Kushol R, et al. Internet of Things (IoT) in smart tourism: a literature review[J]. Smart Tourism and Urban Development, 2022, 15(1): 45-60. DOI: 10.1108/sjme-03-2022-0035.</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[6] Rosário A T, Dias J C. Exploring the Landscape of Smart Tourism: A Systematic Bibliometric Review of the Literature of the Internet of Things[J]. Administrative Sciences, 2024, 14(2): 22. DOI: 10....</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[7] Borges-Tiago T, Veríssimo J M C, Tiago F. Smart tourism: a scientometric review (2008-2020)[J]. European Journal of Tourism Research, 2021, 30: 3002. DOI: 10.54055/ejtr.v30i.2593.</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[8] Gretzel U. The Smart DMO: A new step in the digital transformation of destination management organizations[J]. European Journal of Tourism Research, 2021, 30: 3002. DOI: 10.54055/ejtr.v30i.2589.</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[9] Križaj D, Bratec M, Kopić P, et al. A Technology-Based Innovation Adoption and Implementation Analysis of European Smart Tourism Projects[J]. Sustainability, 2021, 13(18): 10279. DOI: 10.3390/su13...</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6.4 贵州的云计算基础设施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6.4.1 贵安新区数据中心集群</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"中国数谷"的建设。 贵安新区是中国最大的数据中心集聚区之一，已建成和在建的数据中心超过 20 个，规划标准机架数超过 400 万架。入驻企业包括苹果（iCloud 中国数据中心）、腾讯（贵安七星数据中心）、华为（华为云数据中心）、中国电信、中国移动、中国联通等。数据中心选址贵州的优势在于：气候凉爽...</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6.4.2 贵州大数据交易所与算力交易</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算力作为可交易的商品。 贵阳大数据交易所在探索数据交易的同时，也在推进算力交易——将计算资源像商品一样挂牌交易。对于智慧旅游而言，算力交易意味着：一个景区可以在旅游旺季临时"购买"额外的算力来应对客流高峰的计算需求，淡季则释放算力以节省成本。算力交易的实现需要统一的算力度量标准、定价机制和交易平台。</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6.1.1 云计算的核心概念</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6.1.2 服务模式</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6.1.3 部署模型</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6.2.1 云原生的核心理念</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6.2.2 智慧旅游系统的云原生实践</a:t>
            </a:r>
            <a:endParaRPr lang="en-US" sz="1200" dirty="0"/>
          </a:p>
        </p:txBody>
      </p:sp>
      <p:sp>
        <p:nvSpPr>
          <p:cNvPr id="19" name="Shape 17"/>
          <p:cNvSpPr/>
          <p:nvPr/>
        </p:nvSpPr>
        <p:spPr>
          <a:xfrm>
            <a:off x="4754880" y="1005840"/>
            <a:ext cx="3931920" cy="457200"/>
          </a:xfrm>
          <a:prstGeom prst="rect">
            <a:avLst/>
          </a:prstGeom>
          <a:solidFill>
            <a:srgbClr val="F8FAFC"/>
          </a:solidFill>
          <a:ln/>
        </p:spPr>
      </p:sp>
      <p:sp>
        <p:nvSpPr>
          <p:cNvPr id="20" name="Shape 18"/>
          <p:cNvSpPr/>
          <p:nvPr/>
        </p:nvSpPr>
        <p:spPr>
          <a:xfrm>
            <a:off x="4754880" y="1005840"/>
            <a:ext cx="54864" cy="457200"/>
          </a:xfrm>
          <a:prstGeom prst="rect">
            <a:avLst/>
          </a:prstGeom>
          <a:solidFill>
            <a:srgbClr val="1C7293"/>
          </a:solidFill>
          <a:ln/>
        </p:spPr>
      </p:sp>
      <p:sp>
        <p:nvSpPr>
          <p:cNvPr id="21" name="Text 19"/>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6.3.1 边缘计算的技术原理</a:t>
            </a:r>
            <a:endParaRPr lang="en-US" sz="1200" dirty="0"/>
          </a:p>
        </p:txBody>
      </p:sp>
      <p:sp>
        <p:nvSpPr>
          <p:cNvPr id="22" name="Shape 20"/>
          <p:cNvSpPr/>
          <p:nvPr/>
        </p:nvSpPr>
        <p:spPr>
          <a:xfrm>
            <a:off x="4754880" y="1508760"/>
            <a:ext cx="3931920" cy="457200"/>
          </a:xfrm>
          <a:prstGeom prst="rect">
            <a:avLst/>
          </a:prstGeom>
          <a:solidFill>
            <a:srgbClr val="F8FAFC"/>
          </a:solidFill>
          <a:ln/>
        </p:spPr>
      </p:sp>
      <p:sp>
        <p:nvSpPr>
          <p:cNvPr id="23" name="Shape 21"/>
          <p:cNvSpPr/>
          <p:nvPr/>
        </p:nvSpPr>
        <p:spPr>
          <a:xfrm>
            <a:off x="4754880" y="1508760"/>
            <a:ext cx="54864" cy="457200"/>
          </a:xfrm>
          <a:prstGeom prst="rect">
            <a:avLst/>
          </a:prstGeom>
          <a:solidFill>
            <a:srgbClr val="1C7293"/>
          </a:solidFill>
          <a:ln/>
        </p:spPr>
      </p:sp>
      <p:sp>
        <p:nvSpPr>
          <p:cNvPr id="24" name="Text 22"/>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6.3.2 边缘 AI</a:t>
            </a:r>
            <a:endParaRPr lang="en-US" sz="1200" dirty="0"/>
          </a:p>
        </p:txBody>
      </p:sp>
      <p:sp>
        <p:nvSpPr>
          <p:cNvPr id="25" name="Shape 23"/>
          <p:cNvSpPr/>
          <p:nvPr/>
        </p:nvSpPr>
        <p:spPr>
          <a:xfrm>
            <a:off x="4754880" y="2011680"/>
            <a:ext cx="3931920" cy="457200"/>
          </a:xfrm>
          <a:prstGeom prst="rect">
            <a:avLst/>
          </a:prstGeom>
          <a:solidFill>
            <a:srgbClr val="F8FAFC"/>
          </a:solidFill>
          <a:ln/>
        </p:spPr>
      </p:sp>
      <p:sp>
        <p:nvSpPr>
          <p:cNvPr id="26" name="Shape 24"/>
          <p:cNvSpPr/>
          <p:nvPr/>
        </p:nvSpPr>
        <p:spPr>
          <a:xfrm>
            <a:off x="4754880" y="2011680"/>
            <a:ext cx="54864" cy="457200"/>
          </a:xfrm>
          <a:prstGeom prst="rect">
            <a:avLst/>
          </a:prstGeom>
          <a:solidFill>
            <a:srgbClr val="1C7293"/>
          </a:solidFill>
          <a:ln/>
        </p:spPr>
      </p:sp>
      <p:sp>
        <p:nvSpPr>
          <p:cNvPr id="27" name="Text 25"/>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6.3.3 云边协同架构</a:t>
            </a:r>
            <a:endParaRPr lang="en-US" sz="1200" dirty="0"/>
          </a:p>
        </p:txBody>
      </p:sp>
      <p:sp>
        <p:nvSpPr>
          <p:cNvPr id="28" name="Shape 26"/>
          <p:cNvSpPr/>
          <p:nvPr/>
        </p:nvSpPr>
        <p:spPr>
          <a:xfrm>
            <a:off x="4754880" y="2514600"/>
            <a:ext cx="3931920" cy="457200"/>
          </a:xfrm>
          <a:prstGeom prst="rect">
            <a:avLst/>
          </a:prstGeom>
          <a:solidFill>
            <a:srgbClr val="F8FAFC"/>
          </a:solidFill>
          <a:ln/>
        </p:spPr>
      </p:sp>
      <p:sp>
        <p:nvSpPr>
          <p:cNvPr id="29" name="Shape 27"/>
          <p:cNvSpPr/>
          <p:nvPr/>
        </p:nvSpPr>
        <p:spPr>
          <a:xfrm>
            <a:off x="4754880" y="2514600"/>
            <a:ext cx="54864" cy="457200"/>
          </a:xfrm>
          <a:prstGeom prst="rect">
            <a:avLst/>
          </a:prstGeom>
          <a:solidFill>
            <a:srgbClr val="1C7293"/>
          </a:solidFill>
          <a:ln/>
        </p:spPr>
      </p:sp>
      <p:sp>
        <p:nvSpPr>
          <p:cNvPr id="30" name="Text 28"/>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6.4.1 贵安新区数据中心集群</a:t>
            </a:r>
            <a:endParaRPr lang="en-US" sz="1200" dirty="0"/>
          </a:p>
        </p:txBody>
      </p:sp>
      <p:sp>
        <p:nvSpPr>
          <p:cNvPr id="31" name="Shape 29"/>
          <p:cNvSpPr/>
          <p:nvPr/>
        </p:nvSpPr>
        <p:spPr>
          <a:xfrm>
            <a:off x="4754880" y="3017520"/>
            <a:ext cx="3931920" cy="457200"/>
          </a:xfrm>
          <a:prstGeom prst="rect">
            <a:avLst/>
          </a:prstGeom>
          <a:solidFill>
            <a:srgbClr val="F8FAFC"/>
          </a:solidFill>
          <a:ln/>
        </p:spPr>
      </p:sp>
      <p:sp>
        <p:nvSpPr>
          <p:cNvPr id="32" name="Shape 30"/>
          <p:cNvSpPr/>
          <p:nvPr/>
        </p:nvSpPr>
        <p:spPr>
          <a:xfrm>
            <a:off x="4754880" y="3017520"/>
            <a:ext cx="54864" cy="457200"/>
          </a:xfrm>
          <a:prstGeom prst="rect">
            <a:avLst/>
          </a:prstGeom>
          <a:solidFill>
            <a:srgbClr val="1C7293"/>
          </a:solidFill>
          <a:ln/>
        </p:spPr>
      </p:sp>
      <p:sp>
        <p:nvSpPr>
          <p:cNvPr id="33" name="Text 31"/>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6.4.2 贵州大数据交易所与算力交易</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云计算通过 IaaS/PaaS/SaaS 三种服务模式和公有/私有/混合三种部署方式，为智慧旅游提供了弹性、低成本的算力基座。云原生（微服务、容器化、DevOps、Serverless）正在改变智慧旅游系统的开发、部署和运维方式——从"半年发一次版"到"按天迭代"，从"运维救火"到"自动化运维"。边缘计算解决了云端架构在延迟、带宽和离线可用三个维度的痛点，边缘 AI 使实时智能决策成为可能。云边协同——训练在云、推理在边——是当前智慧旅游系统的主流架构选择。贵州贵安新区的数据中心集群为本地智慧旅游提供了得天独厚的算力支撑。</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第 7 章将介绍 5G 与移动互联技术——智慧旅游的"神经系统"。</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6 章 完</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智慧旅游技术与应用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智慧旅游技术与应用 - 第6章 云计算与边缘计算</dc:title>
  <dc:subject>PptxGenJS Presentation</dc:subject>
  <dc:creator>安顺学院旅游管理学院</dc:creator>
  <cp:lastModifiedBy>安顺学院旅游管理学院</cp:lastModifiedBy>
  <cp:revision>1</cp:revision>
  <dcterms:created xsi:type="dcterms:W3CDTF">2026-07-28T23:52:25Z</dcterms:created>
  <dcterms:modified xsi:type="dcterms:W3CDTF">2026-07-28T23:52:25Z</dcterms:modified>
</cp:coreProperties>
</file>