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大数据与旅游分析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掌握大数据与旅游分析的核心概念、理论框架与关键术语，理解其在数字文旅学科体系中的定位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能够运用大数据与旅游分析的理论工具分析实践问题，具备方案设计与评估的基本能力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黄果树景区大数据中心的一块屏幕上，实时显示着一组关键数字：当前在园人数 18,247 人，大瀑布区域 6,821 人（承载率 68%），水帘洞排队 32 分钟，今日累计收入 387 万元，客单价 212 元——这些数字每 10 秒刷新一次。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但这块屏幕的价值不在于"展示数字"，而在于它背后的数据分析能力。系统不仅知道"现在有多少人"，还能预测"一个小时后会有多少人"——基于历史客流数据、今日实时趋势、OTA 预订数据、天气预报和节假日日历，AI 预测模型给出的预判是：14:00 大瀑布区域将达到承载率 85% 的黄色预警线。基于这个预测，系统提前 30 分钟启动了分流预案——动态调整票价、推送引导信息、增加观光车班次。结果：14:00 的实际承载率为 82%，成功避免了拥堵。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场景揭示了大数据的核心价值：不是"发生了什么"（描述性分析），而是"将发生什么"（预测性分析）和"应该怎么做"（规范性分析）。本章将系统介绍旅游大数据的采集、处理、分析和可视化的技术原理和实践方法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景区每天产生海量数据，哪些数据最有分析价值？如何判断数据的"价值密度"？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客流预测模型的准确率能达到多少？预测不准的后果是什么？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大数据分析是否可能侵犯游客隐私？边界在哪里？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旅游大数据概述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旅游大数据的类型  |  4.1.2 旅游大数据的特征  |  4.1.3 从数据到价值的转换路径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旅游数据处理技术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数据采集与接入  |  4.2.2 数据清洗与预处理  |  4.2.3 数据存储与管理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旅游数据分析方法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客流分析  |  4.3.2 游客画像分析  |  4.3.3 情感分析与舆情监测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数据可视化与决策支持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4.4.1 可视化的基本原则  |  4.4.2 景区指挥大屏设计  |  4.4.3 移动端数据看板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 旅游大数据概述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旅游大数据概述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4.1.1 旅游大数据的类型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按来源分类。 旅游大数据来自多种渠道。景区运营数据：票务系统（售票量、入园量、退票量、客单价）、监控系统（视频流、抓拍图片）、IoT 传感器（客流计数、环境参数、设备状态）、POS 系统（二次消费金额和品类）。平台数据：OTA 平台（搜索量、预订量、评价评分、价格变化）、社交媒体（UGC 内容、情感倾向、话题热度）、地图和导航（位置搜索、路线规划、实时路况）。公共数据：交通数据（航班、铁路、公路客流）、气象数据（温度、降水、空气质量）、经济数据（GDP、居民收入、消费指数）。调研数据：游客问卷、访谈记录、实验数据。
 按结构化程度分类。 结构化数据（票务记录、交易记录、传感器读数的数值和文本字段）、半结构化数据（JSON 格式的 API 返回数据、XML 格式的配置文件）、非结构化数据（监控视频、游客评论、游记文章、社交媒体图片）。旅游大数据的挑战之一在于非结构化数据的占比极高且增长迅速—...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按来源分类。 旅游大数据来自多种渠道。景区运营数据：票务系统（售票量、入园量、退票量、客单价）、监控系统（视频流、抓拍图片）、IoT 传感器（客流计数、环境参数、设备状态）、POS 系统（二次消费金额和品类）。平台数据：OTA 平台（搜索量、预订量、评价评分、价格变化）、社交媒体（UGC 内容、情感倾向、话题热度）、地图和导航（位置搜索、路线规划、实时路况）。公共数据：交通数据（航班、铁路、公路客...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按结构化程度分类。 结构化数据（票务记录、交易记录、传感器读数的数值和文本字段）、半结构化数据（JSON 格式的 API 返回数据、XML 格式的配置文件）、非结构化数据（监控视频、游客评论、游记文章、社交媒体图片）。旅游大数据的挑战之一在于非结构化数据的占比极高且增长迅速——景区每天产生的视频数据量可达 TB 级别，但其中绝大多数是"无事件"的常态画面。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旅游大数据概述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4.1.2 旅游大数据的特征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"5V"特征。 大数据通常用"5V"来概括其特征。Volume（大量）：黄果树景区每天产生约 2TB 数据，一年超过 700TB。Velocity（高速）：客流数据需要秒级更新以支撑实时调度，视频数据以 25-30 帧/秒的速度持续产生。Variety（多样）：结构化票务数据、半结构化 API 日志、非结构化视频和评论——多种格式共存。Veracity（真实性）：传感器故障、网络丢包、人为录入错误都会影响数据质量。Value（价值）：原始数据的价值密度低，需要通过分析和建模提取价值——TB 级的视频数据中，真正有价值的事件画面可能只占 1%。
 旅游大数据的独特特征。 除"5V"外，旅游大数据还具有几个独特特征。时空密集性：旅游数据高度集中于特定时间和空间——国庆黄金周 7 天的数据量可能超过平时 2 个月，核心景点的数据密度远高于外围区域。季节性周期：旅游数据呈现强烈的季节性、周周期和日...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"5V"特征。 大数据通常用"5V"来概括其特征。Volume（大量）：黄果树景区每天产生约 2TB 数据，一年超过 700TB。Velocity（高速）：客流数据需要秒级更新以支撑实时调度，视频数据以 25-30 帧/秒的速度持续产生。Variety（多样）：结构化票务数据、半结构化 API 日志、非结构化视频和评论——多种格式共存。Veracity（真实性）：传感器故障、网络丢包、人为录入错误...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旅游大数据的独特特征。 除"5V"外，旅游大数据还具有几个独特特征。时空密集性：旅游数据高度集中于特定时间和空间——国庆黄金周 7 天的数据量可能超过平时 2 个月，核心景点的数据密度远高于外围区域。季节性周期：旅游数据呈现强烈的季节性、周周期和日周期规律——暑期和国庆是旺季，周末高于工作日，上午 10 点至下午 3 点是高峰时段。外部依赖性：旅游数据受天气、政策、突发事件等外部因素的显著影响——...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旅游大数据概述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4.1.3 从数据到价值的转换路径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数据价值链。 旅游大数据的价值转换遵循"数据→信息→知识→决策→行动"的价值链。原始数据（闸机每次开闸的记录）→信息（今日入园人数 18,247 人）→知识（上午 10 点至下午 2 点是客流高峰时段，占总客流的 60%）→决策（在高峰时段启动分流预案）→行动（调价、推送、增加运力）。每一步都需要相应的技术和能力支撑——数据工程（采集和存储）、数据分析（统计和建模）、业务理解（将分析结果转化为业务语言）、执行能力（将决策落地为行动）。
 数据分析的三个层次。 描述性分析——回答"发生了什么"，是数据分析的基础层次。常用方法：均值、中位数、标准差等描述性统计，折线图、柱状图、热力图等可视化手段。预测性分析——回答"将发生什么"，是数据分析的进阶层次。常用方法：时间序列预测（ARIMA、Prophet）、回归分析、机器学习（随机森林、XGBoost、深度学习）。规范性分析——回答"应该怎么做"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数据价值链。 旅游大数据的价值转换遵循"数据→信息→知识→决策→行动"的价值链。原始数据（闸机每次开闸的记录）→信息（今日入园人数 18,247 人）→知识（上午 10 点至下午 2 点是客流高峰时段，占总客流的 60%）→决策（在高峰时段启动分流预案）→行动（调价、推送、增加运力）。每一步都需要相应的技术和能力支撑——数据工程（采集和存储）、数据分析（统计和建模）、业务理解（将分析结果转化为业务...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数据分析的三个层次。 描述性分析——回答"发生了什么"，是数据分析的基础层次。常用方法：均值、中位数、标准差等描述性统计，折线图、柱状图、热力图等可视化手段。预测性分析——回答"将发生什么"，是数据分析的进阶层次。常用方法：时间序列预测（ARIMA、Prophet）、回归分析、机器学习（随机森林、XGBoost、深度学习）。规范性分析——回答"应该怎么做"，是数据分析的最高层次。常用方法：运筹优化..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 旅游大数据概述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旅游大数据的类型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按来源分类。 旅游大数据来自多种渠道。景区运营数据：票务系统（售票量、入园量、退票量、客单价）、监控系统（视频流、抓拍图片）、IoT 传感器（客流计数、环境参数、设备状态）、POS 系统（二次消费金额和品类）。平台数据：OTA 平台（搜索量、预订量、评价评分、价格变化）、社交媒体（UGC 内容、情感...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4.1.2 旅游大数据的特征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"5V"特征。 大数据通常用"5V"来概括其特征。Volume（大量）：黄果树景区每天产生约 2TB 数据，一年超过 700TB。Velocity（高速）：客流数据需要秒级更新以支撑实时调度，视频数据以 25-30 帧/秒的速度持续产生。Variety（多样）：结构化票务数据、半结构化 API 日志...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4.1.3 从数据到价值的转换路径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数据价值链。 旅游大数据的价值转换遵循"数据→信息→知识→决策→行动"的价值链。原始数据（闸机每次开闸的记录）→信息（今日入园人数 18,247 人）→知识（上午 10 点至下午 2 点是客流高峰时段，占总客流的 60%）→决策（在高峰时段启动分流预案）→行动（调价、推送、增加运力）。每一步都需要相...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 旅游数据处理技术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旅游数据处理技术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4.2.1 数据采集与接入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批处理 vs. 流处理。 数据采集分为批处理和流处理两种模式。批处理适用于对实时性要求不高的场景——每天凌晨将前一天的票务数据、交易数据以批量方式导入数据仓库。流处理适用于需要实时响应的场景——客流传感器数据、闸机入园事件以流的方式实时接入数据中台，延迟控制在秒级。技术选型：批处理常用 Sqoop、DataX、Kettle，流处理常用 Kafka（消息队列）+ Flink（流计算引擎）。
 数据接入的"管道"设计。 在黄果树景区的数据中台中，数据接入采用"三层管道"设计。第一层——数据采集 Agent，部署在各个源系统侧，负责将源数据以标准格式推送到数据中台。第二层——消息队列（Kafka），作为数据接入的缓冲层，削峰填谷，防止源系统的突发数据流量冲击中台。第三层——数据接入服务，从消息队列中消费数据，进行初步的格式校验和数据清洗后写入数据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批处理 vs. 流处理。 数据采集分为批处理和流处理两种模式。批处理适用于对实时性要求不高的场景——每天凌晨将前一天的票务数据、交易数据以批量方式导入数据仓库。流处理适用于需要实时响应的场景——客流传感器数据、闸机入园事件以流的方式实时接入数据中台，延迟控制在秒级。技术选型：批处理常用 Sqoop、DataX、Kettle，流处理常用 Kafka（消息队列）+ Flink（流计算引擎）。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数据接入的"管道"设计。 在黄果树景区的数据中台中，数据接入采用"三层管道"设计。第一层——数据采集 Agent，部署在各个源系统侧，负责将源数据以标准格式推送到数据中台。第二层——消息队列（Kafka），作为数据接入的缓冲层，削峰填谷，防止源系统的突发数据流量冲击中台。第三层——数据接入服务，从消息队列中消费数据，进行初步的格式校验和数据清洗后写入数据湖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旅游数据处理技术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4.2.2 数据清洗与预处理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数据清洗的常见任务。 缺失值处理——某些游客未填写年龄字段，可以用均值填充、中位数填充或基于其他字段（如身份证号）推断。异常值处理——系统故障导致某小时客流记录为 0 或极端偏大，需要通过统计方法（如 3σ 准则、箱线图）识别并处理。重复值处理——同一笔交易因系统重试被记录了两次，需要去重。格式标准化——日期格式不统一（2024-10-01 vs. 2024/10/01），需要统一为标准格式。
 数据清洗的实践原则。 数据清洗不能"一刀切"，需要根据分析目的和数据特性灵活处理。核心原则：记录清洗过程——保留原始数据，在清洗后的数据集中记录每一步清洗操作（删除的行数、填充的方法），确保可追溯和可复现；区分错误和真实——极端天气导致的客流骤降是真实的业务现象，不应作为异常值删除；最小干预——在不影响分析的前提下，尽量保留原始数据，过度清洗可能丢失有价值的信息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数据清洗的常见任务。 缺失值处理——某些游客未填写年龄字段，可以用均值填充、中位数填充或基于其他字段（如身份证号）推断。异常值处理——系统故障导致某小时客流记录为 0 或极端偏大，需要通过统计方法（如 3σ 准则、箱线图）识别并处理。重复值处理——同一笔交易因系统重试被记录了两次，需要去重。格式标准化——日期格式不统一（2024-10-01 vs. 2024/10/01），需要统一为标准格式。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数据清洗的实践原则。 数据清洗不能"一刀切"，需要根据分析目的和数据特性灵活处理。核心原则：记录清洗过程——保留原始数据，在清洗后的数据集中记录每一步清洗操作（删除的行数、填充的方法），确保可追溯和可复现；区分错误和真实——极端天气导致的客流骤降是真实的业务现象，不应作为异常值删除；最小干预——在不影响分析的前提下，尽量保留原始数据，过度清洗可能丢失有价值的信息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旅游数据处理技术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4.2.3 数据存储与管理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存储技术的选择矩阵。 根据数据的使用场景选择合适的存储引擎。高频实时查询（"当前大瀑布区域有多少人"）→ Redis（内存数据库，微秒级响应）。结构化业务数据的增删改查（"某游客的订单信息"）→ MySQL/PostgreSQL（关系型数据库）。海量数据的批量分析（"过去三年的客流趋势分析"）→ ClickHouse/Doris（OLAP 分析型数据库）。全文检索（"搜索包含'黄果树'的游客评论"）→ Elasticsearch。视频和图片存储 → MinIO/Ceph（对象存储）。
 数据分层存储策略。 黄果树景区采用"热-温-冷"三层存储策略。热数据（最近 7 天的实时数据）存储在高性能 SSD 上，支持秒级查询。温数据（7 天到 3 个月的数据）存储在 HDD 上，支持分钟级查询。冷数据（3 个月以上的历史数据）存储在对象存储中，查询延迟分钟级到小时级，但成本极低。三层之间的数据根据...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存储技术的选择矩阵。 根据数据的使用场景选择合适的存储引擎。高频实时查询（"当前大瀑布区域有多少人"）→ Redis（内存数据库，微秒级响应）。结构化业务数据的增删改查（"某游客的订单信息"）→ MySQL/PostgreSQL（关系型数据库）。海量数据的批量分析（"过去三年的客流趋势分析"）→ ClickHouse/Doris（OLAP 分析型数据库）。全文检索（"搜索包含'黄果树'的游客评论"...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数据分层存储策略。 黄果树景区采用"热-温-冷"三层存储策略。热数据（最近 7 天的实时数据）存储在高性能 SSD 上，支持秒级查询。温数据（7 天到 3 个月的数据）存储在 HDD 上，支持分钟级查询。冷数据（3 个月以上的历史数据）存储在对象存储中，查询延迟分钟级到小时级，但成本极低。三层之间的数据根据时间自动迁移，平衡了性能和成本。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 旅游数据处理技术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数据采集与接入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批处理 vs. 流处理。 数据采集分为批处理和流处理两种模式。批处理适用于对实时性要求不高的场景——每天凌晨将前一天的票务数据、交易数据以批量方式导入数据仓库。流处理适用于需要实时响应的场景——客流传感器数据、闸机入园事件以流的方式实时接入数据中台，延迟控制在秒级。技术选型：批处理常用 Sqoop、...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4.2.2 数据清洗与预处理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数据清洗的常见任务。 缺失值处理——某些游客未填写年龄字段，可以用均值填充、中位数填充或基于其他字段（如身份证号）推断。异常值处理——系统故障导致某小时客流记录为 0 或极端偏大，需要通过统计方法（如 3σ 准则、箱线图）识别并处理。重复值处理——同一笔交易因系统重试被记录了两次，需要去重。格式标准...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4.2.3 数据存储与管理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存储技术的选择矩阵。 根据数据的使用场景选择合适的存储引擎。高频实时查询（"当前大瀑布区域有多少人"）→ Redis（内存数据库，微秒级响应）。结构化业务数据的增删改查（"某游客的订单信息"）→ MySQL/PostgreSQL（关系型数据库）。海量数据的批量分析（"过去三年的客流趋势分析"）→ C...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 旅游数据分析方法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旅游数据分析方法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4.3.1 客流分析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客流时空分布分析。 客流的时间分布可以从多个粒度分析——日客流曲线（一天中每个小时的客流变化）、周客流模式（工作日 vs. 周末的差异）、月/季客流趋势（旺季和淡季的差异）、年客流增长率。空间分布分析关注客流的空间不均衡——核心景点（大瀑布、水帘洞）vs. 外围景点（天星桥后半段）的客流占比，热门拍照点 vs. 冷门步道的客流密度。黄果树景区的数据显示，大瀑布区域的客流占比长期超过 60%，而面积更大的天星桥区域仅占 25%，空间分布极不均衡。
 客流预测模型。 客流预测是景区运营的核心分析任务。短期预测（未来 1-24 小时）用于实时调度和动态定价。中期预测（未来 1-7 天）用于人员排班和物资准备。长期预测（未来 1-12 个月）用于战略规划和预算编制。常用的预测方法：时间序列模型（ARIMA、Prophet）适用于规律性强的场景；机器学习模型（XGBoost、LSTM）可以融合天气、...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客流时空分布分析。 客流的时间分布可以从多个粒度分析——日客流曲线（一天中每个小时的客流变化）、周客流模式（工作日 vs. 周末的差异）、月/季客流趋势（旺季和淡季的差异）、年客流增长率。空间分布分析关注客流的空间不均衡——核心景点（大瀑布、水帘洞）vs. 外围景点（天星桥后半段）的客流占比，热门拍照点 vs. 冷门步道的客流密度。黄果树景区的数据显示，大瀑布区域的客流占比长期超过 60%，而面积...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客流预测模型。 客流预测是景区运营的核心分析任务。短期预测（未来 1-24 小时）用于实时调度和动态定价。中期预测（未来 1-7 天）用于人员排班和物资准备。长期预测（未来 1-12 个月）用于战略规划和预算编制。常用的预测方法：时间序列模型（ARIMA、Prophet）适用于规律性强的场景；机器学习模型（XGBoost、LSTM）可以融合天气、节假日等外部特征，准确率更高；深度学习模型（Tran...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旅游数据分析方法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4.3.2 游客画像分析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游客画像的维度。 游客画像是基于多维数据对游客群体进行特征刻画的分析方法。常用维度包括：人口统计学维度（年龄、性别、来源地、收入水平）、行为维度（游览时长、游览路径、消费金额和品类、重游次数）、偏好维度（兴趣标签——自然风光、文化体验、亲子活动、美食探索）、价值维度（消费金额、利润贡献、忠诚度、推荐意愿）。游客画像不是对单个游客的"隐私窥探"，而是对群体特征的统计描述——"来自广东的 25-35 岁女性游客平均消费 350 元"是一个统计结论，不涉及任何具体个人的信息。
 聚类分析在游客细分中的应用。 K-Means 聚类是最常用的游客细分算法。以黄果树景区为例，基于消费金额和游览时长的聚类分析可以将游客分为四类：高效打卡型（消费低、游览时间短，占 35%）——主要来自周边省份的自驾游客，当天往返；深度体验型（消费高、游览时间长，占 20%）——来自远距离省份，在景区停留 1-2 天；高消...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游客画像的维度。 游客画像是基于多维数据对游客群体进行特征刻画的分析方法。常用维度包括：人口统计学维度（年龄、性别、来源地、收入水平）、行为维度（游览时长、游览路径、消费金额和品类、重游次数）、偏好维度（兴趣标签——自然风光、文化体验、亲子活动、美食探索）、价值维度（消费金额、利润贡献、忠诚度、推荐意愿）。游客画像不是对单个游客的"隐私窥探"，而是对群体特征的统计描述——"来自广东的 25-35 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聚类分析在游客细分中的应用。 K-Means 聚类是最常用的游客细分算法。以黄果树景区为例，基于消费金额和游览时长的聚类分析可以将游客分为四类：高效打卡型（消费低、游览时间短，占 35%）——主要来自周边省份的自驾游客，当天往返；深度体验型（消费高、游览时间长，占 20%）——来自远距离省份，在景区停留 1-2 天；高消费快游型（消费高、游览时间短，占 15%）——商务考察或高端团客；低消费慢游型...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旅游数据分析方法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4.3.3 情感分析与舆情监测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情感分析的技术原理。 情感分析通过自然语言处理技术自动识别文本（评论、游记、社交媒体帖子）中的情感倾向——正面、负面或中性。技术路线分为两类：基于词典的方法——使用预先构建的情感词典（如知网 HowNet、大连理工情感词汇本体库）计算文本的情感得分，简单快速但准确率有限；基于机器学习的方法——使用标注数据训练分类模型（朴素贝叶斯、BERT），准确率高但需要训练数据和算力。
 舆情监测的实践应用。 景区舆情监测系统实时抓取 OTA 平台、社交媒体、新闻网站上的相关内容，进行情感分析和热点识别。当负面情感比例异常升高时（如某日差评率超过 10%），系统自动告警，运营团队可以快速定位问题（是哪个景点、哪个服务环节出了问题）并及时响应。当出现突发热点事件（如一条关于景区的短视频爆火），系统可以追踪传播路径和舆论走向，为公关应对提供数据支撑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情感分析的技术原理。 情感分析通过自然语言处理技术自动识别文本（评论、游记、社交媒体帖子）中的情感倾向——正面、负面或中性。技术路线分为两类：基于词典的方法——使用预先构建的情感词典（如知网 HowNet、大连理工情感词汇本体库）计算文本的情感得分，简单快速但准确率有限；基于机器学习的方法——使用标注数据训练分类模型（朴素贝叶斯、BERT），准确率高但需要训练数据和算力。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舆情监测的实践应用。 景区舆情监测系统实时抓取 OTA 平台、社交媒体、新闻网站上的相关内容，进行情感分析和热点识别。当负面情感比例异常升高时（如某日差评率超过 10%），系统自动告警，运营团队可以快速定位问题（是哪个景点、哪个服务环节出了问题）并及时响应。当出现突发热点事件（如一条关于景区的短视频爆火），系统可以追踪传播路径和舆论走向，为公关应对提供数据支撑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 旅游数据分析方法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客流分析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客流时空分布分析。 客流的时间分布可以从多个粒度分析——日客流曲线（一天中每个小时的客流变化）、周客流模式（工作日 vs. 周末的差异）、月/季客流趋势（旺季和淡季的差异）、年客流增长率。空间分布分析关注客流的空间不均衡——核心景点（大瀑布、水帘洞）vs. 外围景点（天星桥后半段）的客流占比，热门拍...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4.3.2 游客画像分析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游客画像的维度。 游客画像是基于多维数据对游客群体进行特征刻画的分析方法。常用维度包括：人口统计学维度（年龄、性别、来源地、收入水平）、行为维度（游览时长、游览路径、消费金额和品类、重游次数）、偏好维度（兴趣标签——自然风光、文化体验、亲子活动、美食探索）、价值维度（消费金额、利润贡献、忠诚度、推荐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4.3.3 情感分析与舆情监测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情感分析的技术原理。 情感分析通过自然语言处理技术自动识别文本（评论、游记、社交媒体帖子）中的情感倾向——正面、负面或中性。技术路线分为两类：基于词典的方法——使用预先构建的情感词典（如知网 HowNet、大连理工情感词汇本体库）计算文本的情感得分，简单快速但准确率有限；基于机器学习的方法——使用标...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 数据可视化与决策支持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数据可视化与决策支持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4.4.1 可视化的基本原则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"信达雅"原则。 数据可视化不是"把数据画出来"，而是"用图形讲好数据故事"。好的可视化遵循三个层次的要求。信（准确）——数据没有错误或误导，坐标轴从零开始（避免截断坐标轴造成视觉误导），比例尺合理。达（清晰）——信息层次分明，重点突出，受众能在 5 秒内理解图表的核心信息。雅（美观）——配色协调、排版整洁、去除不必要的装饰元素（"数据墨水比"最大化）。
 图表选择的决策树。 比较类（A 比 B 大多少）→ 柱状图、条形图。趋势类（随时间如何变化）→ 折线图、面积图。构成类（各部分占比多少）→ 饼图、堆叠柱状图、树图。分布类（数据的范围和集中度）→ 直方图、箱线图、散点图。关系类（两个变量之间有何关联）→ 散点图、气泡图。空间类（哪里多哪里少）→ 热力图、地图。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"信达雅"原则。 数据可视化不是"把数据画出来"，而是"用图形讲好数据故事"。好的可视化遵循三个层次的要求。信（准确）——数据没有错误或误导，坐标轴从零开始（避免截断坐标轴造成视觉误导），比例尺合理。达（清晰）——信息层次分明，重点突出，受众能在 5 秒内理解图表的核心信息。雅（美观）——配色协调、排版整洁、去除不必要的装饰元素（"数据墨水比"最大化）。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图表选择的决策树。 比较类（A 比 B 大多少）→ 柱状图、条形图。趋势类（随时间如何变化）→ 折线图、面积图。构成类（各部分占比多少）→ 饼图、堆叠柱状图、树图。分布类（数据的范围和集中度）→ 直方图、箱线图、散点图。关系类（两个变量之间有何关联）→ 散点图、气泡图。空间类（哪里多哪里少）→ 热力图、地图。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数据可视化与决策支持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4.4.2 景区指挥大屏设计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大屏的信息架构。 景区指挥调度大屏是数据可视化在智慧旅游中的典型应用。好的大屏设计遵循"总-分-总"的信息架构。顶部——全局核心指标（当前在园人数、今日累计入园、实时收入、安全状态），一目了然。中部——各区域详情（地图上的客流热力图、各景点的排队时长和承载率），支持空间认知。底部——趋势和预警（过去 24 小时的客流曲线、未来预测、当前告警列表），辅助决策。
 大屏设计的人因工程。 指挥大屏的观看距离通常在 2-5 米，需要特别考虑字体大小（标题 48-72pt、正文 24-36pt）、色彩对比度（背景深色、数据亮色，降低长时间观看的视觉疲劳）、信息密度（每个屏幕不超过 7±2 个信息模块）、刷新频率（关键指标 5-10 秒刷新，历史趋势 1-5 分钟刷新）。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大屏的信息架构。 景区指挥调度大屏是数据可视化在智慧旅游中的典型应用。好的大屏设计遵循"总-分-总"的信息架构。顶部——全局核心指标（当前在园人数、今日累计入园、实时收入、安全状态），一目了然。中部——各区域详情（地图上的客流热力图、各景点的排队时长和承载率），支持空间认知。底部——趋势和预警（过去 24 小时的客流曲线、未来预测、当前告警列表），辅助决策。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大屏设计的人因工程。 指挥大屏的观看距离通常在 2-5 米，需要特别考虑字体大小（标题 48-72pt、正文 24-36pt）、色彩对比度（背景深色、数据亮色，降低长时间观看的视觉疲劳）、信息密度（每个屏幕不超过 7±2 个信息模块）、刷新频率（关键指标 5-10 秒刷新，历史趋势 1-5 分钟刷新）。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数据可视化与决策支持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4.4.3 移动端数据看板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移动端与 PC/大屏的设计差异。 移动端（手机、平板）的数据看板需要适应小屏幕和触控交互的特点。核心差异包括：纵向滚动替代多屏并列（一个屏幕只展示一个核心指标），交互深度替代信息广度（默认展示关键指标，点击深入查看详情），离线可用性（缓存最近一次的数据，网络不可用时仍可查看）。
 景区管理者的"口袋数据"。 黄果树景区为管理层开发了移动端数据看板——"掌上黄果树"。核心功能包括：每日经营简报（早上 7 点自动推送前一天的经营数据摘要）、实时客流监控（地图上的客流热力图和关键指标）、异常告警推送（客流超限、设备故障、天气预警自动推送通知）、数据下钻（从"今日收入 387 万"点击进入查看各渠道收入明细）。移动看板使得管理者"不在指挥中心也能心中有数"。
 本章从数据类型、处理技术、分析方法和可视化四个维度，系统介绍了大数据在智慧旅游中的应用。旅游大数据呈现"5V"特征和时空密集性、季节周期性...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移动端与 PC/大屏的设计差异。 移动端（手机、平板）的数据看板需要适应小屏幕和触控交互的特点。核心差异包括：纵向滚动替代多屏并列（一个屏幕只展示一个核心指标），交互深度替代信息广度（默认展示关键指标，点击深入查看详情），离线可用性（缓存最近一次的数据，网络不可用时仍可查看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景区管理者的"口袋数据"。 黄果树景区为管理层开发了移动端数据看板——"掌上黄果树"。核心功能包括：每日经营简报（早上 7 点自动推送前一天的经营数据摘要）、实时客流监控（地图上的客流热力图和关键指标）、异常告警推送（客流超限、设备故障、天气预警自动推送通知）、数据下钻（从"今日收入 387 万"点击进入查看各渠道收入明细）。移动看板使得管理者"不在指挥中心也能心中有数"。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数据类型、处理技术、分析方法和可视化四个维度，系统介绍了大数据在智慧旅游中的应用。旅游大数据呈现"5V"特征和时空密集性、季节周期性等独特属性，数据价值链遵循"数据→信息→知识→决策→行动"的递进路径。数据处理涵盖采集接入（批处理+流处理）、清洗预处理（缺失值、异常值、重复值处理）和分层存储（热-温-冷三层）。分析方法包括客流时空分析、游客画像聚类和情感分析，三个层次（描述性→预测性→规范性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章将进入智能层的核心——人工智能与旅游智能服务。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简答题：简述数据分析三个层次（描述性、预测性、规范性）的区别，并各举一个智慧旅游中的应用实例。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数据可视化与决策支持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4.4.3 移动端数据看板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[10] 辽宁大学商学院. 基于大数据平台的智慧旅游发展路径研究[J]. 辽宁经济, 2020(3): 45-52.
 [11] 智慧旅游目的地的大数据运用: 体验升级与服务升级[J]. 中国信息化, 2019(5): 33-38.
 [12] Dai Z, Xiang C. Research on intelligent tourism application based on big data
 [4] Cepeda-Pacheco J C, Domingo M C. Deep learning and Internet of Things for tourist attraction recommendations in smart cities[J]. Neural Computing and Applications, 2022, 34(15): 12487-12506. DOI...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[10] 辽宁大学商学院. 基于大数据平台的智慧旅游发展路径研究[J]. 辽宁经济, 2020(3): 45-52.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[11] 智慧旅游目的地的大数据运用: 体验升级与服务升级[J]. 中国信息化, 2019(5): 33-38.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[12] Dai Z, Xiang C. Research on intelligent tourism application based on big data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Cepeda-Pacheco J C, Domingo M C. Deep learning and Internet of Things for tourist attraction recommendations in smart cities[J]. Neural Computing and Applications, 2022, 34(15): 12487-12506. DOI: 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数据可视化与决策支持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4.4.3 移动端数据看板 (续 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
 [6] Rosário A T, Dias J C. Exploring the Landscape of Smart Tourism: A Systematic Bibliometric Review of the Literature of the Internet of Things[J]. Administrative Sciences, 2024, 14(2): 22. DOI: 10....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[6] Rosário A T, Dias J C. Exploring the Landscape of Smart Tourism: A Systematic Bibliometric Review of the Literature of the Internet of Things[J]. Administrative Sciences, 2024, 14(2): 22. DOI: 10....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[7] Borges-Tiago T, Veríssimo J M C, Tiago F. Smart tourism: a scientometric review (2008-2020)[J]. European Journal of Tourism Research, 2021, 30: 3002. DOI: 10.54055/ejtr.v30i.2593.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[8] Gretzel U. The Smart DMO: A new step in the digital transformation of destination management organizations[J]. European Journal of Tourism Research, 2021, 30: 3002. DOI: 10.54055/ejtr.v30i.2589.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[9] Križaj D, Bratec M, Kopić P, et al. A Technology-Based Innovation Adoption and Implementation Analysis of European Smart Tourism Projects[J]. Sustainability, 2021, 13(18): 10279. DOI: 10.3390/su13...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 数据可视化与决策支持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4.4.1 可视化的基本原则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"信达雅"原则。 数据可视化不是"把数据画出来"，而是"用图形讲好数据故事"。好的可视化遵循三个层次的要求。信（准确）——数据没有错误或误导，坐标轴从零开始（避免截断坐标轴造成视觉误导），比例尺合理。达（清晰）——信息层次分明，重点突出，受众能在 5 秒内理解图表的核心信息。雅（美观）——配色协调、...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4.4.2 景区指挥大屏设计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大屏的信息架构。 景区指挥调度大屏是数据可视化在智慧旅游中的典型应用。好的大屏设计遵循"总-分-总"的信息架构。顶部——全局核心指标（当前在园人数、今日累计入园、实时收入、安全状态），一目了然。中部——各区域详情（地图上的客流热力图、各景点的排队时长和承载率），支持空间认知。底部——趋势和预警（过去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4.4.3 移动端数据看板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移动端与 PC/大屏的设计差异。 移动端（手机、平板）的数据看板需要适应小屏幕和触控交互的特点。核心差异包括：纵向滚动替代多屏并列（一个屏幕只展示一个核心指标），交互深度替代信息广度（默认展示关键指标，点击深入查看详情），离线可用性（缓存最近一次的数据，网络不可用时仍可查看）。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4.1.1 旅游大数据的类型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4.1.2 旅游大数据的特征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4.1.3 从数据到价值的转换路径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4.2.1 数据采集与接入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4.2.2 数据清洗与预处理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4.2.3 数据存储与管理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4.3.1 客流分析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4.3.2 游客画像分析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4.3.3 情感分析与舆情监测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4.4.1 可视化的基本原则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4.4.2 景区指挥大屏设计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4.4.3 移动端数据看板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数据类型、处理技术、分析方法和可视化四个维度，系统介绍了大数据在智慧旅游中的应用。旅游大数据呈现"5V"特征和时空密集性、季节周期性等独特属性，数据价值链遵循"数据→信息→知识→决策→行动"的递进路径。数据处理涵盖采集接入（批处理+流处理）、清洗预处理（缺失值、异常值、重复值处理）和分层存储（热-温-冷三层）。分析方法包括客流时空分析、游客画像聚类和情感分析，三个层次（描述性→预测性→规范性）代表分析能力的进阶。数据可视化需遵循"信达雅"原则，景区指挥大屏和移动端看板各有不同的设计考量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章将进入智能层的核心——人工智能与旅游智能服务。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完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智慧旅游技术与应用 - 第4章 大数据与旅游分析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