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智慧旅游技术与应用</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3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物联网与感知技术</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掌握物联网与感知技术的核心概念、理论框架与关键术语，理解其在数字文旅学科体系中的定位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能够运用物联网与感知技术的理论工具分析实践问题，具备方案设计与评估的基本能力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2024 年夏天，黄果树大瀑布景区入口处，一位老年游客在扫码入园时遇到了麻烦——手机屏幕反光，二维码扫了几次都失败。景区工作人员注意到后，引导老人走到了旁边的"人脸识别通道"——老人只需看向摄像头，闸机在 0.5 秒内完成了人脸比对并自动开启。这位老人感叹："不用手机也能进，太方便了。"</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这个看似简单的场景背后，是一系列物联网感知技术的协同运作：高清摄像头采集人脸图像、5G 网络实时传输数据、边缘计算节点在本地完成人脸识别算法、闸机控制器接收开闸指令——整个过程在 500 毫秒内完成。而这只是景区 IoT 系统每天处理的数百万次感知事件中的一次。</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从人脸识别闸机到红外客流计数，从环境传感器到 GPS 观光车定位，物联网技术构成了智慧旅游的"感官系统"——它将物理世界中的温度、光线、声音、位置、身份转化为数字信号，为上层的数据分析和智能决策提供"原材料"。本章将深入介绍物联网与感知技术的核心原理和在智慧旅游中的应用实践。</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人脸识别入园的便利性和隐私保护之间如何平衡？</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山地景区的 IoT 部署面临哪些独特挑战？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为什么说"感知精度决定智能上限"？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3.1 物联网技术基础</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3.1.1 物联网概念与体系架构  |  3.1.2 传感器技术  |  3.1.3 RFID 与 NFC 技术</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3.2 定位与轨迹追踪技术</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3.2.1 室外定位技术  |  3.2.2 室内与复杂环境定位技术  |  3.2.3 多源融合定位</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3.3 景区 IoT 系统设计</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3.3.1 设备选型原则  |  3.3.2 网络部署方案  |  3.3.3 边缘网关设计</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3.1 物联网技术基础</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物联网技术基础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3.1.1 物联网概念与体系架构</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物联网的定义。 物联网（Internet of Things, IoT）是指通过信息传感设备，按约定的协议，将任何物品与互联网相连接，进行信息交换和通信，以实现智能化识别、定位、跟踪、监控和管理的网络。在智慧旅游场景中，"物品"可以是闸机、摄像头、观光车、垃圾桶、路灯——任何需要被感知和控制的物理实体。
 四层物联网架构。 物联网的典型架构分为四层。感知层：传感器和执行器，负责采集数据和执行控制。网络层：有线（光纤、以太网）和无线（5G、WiFi、LoRa）通信技术，负责数据传输。平台层：设备管理、数据存储、规则引擎，负责设备接入和数据管理。应用层：面向具体业务场景的应用系统，负责将数据转化为业务价值。
 物联网通信协议。 MQTT（Message Queuing Telemetry Transport）是物联网领域最广泛使用的通信协议——轻量级（报文头部仅 2 字节）、发布/订阅模式（解...</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物联网的定义。 物联网（Internet of Things, IoT）是指通过信息传感设备，按约定的协议，将任何物品与互联网相连接，进行信息交换和通信，以实现智能化识别、定位、跟踪、监控和管理的网络。在智慧旅游场景中，"物品"可以是闸机、摄像头、观光车、垃圾桶、路灯——任何需要被感知和控制的物理实体。</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四层物联网架构。 物联网的典型架构分为四层。感知层：传感器和执行器，负责采集数据和执行控制。网络层：有线（光纤、以太网）和无线（5G、WiFi、LoRa）通信技术，负责数据传输。平台层：设备管理、数据存储、规则引擎，负责设备接入和数据管理。应用层：面向具体业务场景的应用系统，负责将数据转化为业务价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物联网通信协议。 MQTT（Message Queuing Telemetry Transport）是物联网领域最广泛使用的通信协议——轻量级（报文头部仅 2 字节）、发布/订阅模式（解耦数据生产者和消费者）、支持 QoS（服务质量等级，确保重要消息不丢失）。在景区 IoT 系统中，每个传感器作为一个 MQTT 客户端，将数据发布到特定的"主题"（Topic），数据中台订阅相关主题接收数据。CoA...</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物联网技术基础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3.1.2 传感器技术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传感器的工作原理与分类。 传感器是将物理量（温度、压力、光线、声音、运动等）转换为电信号的装置。在智慧旅游中常用的传感器包括：温度传感器（监测景区微气候和森林防火）、湿度传感器（监测溶洞和文物保存环境）、光照传感器（联动夜景灯光系统）、红外传感器（客流计数和自动门控制）、超声波传感器（车位检测和距离测量）、加速度传感器（地震和滑坡监测）、气体传感器（景区空气质量监测和厨房油烟监测）。
 传感器的关键性能指标。 选型传感器时需关注以下指标。精度——测量值与真实值之间的偏差，客流计数的精度直接影响调度决策的准确性。分辨率——传感器能感知的最小变化量。响应时间——从物理量变化到传感器输出稳定信号的时间，实时客流调度要求秒级响应。功耗——电池供电的传感器需要极低功耗，理想情况下一个电池应能支持 1-2 年。环境适应性——户外传感器需要耐高温、防水防尘（IP65 以上防护等级）、抗电磁干扰。
 传感...</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传感器的工作原理与分类。 传感器是将物理量（温度、压力、光线、声音、运动等）转换为电信号的装置。在智慧旅游中常用的传感器包括：温度传感器（监测景区微气候和森林防火）、湿度传感器（监测溶洞和文物保存环境）、光照传感器（联动夜景灯光系统）、红外传感器（客流计数和自动门控制）、超声波传感器（车位检测和距离测量）、加速度传感器（地震和滑坡监测）、气体传感器（景区空气质量监测和厨房油烟监测）。</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传感器的关键性能指标。 选型传感器时需关注以下指标。精度——测量值与真实值之间的偏差，客流计数的精度直接影响调度决策的准确性。分辨率——传感器能感知的最小变化量。响应时间——从物理量变化到传感器输出稳定信号的时间，实时客流调度要求秒级响应。功耗——电池供电的传感器需要极低功耗，理想情况下一个电池应能支持 1-2 年。环境适应性——户外传感器需要耐高温、防水防尘（IP65 以上防护等级）、抗电磁干扰...</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传感器在黄果树景区的部署实例。 大瀑布景区核心区部署了 32 个红外客流计数传感器（覆盖所有主要步道和观景台）、18 个环境监测传感器（温度、湿度、PM2.5、噪声）、12 个地质灾害监测传感器（位移计、裂缝计，部署在陡坡塘和天星桥的边坡区域）、8 个水质监测传感器（监测瀑布水体的浊度和 pH 值）。所有传感器通过 LoRa 无线网络连接至就近的边缘网关，再由光纤骨干网上传至数据中心。</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物联网技术基础</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3.1.3 RFID 与 NFC 技术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RFID 工作原理。 RFID（射频识别）通过无线电波实现非接触式的自动识别。一个基本的 RFID 系统包括标签（Tag）和读写器（Reader）。标签附着在需要识别的物体上，内部存储唯一的电子编码；读写器发射无线电波激活标签并读取其信息。根据供电方式，RFID 标签分为有源（自带电池，识别距离可达 100 米）和无源（靠读写器的电磁场供电，识别距离通常在 10 米以内）。
 RFID 在智慧旅游中的应用。 景区电子门票——将 RFID 标签嵌入门票卡片，游客通过闸机时无需取出卡片，自动识别放行。资产管理——在观光车、对讲机、消防器材等设备上贴附 RFID 标签，实现自动盘点和位置追踪。行李追踪——高端度假酒店使用 RFID 手环关联游客的行李，实现行李的自动分拣和配送。游客定位——在景区关键节点部署 RFID 读写器，通过读取游客佩戴的 RFID 手环追踪游客的游览路径（需获得游客同意）...</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RFID 工作原理。 RFID（射频识别）通过无线电波实现非接触式的自动识别。一个基本的 RFID 系统包括标签（Tag）和读写器（Reader）。标签附着在需要识别的物体上，内部存储唯一的电子编码；读写器发射无线电波激活标签并读取其信息。根据供电方式，RFID 标签分为有源（自带电池，识别距离可达 100 米）和无源（靠读写器的电磁场供电，识别距离通常在 10 米以内）。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RFID 在智慧旅游中的应用。 景区电子门票——将 RFID 标签嵌入门票卡片，游客通过闸机时无需取出卡片，自动识别放行。资产管理——在观光车、对讲机、消防器材等设备上贴附 RFID 标签，实现自动盘点和位置追踪。行李追踪——高端度假酒店使用 RFID 手环关联游客的行李，实现行李的自动分拣和配送。游客定位——在景区关键节点部署 RFID 读写器，通过读取游客佩戴的 RFID 手环追踪游客的游览路...</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NFC 技术。 NFC（近场通信）是 RFID 的一个子集，工作距离更短（通常在 4 厘米以内），但安全性更高。在智慧旅游中，NFC 常用于移动支付（手机碰触闸机完成支付和入园）、信息获取（手机碰触景点标识牌获取讲解内容）、门锁控制（酒店房卡使用 NFC 手机模拟）。</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3.1 物联网技术基础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3.1.1 物联网概念与体系架构</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物联网的定义。 物联网（Internet of Things, IoT）是指通过信息传感设备，按约定的协议，将任何物品与互联网相连接，进行信息交换和通信，以实现智能化识别、定位、跟踪、监控和管理的网络。在智慧旅游场景中，"物品"可以是闸机、摄像头、观光车、垃圾桶、路灯——任何需要被感知和控制的物理实...</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3.1.2 传感器技术</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传感器的工作原理与分类。 传感器是将物理量（温度、压力、光线、声音、运动等）转换为电信号的装置。在智慧旅游中常用的传感器包括：温度传感器（监测景区微气候和森林防火）、湿度传感器（监测溶洞和文物保存环境）、光照传感器（联动夜景灯光系统）、红外传感器（客流计数和自动门控制）、超声波传感器（车位检测和距离...</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3.1.3 RFID 与 NFC 技术</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RFID 工作原理。 RFID（射频识别）通过无线电波实现非接触式的自动识别。一个基本的 RFID 系统包括标签（Tag）和读写器（Reader）。标签附着在需要识别的物体上，内部存储唯一的电子编码；读写器发射无线电波激活标签并读取其信息。根据供电方式，RFID 标签分为有源（自带电池，识别距离可达...</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3.2 定位与轨迹追踪技术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3.2 定位与轨迹追踪技术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3.2.1 室外定位技术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GPS/北斗卫星定位。 全球定位系统（GPS）和中国北斗卫星导航系统（BDS）是最主流的室外定位技术，定位精度在 5-10 米（民用级）。在智慧旅游中，GPS/北斗用于：观光车实时定位和轨迹回放、游客手机定位（用于 LBS 导览和紧急救援）、工作人员巡检轨迹管理。贵州山地景区的地形对 GPS 信号有遮挡效应——峡谷和密林区域可能出现定位漂移或信号丢失，需要结合其他定位技术进行补偿。
 差分 GPS（DGPS/RTK）。 差分 GPS 通过在地面已知坐标点设置基准站，计算 GPS 定位误差并实时发送给移动站进行修正，可将定位精度提升至厘米级。在智慧旅游中，DGPS 适用于需要高精度定位的场景——如自动驾驶观光车的精确停靠、大型演艺设备的精确定位。但 DGPS 需要额外的基准站设备和通信链路，成本较高。</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GPS/北斗卫星定位。 全球定位系统（GPS）和中国北斗卫星导航系统（BDS）是最主流的室外定位技术，定位精度在 5-10 米（民用级）。在智慧旅游中，GPS/北斗用于：观光车实时定位和轨迹回放、游客手机定位（用于 LBS 导览和紧急救援）、工作人员巡检轨迹管理。贵州山地景区的地形对 GPS 信号有遮挡效应——峡谷和密林区域可能出现定位漂移或信号丢失，需要结合其他定位技术进行补偿。</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差分 GPS（DGPS/RTK）。 差分 GPS 通过在地面已知坐标点设置基准站，计算 GPS 定位误差并实时发送给移动站进行修正，可将定位精度提升至厘米级。在智慧旅游中，DGPS 适用于需要高精度定位的场景——如自动驾驶观光车的精确停靠、大型演艺设备的精确定位。但 DGPS 需要额外的基准站设备和通信链路，成本较高。</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3.2 定位与轨迹追踪技术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3.2.2 室内与复杂环境定位技术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WiFi 指纹定位。 在 GPS 信号无法覆盖的室内环境（如游客中心、博物馆、溶洞），WiFi 定位是常用的替代方案。WiFi 指纹定位的原理是：预先在室内各位置采集 WiFi 信号强度特征（"指纹"），建立指纹数据库；当游客手机扫描到周围的 WiFi 信号时，与指纹数据库比对，确定最可能的位置。精度通常在 3-5 米，成本低（利用已有 WiFi 设施），但需要前期指纹采集的投入。
 蓝牙信标（BLE Beacon）。 蓝牙低功耗（BLE）信标是一种小型、低成本的定位设备，通过周期性广播唯一的标识符，手机 APP 接收到信号后根据信号强度估算距离。在智慧旅游中，BLE 信标常用于：室内精准导航（"离您最近的洗手间在右前方 20 米"）、展品自动讲解（走近展品时自动触发讲解内容）、精准营销推送（进入商铺区域时推送优惠券）。部署密度通常为每 5-10 米一个信标。
 UWB 超宽带定位。 UW...</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WiFi 指纹定位。 在 GPS 信号无法覆盖的室内环境（如游客中心、博物馆、溶洞），WiFi 定位是常用的替代方案。WiFi 指纹定位的原理是：预先在室内各位置采集 WiFi 信号强度特征（"指纹"），建立指纹数据库；当游客手机扫描到周围的 WiFi 信号时，与指纹数据库比对，确定最可能的位置。精度通常在 3-5 米，成本低（利用已有 WiFi 设施），但需要前期指纹采集的投入。</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蓝牙信标（BLE Beacon）。 蓝牙低功耗（BLE）信标是一种小型、低成本的定位设备，通过周期性广播唯一的标识符，手机 APP 接收到信号后根据信号强度估算距离。在智慧旅游中，BLE 信标常用于：室内精准导航（"离您最近的洗手间在右前方 20 米"）、展品自动讲解（走近展品时自动触发讲解内容）、精准营销推送（进入商铺区域时推送优惠券）。部署密度通常为每 5-10 米一个信标。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UWB 超宽带定位。 UWB（Ultra-Wideband）是最精确的室内定位技术，精度可达 10-30 厘米。其原理是通过测量信号在基站和标签之间的飞行时间（ToF）来计算距离。在智慧旅游中，UWB 适用于对定位精度要求极高的场景——如大型主题乐园的 VIP 游客精准服务、高危区域的施工人员安全监控。缺点是设备成本较高、部署复杂度大。</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3.2 定位与轨迹追踪技术</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3.2.3 多源融合定位</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融合定位的必要性。 单一定位技术在复杂环境中难以满足全部需求——GPS 在室内失效，WiFi 定位精度有限，BLE 需要密集部署。多源融合定位通过结合多种定位技术的数据，利用卡尔曼滤波或粒子滤波等算法进行最优估计，可以在各种环境下保持连续、可靠的定位。在智慧旅游场景中，典型的融合方案是：室外使用 GPS+惯导（手机内置的加速度计和陀螺仪），室内切换到 WiFi+BLE，过渡区域（如景区入口）平滑切换。
 黄果树景区的定位方案。 黄果树景区采用分层定位策略：观光车使用 GPS+差分定位（确保精确停靠），游客手机使用 GPS+基站辅助定位（降低功耗），关键区域（水帘洞入口）部署 BLE 信标（精准感知排队游客密度），工作人员使用 GPS+蓝牙信标（巡检轨迹管理）。这种"按需分级"的策略避免了"一刀切"的高成本方案。
 ---</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融合定位的必要性。 单一定位技术在复杂环境中难以满足全部需求——GPS 在室内失效，WiFi 定位精度有限，BLE 需要密集部署。多源融合定位通过结合多种定位技术的数据，利用卡尔曼滤波或粒子滤波等算法进行最优估计，可以在各种环境下保持连续、可靠的定位。在智慧旅游场景中，典型的融合方案是：室外使用 GPS+惯导（手机内置的加速度计和陀螺仪），室内切换到 WiFi+BLE，过渡区域（如景区入口）平滑切...</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黄果树景区的定位方案。 黄果树景区采用分层定位策略：观光车使用 GPS+差分定位（确保精确停靠），游客手机使用 GPS+基站辅助定位（降低功耗），关键区域（水帘洞入口）部署 BLE 信标（精准感知排队游客密度），工作人员使用 GPS+蓝牙信标（巡检轨迹管理）。这种"按需分级"的策略避免了"一刀切"的高成本方案。</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3.2 定位与轨迹追踪技术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3.2.1 室外定位技术</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GPS/北斗卫星定位。 全球定位系统（GPS）和中国北斗卫星导航系统（BDS）是最主流的室外定位技术，定位精度在 5-10 米（民用级）。在智慧旅游中，GPS/北斗用于：观光车实时定位和轨迹回放、游客手机定位（用于 LBS 导览和紧急救援）、工作人员巡检轨迹管理。贵州山地景区的地形对 GPS 信号有...</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3.2.2 室内与复杂环境定位技术</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WiFi 指纹定位。 在 GPS 信号无法覆盖的室内环境（如游客中心、博物馆、溶洞），WiFi 定位是常用的替代方案。WiFi 指纹定位的原理是：预先在室内各位置采集 WiFi 信号强度特征（"指纹"），建立指纹数据库；当游客手机扫描到周围的 WiFi 信号时，与指纹数据库比对，确定最可能的位置。精...</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3.2.3 多源融合定位</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融合定位的必要性。 单一定位技术在复杂环境中难以满足全部需求——GPS 在室内失效，WiFi 定位精度有限，BLE 需要密集部署。多源融合定位通过结合多种定位技术的数据，利用卡尔曼滤波或粒子滤波等算法进行最优估计，可以在各种环境下保持连续、可靠的定位。在智慧旅游场景中，典型的融合方案是：室外使用 G...</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3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3.3 景区 IoT 系统设计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景区 IoT 系统设计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3.3.1 设备选型原则</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环境适应性优先。 景区 IoT 设备长期暴露在户外环境中，高温、高湿、雨水、灰尘、紫外线是常态。设备选型的首要原则是环境适应性——至少达到 IP65 防护等级（防尘、防低压喷水），关键区域（瀑布周边）需达到 IP67（防浸水）。贵州山地景区还需特别考虑凝冻天气——冬季气温降至零下时，设备外壳可能结冰，影响传感器精度甚至导致物理损坏。
 功耗与供电方案。 景区面积广阔，大量 IoT 设备部署在远离电源的位置。设备选型需重点关注功耗——电池供电设备应能在不更换电池的情况下运行 1-2 年。供电方案的选择矩阵：市电接入（适合有电源的位置，如闸机、摄像头杆）、太阳能+蓄电池（适合日照充足的开放区域）、大容量锂电池（适合阴影区域和临时部署）、能量采集（利用振动、温差等环境能量，仍处于实验阶段）。
 可维护性设计。 IoT 设备的部署不是"一次性"的，需要考虑长期的维护和升级。关键设计要求包括：远程管...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环境适应性优先。 景区 IoT 设备长期暴露在户外环境中，高温、高湿、雨水、灰尘、紫外线是常态。设备选型的首要原则是环境适应性——至少达到 IP65 防护等级（防尘、防低压喷水），关键区域（瀑布周边）需达到 IP67（防浸水）。贵州山地景区还需特别考虑凝冻天气——冬季气温降至零下时，设备外壳可能结冰，影响传感器精度甚至导致物理损坏。</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功耗与供电方案。 景区面积广阔，大量 IoT 设备部署在远离电源的位置。设备选型需重点关注功耗——电池供电设备应能在不更换电池的情况下运行 1-2 年。供电方案的选择矩阵：市电接入（适合有电源的位置，如闸机、摄像头杆）、太阳能+蓄电池（适合日照充足的开放区域）、大容量锂电池（适合阴影区域和临时部署）、能量采集（利用振动、温差等环境能量，仍处于实验阶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可维护性设计。 IoT 设备的部署不是"一次性"的，需要考虑长期的维护和升级。关键设计要求包括：远程管理——支持远程配置、固件升级和故障诊断，避免每次维护都需要人员到现场；状态监控——设备定期上报电量、信号强度、运行状态等健康指标，异常时自动告警；模块化设计——传感器、通信模块、电池独立可更换，降低维护成本。</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景区 IoT 系统设计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3.3.2 网络部署方案</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有线 vs. 无线。 景区 IoT 网络部署需要根据场景选择有线或无线方案。有线（光纤、以太网）的优点是带宽高、稳定性好、安全性强，缺点是布线成本高、灵活性差。无线（5G、WiFi、LoRa）的优点是部署灵活、成本低、覆盖范围广，缺点是信号可能受地形和天气影响。实际部署中，核心节点（数据中心、骨干交换机）采用光纤连接，固定设备（摄像头、闸机）优先使用有线以太网，移动设备（观光车）和偏远传感器使用无线连接。
 LoRa 在山地景区的优势。 LoRa（Long Range）是一种低功耗广域网（LPWAN）技术，特别适合山地景区的 IoT 部署。其核心优势包括：覆盖距离远（视距可达 10-15 公里，山地环境可达 2-5 公里）、功耗极低（传感器一节电池可运行 2-5 年）、穿透能力强（对树木和建筑物的穿透优于 WiFi）、部署成本低（自建 LoRa 网关，无需依赖运营商网络）。黄果树景区在偏远...</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有线 vs. 无线。 景区 IoT 网络部署需要根据场景选择有线或无线方案。有线（光纤、以太网）的优点是带宽高、稳定性好、安全性强，缺点是布线成本高、灵活性差。无线（5G、WiFi、LoRa）的优点是部署灵活、成本低、覆盖范围广，缺点是信号可能受地形和天气影响。实际部署中，核心节点（数据中心、骨干交换机）采用光纤连接，固定设备（摄像头、闸机）优先使用有线以太网，移动设备（观光车）和偏远传感器使用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LoRa 在山地景区的优势。 LoRa（Long Range）是一种低功耗广域网（LPWAN）技术，特别适合山地景区的 IoT 部署。其核心优势包括：覆盖距离远（视距可达 10-15 公里，山地环境可达 2-5 公里）、功耗极低（传感器一节电池可运行 2-5 年）、穿透能力强（对树木和建筑物的穿透优于 WiFi）、部署成本低（自建 LoRa 网关，无需依赖运营商网络）。黄果树景区在偏远区域（天星桥...</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5G 专网方案。 对于对网络性能要求极高的场景（如自动驾驶观光车、VR 全景直播），可建设 5G 专网——在景区内部署专用的 5G 基站和核心网，不经过运营商公网，实现超低延迟和超高可靠性。5G 专网的缺点是建设和运维成本高、需要无线电频率许可。目前国内仅有少数大型景区（如黄山、九寨沟）进行了 5G 专网试点。</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景区 IoT 系统设计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3.3.3 边缘网关设计</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边缘网关的功能定位。 边缘网关是连接 IoT 设备与云端平台的"桥梁"，部署在景区本地。核心功能包括：协议转换——将不同 IoT 设备的不同通信协议（Modbus、MQTT、HTTP）统一转换后上传云端；数据预处理——在本地完成数据清洗、去重、压缩和初步聚合，减少上传云端的带宽压力；本地决策——在网络中断时，根据预设规则自主执行关键操作（如闸机本地缓存人脸数据，断网时仍可正常入园）；安全管理——作为安全边界，防止外部攻击通过 IoT 设备渗透进入景区内网。
 黄果树景区的边缘网关部署。 黄果树景区在大瀑布、陡坡塘、天星桥三个核心区域各部署了一个边缘网关节点，每个节点连接本区域内的 50-100 个 IoT 设备。边缘网关采用工业级嵌入式计算机，支持 -20°C 到 70°C 的工作温度，双电源冗余供电，内置 4G/5G 模块作为有线网络的备份。三个边缘节点通过光纤与数据中心互联，形成星型拓...</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边缘网关的功能定位。 边缘网关是连接 IoT 设备与云端平台的"桥梁"，部署在景区本地。核心功能包括：协议转换——将不同 IoT 设备的不同通信协议（Modbus、MQTT、HTTP）统一转换后上传云端；数据预处理——在本地完成数据清洗、去重、压缩和初步聚合，减少上传云端的带宽压力；本地决策——在网络中断时，根据预设规则自主执行关键操作（如闸机本地缓存人脸数据，断网时仍可正常入园）；安全管理——作...</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黄果树景区的边缘网关部署。 黄果树景区在大瀑布、陡坡塘、天星桥三个核心区域各部署了一个边缘网关节点，每个节点连接本区域内的 50-100 个 IoT 设备。边缘网关采用工业级嵌入式计算机，支持 -20°C 到 70°C 的工作温度，双电源冗余供电，内置 4G/5G 模块作为有线网络的备份。三个边缘节点通过光纤与数据中心互联，形成星型拓扑。</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本章从物联网基础、定位技术和系统设计三个维度，系统介绍了智慧旅游的感知层技术。物联网遵循"感知-网络-平台-应用"四层架构，MQTT 协议是景区 IoT 通信的事实标准。传感器选型需关注精度、功耗和环境适应性，LoRa 技术因其长距离、低功耗的特点特别适合山地景区部署。定位技术需要根据场景分级选择——室外用 GPS/北斗，室内用 WiFi/BLE，高精度用 UWB，多源融合是保障连续定位的最佳方案...</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第 4 章将进入平台层和智能层，系统介绍大数据与旅游分析的技术原理和应用实践。</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1. 简答题：比较 LoRa 和 5G 两种通信技术在景区 IoT 部署中的适用场景和优劣势。</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景区 IoT 系统设计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3.3.3 边缘网关设计 (续)</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[7] Novera C N, Ahmed Z, Kushol R, et al. Internet of Things (IoT) in smart tourism: a literature review[J]. Spanish Journal of Marketing-ESIC, 2022, 26(3): 325-344.
 [8] Rosário A T, Dias J C. Exploring the landscape of smart tourism: a systematic bibliometric review of the literature of the Internet of Things[J]. Administrative Sciences, 2024, 14(2): 22.
 [9] Rotchanakitumnuai S. Barriers to Ban...</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[7] Novera C N, Ahmed Z, Kushol R, et al. Internet of Things (IoT) in smart tourism: a literature review[J]. Spanish Journal of Marketing-ESIC, 2022, 26(3): 325-344.</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[8] Rosário A T, Dias J C. Exploring the landscape of smart tourism: a systematic bibliometric review of the literature of the Internet of Things[J]. Administrative Sciences, 2024, 14(2): 22.</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[9] Rotchanakitumnuai S. Barriers to Bangkok as a smart destination with Internet of Things technology</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[4] Cepeda-Pacheco J C, Domingo M C. Deep learning and Internet of Things for tourist attraction recommendations in smart cities[J]. Neural Computing and Applications, 2022, 34(15): 12487-12506. DOI: ...</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[5] Chowdhury N, Ahmed Z, Kushol R, et al. Internet of Things (IoT) in smart tourism: a literature review[J]. Smart Tourism and Urban Development, 2022, 15(1): 45-60. DOI: 10.1108/sjme-03-2022-0035.</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景区 IoT 系统设计</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3.3.3 边缘网关设计 (续 2)</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[5] Chowdhury N, Ahmed Z, Kushol R, et al. Internet of Things (IoT) in smart tourism: a literature review[J]. Smart Tourism and Urban Development, 2022, 15(1): 45-60. DOI: 10.1108/sjme-03-2022-0035.
 [6] Rosário A T, Dias J C. Exploring the Landscape of Smart Tourism: A Systematic Bibliometric Review of the Literature of the Internet of Things[J]. Administrative Sciences, 2024, 14(2): 22. DOI: 10....</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[5] Chowdhury N, Ahmed Z, Kushol R, et al. Internet of Things (IoT) in smart tourism: a literature review[J]. Smart Tourism and Urban Development, 2022, 15(1): 45-60. DOI: 10.1108/sjme-03-2022-0035.</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[6] Rosário A T, Dias J C. Exploring the Landscape of Smart Tourism: A Systematic Bibliometric Review of the Literature of the Internet of Things[J]. Administrative Sciences, 2024, 14(2): 22. DOI: 10....</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[7] Borges-Tiago T, Veríssimo J M C, Tiago F. Smart tourism: a scientometric review (2008-2020)[J]. European Journal of Tourism Research, 2021, 30: 3002. DOI: 10.54055/ejtr.v30i.2593.</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[8] Gretzel U. The Smart DMO: A new step in the digital transformation of destination management organizations[J]. European Journal of Tourism Research, 2021, 30: 3002. DOI: 10.54055/ejtr.v30i.2589.</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[9] Križaj D, Bratec M, Kopić P, et al. A Technology-Based Innovation Adoption and Implementation Analysis of European Smart Tourism Projects[J]. Sustainability, 2021, 13(18): 10279. DOI: 10.3390/su13...</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3.3 景区 IoT 系统设计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3.3.1 设备选型原则</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环境适应性优先。 景区 IoT 设备长期暴露在户外环境中，高温、高湿、雨水、灰尘、紫外线是常态。设备选型的首要原则是环境适应性——至少达到 IP65 防护等级（防尘、防低压喷水），关键区域（瀑布周边）需达到 IP67（防浸水）。贵州山地景区还需特别考虑凝冻天气——冬季气温降至零下时，设备外壳可能结冰...</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3.3.2 网络部署方案</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有线 vs. 无线。 景区 IoT 网络部署需要根据场景选择有线或无线方案。有线（光纤、以太网）的优点是带宽高、稳定性好、安全性强，缺点是布线成本高、灵活性差。无线（5G、WiFi、LoRa）的优点是部署灵活、成本低、覆盖范围广，缺点是信号可能受地形和天气影响。实际部署中，核心节点（数据中心、骨干交...</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3.3.3 边缘网关设计</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边缘网关的功能定位。 边缘网关是连接 IoT 设备与云端平台的"桥梁"，部署在景区本地。核心功能包括：协议转换——将不同 IoT 设备的不同通信协议（Modbus、MQTT、HTTP）统一转换后上传云端；数据预处理——在本地完成数据清洗、去重、压缩和初步聚合，减少上传云端的带宽压力；本地决策——在网...</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3.1.1 物联网概念与体系架构</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3.1.2 传感器技术</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3.1.3 RFID 与 NFC 技术</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3.2.1 室外定位技术</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3.2.2 室内与复杂环境定位技术</a:t>
            </a:r>
            <a:endParaRPr lang="en-US" sz="1200" dirty="0"/>
          </a:p>
        </p:txBody>
      </p:sp>
      <p:sp>
        <p:nvSpPr>
          <p:cNvPr id="19" name="Shape 17"/>
          <p:cNvSpPr/>
          <p:nvPr/>
        </p:nvSpPr>
        <p:spPr>
          <a:xfrm>
            <a:off x="4754880" y="1005840"/>
            <a:ext cx="3931920" cy="457200"/>
          </a:xfrm>
          <a:prstGeom prst="rect">
            <a:avLst/>
          </a:prstGeom>
          <a:solidFill>
            <a:srgbClr val="F8FAFC"/>
          </a:solidFill>
          <a:ln/>
        </p:spPr>
      </p:sp>
      <p:sp>
        <p:nvSpPr>
          <p:cNvPr id="20" name="Shape 18"/>
          <p:cNvSpPr/>
          <p:nvPr/>
        </p:nvSpPr>
        <p:spPr>
          <a:xfrm>
            <a:off x="4754880" y="1005840"/>
            <a:ext cx="54864" cy="457200"/>
          </a:xfrm>
          <a:prstGeom prst="rect">
            <a:avLst/>
          </a:prstGeom>
          <a:solidFill>
            <a:srgbClr val="1C7293"/>
          </a:solidFill>
          <a:ln/>
        </p:spPr>
      </p:sp>
      <p:sp>
        <p:nvSpPr>
          <p:cNvPr id="21" name="Text 19"/>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3.2.3 多源融合定位</a:t>
            </a:r>
            <a:endParaRPr lang="en-US" sz="1200" dirty="0"/>
          </a:p>
        </p:txBody>
      </p:sp>
      <p:sp>
        <p:nvSpPr>
          <p:cNvPr id="22" name="Shape 20"/>
          <p:cNvSpPr/>
          <p:nvPr/>
        </p:nvSpPr>
        <p:spPr>
          <a:xfrm>
            <a:off x="4754880" y="1508760"/>
            <a:ext cx="3931920" cy="457200"/>
          </a:xfrm>
          <a:prstGeom prst="rect">
            <a:avLst/>
          </a:prstGeom>
          <a:solidFill>
            <a:srgbClr val="F8FAFC"/>
          </a:solidFill>
          <a:ln/>
        </p:spPr>
      </p:sp>
      <p:sp>
        <p:nvSpPr>
          <p:cNvPr id="23" name="Shape 21"/>
          <p:cNvSpPr/>
          <p:nvPr/>
        </p:nvSpPr>
        <p:spPr>
          <a:xfrm>
            <a:off x="4754880" y="1508760"/>
            <a:ext cx="54864" cy="457200"/>
          </a:xfrm>
          <a:prstGeom prst="rect">
            <a:avLst/>
          </a:prstGeom>
          <a:solidFill>
            <a:srgbClr val="1C7293"/>
          </a:solidFill>
          <a:ln/>
        </p:spPr>
      </p:sp>
      <p:sp>
        <p:nvSpPr>
          <p:cNvPr id="24" name="Text 22"/>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3.3.1 设备选型原则</a:t>
            </a:r>
            <a:endParaRPr lang="en-US" sz="1200" dirty="0"/>
          </a:p>
        </p:txBody>
      </p:sp>
      <p:sp>
        <p:nvSpPr>
          <p:cNvPr id="25" name="Shape 23"/>
          <p:cNvSpPr/>
          <p:nvPr/>
        </p:nvSpPr>
        <p:spPr>
          <a:xfrm>
            <a:off x="4754880" y="2011680"/>
            <a:ext cx="3931920" cy="457200"/>
          </a:xfrm>
          <a:prstGeom prst="rect">
            <a:avLst/>
          </a:prstGeom>
          <a:solidFill>
            <a:srgbClr val="F8FAFC"/>
          </a:solidFill>
          <a:ln/>
        </p:spPr>
      </p:sp>
      <p:sp>
        <p:nvSpPr>
          <p:cNvPr id="26" name="Shape 24"/>
          <p:cNvSpPr/>
          <p:nvPr/>
        </p:nvSpPr>
        <p:spPr>
          <a:xfrm>
            <a:off x="4754880" y="2011680"/>
            <a:ext cx="54864" cy="457200"/>
          </a:xfrm>
          <a:prstGeom prst="rect">
            <a:avLst/>
          </a:prstGeom>
          <a:solidFill>
            <a:srgbClr val="1C7293"/>
          </a:solidFill>
          <a:ln/>
        </p:spPr>
      </p:sp>
      <p:sp>
        <p:nvSpPr>
          <p:cNvPr id="27" name="Text 25"/>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3.3.2 网络部署方案</a:t>
            </a:r>
            <a:endParaRPr lang="en-US" sz="1200" dirty="0"/>
          </a:p>
        </p:txBody>
      </p:sp>
      <p:sp>
        <p:nvSpPr>
          <p:cNvPr id="28" name="Shape 26"/>
          <p:cNvSpPr/>
          <p:nvPr/>
        </p:nvSpPr>
        <p:spPr>
          <a:xfrm>
            <a:off x="4754880" y="2514600"/>
            <a:ext cx="3931920" cy="457200"/>
          </a:xfrm>
          <a:prstGeom prst="rect">
            <a:avLst/>
          </a:prstGeom>
          <a:solidFill>
            <a:srgbClr val="F8FAFC"/>
          </a:solidFill>
          <a:ln/>
        </p:spPr>
      </p:sp>
      <p:sp>
        <p:nvSpPr>
          <p:cNvPr id="29" name="Shape 27"/>
          <p:cNvSpPr/>
          <p:nvPr/>
        </p:nvSpPr>
        <p:spPr>
          <a:xfrm>
            <a:off x="4754880" y="2514600"/>
            <a:ext cx="54864" cy="457200"/>
          </a:xfrm>
          <a:prstGeom prst="rect">
            <a:avLst/>
          </a:prstGeom>
          <a:solidFill>
            <a:srgbClr val="1C7293"/>
          </a:solidFill>
          <a:ln/>
        </p:spPr>
      </p:sp>
      <p:sp>
        <p:nvSpPr>
          <p:cNvPr id="30" name="Text 28"/>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3.3.3 边缘网关设计</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3-1：IP 防护等级（Ingress Protection）是衡量设备防尘防水能力的国际标准，格式为 IPXX（如 IP65）。第一个数字表示防尘等级（0-6），第二个数字表示防水等级（0-9）。景区户外 IoT 设备建议至少达到 IP65（防尘+防低压喷水），瀑布和喷泉周边的设备建议 IP67（防尘+防短时间浸水），地下和水下设备需要 IP68。</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[表 3-1：景区 IoT 常用传感器选型参考]</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传感器类型 | 推荐型号/系列 | 通信方式 | 供电方式 | 防护等级 | 典型单价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红外客流计数 | Hikvision DS-2CD | 以太网/PoE | 网线供电 | IP67 | ¥2,000-5,000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环境温湿度 | Sensirion SHT4x | LoRa | 电池 | IP65 | ¥300-800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PM2.5 检测 | Plantower PMS5003 | 串口/LoRa | 电池/市电 | IP65 | ¥200-500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噪声监测 | Cirrus CR308 | 以太网/4G | 市电 | IP65 | ¥3,000-8,000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位移/裂缝监测 | GEOKON 4420 | LoRa | 电池+太阳能 | IP68 | ¥8,000-15,000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车位检测 | 地磁传感器 | LoRa/NB-IoT | 电池（3-5年） | IP68 | ¥500-1,000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BLE 信标 | Minew iBeacon | BLE 4.0 | 纽扣电池（2年） | IP65 | ¥50-100 |</a:t>
            </a:r>
            <a:endParaRPr lang="en-US" sz="1200" dirty="0"/>
          </a:p>
          <a:p>
            <a:pPr algn="l" indent="0" marL="0">
              <a:lnSpc>
                <a:spcPct val="130000"/>
              </a:lnSpc>
              <a:buNone/>
            </a:pP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本章从物联网基础、定位技术和系统设计三个维度，系统介绍了智慧旅游的感知层技术。物联网遵循"感知-网络-平台-应用"四层架构，MQTT 协议是景区 IoT 通信的事实标准。传感器选型需关注精度、功耗和环境适应性，LoRa 技术因其长距离、低功耗的特点特别适合山地景区部署。定位技术需要根据场景分级选择——室外用 GPS/北斗，室内用 WiFi/BLE，高精度用 UWB，多源融合是保障连续定位的最佳方案。景区 IoT 系统设计需要在环境适应性、供电方案、可维护性和成本之间取得平衡，边缘网关是实现本地智能和断网可用性的关键节点。</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第 4 章将进入平台层和智能层，系统介绍大数据与旅游分析的技术原理和应用实践。</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3 章 完</a:t>
            </a:r>
            <a:endParaRPr lang="en-US" sz="14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智慧旅游技术与应用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智慧旅游技术与应用 - 第3章 物联网与感知技术</dc:title>
  <dc:subject>PptxGenJS Presentation</dc:subject>
  <dc:creator>安顺学院旅游管理学院</dc:creator>
  <cp:lastModifiedBy>安顺学院旅游管理学院</cp:lastModifiedBy>
  <cp:revision>1</cp:revision>
  <dcterms:created xsi:type="dcterms:W3CDTF">2026-07-28T23:52:25Z</dcterms:created>
  <dcterms:modified xsi:type="dcterms:W3CDTF">2026-07-28T23:52:25Z</dcterms:modified>
</cp:coreProperties>
</file>