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智慧旅游技术与应用</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技术治理与未来趋势</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掌握技术治理与未来趋势的核心概念、理论框架与关键术语，理解其在数字文旅学科体系中的定位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能够运用技术治理与未来趋势的理论工具分析实践问题，具备方案设计与评估的基本能力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 年，某知名景区被曝出将游客人脸识别数据用于商业分析而未充分告知游客，引发了广泛的社会讨论。这一事件暴露了智慧旅游快速发展过程中的治理短板——技术在提升管理效率的同时，也在收集和使用大量个人数据，而治理规则的建设往往滞后于技术的应用。</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同年，贵州省发布了《贵州省智慧旅游景区建设规范》，成为全国较早出台智慧旅游地方标准的省份之一。规范涵盖了智慧景区建设的 8 大领域 42 项具体指标——从网络基础设施到游客服务平台，从安全应急管理到数据共享机制。</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这两个事件反映了同一个主题：技术跑得快，治理要跟上。智慧旅游的未来不仅取决于技术创新，更取决于技术治理——如何在创新与规范之间找到平衡，如何在效率与公平之间做出取舍。</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景区为安全管理目的采集游客人脸数据，是否需要征得游客同意？为什么？</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智慧旅游技术标准应该是"最低门槛"还是"最佳实践"？</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如果你是一个智慧旅游平台的架构师，如何设计系统以同时满足"数据价值最大化"和"隐私风险最小化"？</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12.1 智慧旅游技术标准体系</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12.1.1 标准化的重要性  |  12.1.2 国内智慧旅游标准概况  |  12.1.3 国际标准与互操作</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12.2 数据安全与隐私保护</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12.2.1 智慧旅游中的数据安全挑战  |  12.2.2 法律法规框架  |  12.2.3 数据安全技术实践</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12.3 区块链与旅游信任体系</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12.3.1 区块链的核心概念  |  12.3.2 区块链在文旅中的应用  |  12.3.3 区块链的局限与反思</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12.4 技术伦理与可持续发展</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12.4.1 算法公平性  |  12.4.2 数字包容与可及性  |  12.4.3 科技向善与负责任的创新</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12.5 前沿技术展望</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12.5.1 大语言模型与旅游智能化  |  12.5.2 量子计算与旅游优化  |  12.5.3 6G 与空天地一体化网络  |  12.5.4 脑机接口与终极沉浸</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12.6 智慧旅游的未来图景</a:t>
            </a:r>
            <a:endParaRPr lang="en-US" sz="1600" dirty="0"/>
          </a:p>
        </p:txBody>
      </p:sp>
      <p:sp>
        <p:nvSpPr>
          <p:cNvPr id="27" name="Text 25"/>
          <p:cNvSpPr/>
          <p:nvPr/>
        </p:nvSpPr>
        <p:spPr>
          <a:xfrm>
            <a:off x="1005840" y="50292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12.6.1 技术融合的终局  |  12.6.2 旅游业的结构性变化  |  12.6.3 贵州的机遇与挑战</a:t>
            </a:r>
            <a:endParaRPr lang="en-US" sz="1100" dirty="0"/>
          </a:p>
        </p:txBody>
      </p:sp>
      <p:sp>
        <p:nvSpPr>
          <p:cNvPr id="28" name="Shape 26"/>
          <p:cNvSpPr/>
          <p:nvPr/>
        </p:nvSpPr>
        <p:spPr>
          <a:xfrm>
            <a:off x="457200" y="5394960"/>
            <a:ext cx="365760" cy="365760"/>
          </a:xfrm>
          <a:prstGeom prst="ellipse">
            <a:avLst/>
          </a:prstGeom>
          <a:solidFill>
            <a:srgbClr val="1C7293"/>
          </a:solidFill>
          <a:ln/>
        </p:spPr>
      </p:sp>
      <p:sp>
        <p:nvSpPr>
          <p:cNvPr id="29" name="Text 27"/>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30" name="Text 28"/>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12.1 智慧旅游技术标准体系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智慧旅游技术标准体系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12.1.1 标准化的重要性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技术标准的价值。 智慧旅游涉及大量的系统和设备互联互通——景区的票务系统需要与省级旅游平台对接，不同厂商的 IoT 设备需要接入统一的景区管理平台，游客的"一码"需要跨景区通用。没有统一的技术标准，每个系统都是"方言"，互联互通成本极高——这就是标准化的核心价值：降低接口成本、保障互操作性、提升行业效率。
 标准化的层次。 国际标准——ISO（国际标准化组织）在智慧旅游领域的相关标准，如 ISO 21101（探险旅游安全管理体系）、ISO 21902（无障碍旅游）。国家标准——中国已发布 GB/T 26354-2010《旅游信息咨询中心设置与服务规范》、GB/T 31382-2015《旅游景区游客中心设置与服务规范》等。行业标准——文化和旅游部发布的 LB/T 系列标准，如 LB/T 077-2019《自驾游目的地等级划分》。地方标准——各省市根据本地实际情况制定的地方标准，如贵州省 DB...</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技术标准的价值。 智慧旅游涉及大量的系统和设备互联互通——景区的票务系统需要与省级旅游平台对接，不同厂商的 IoT 设备需要接入统一的景区管理平台，游客的"一码"需要跨景区通用。没有统一的技术标准，每个系统都是"方言"，互联互通成本极高——这就是标准化的核心价值：降低接口成本、保障互操作性、提升行业效率。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标准化的层次。 国际标准——ISO（国际标准化组织）在智慧旅游领域的相关标准，如 ISO 21101（探险旅游安全管理体系）、ISO 21902（无障碍旅游）。国家标准——中国已发布 GB/T 26354-2010《旅游信息咨询中心设置与服务规范》、GB/T 31382-2015《旅游景区游客中心设置与服务规范》等。行业标准——文化和旅游部发布的 LB/T 系列标准，如 LB/T 077-2019...</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标准的"软"与"硬"。 技术标准可以是强制性的（国家标准中的强制性条款）或推荐性的（行业标准和地方标准大多为推荐性）。智慧旅游领域目前以推荐性标准为主——这是因为技术发展快，强制性标准容易过时而限制创新。但推荐性标准的问题在于执行力弱——景区可以选择不遵守。未来的趋势是"关键安全指标强制、应用功能指标推荐"的混合模式。</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智慧旅游技术标准体系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12.1.2 国内智慧旅游标准概况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《智慧旅游景区建设规范》。 各地发布的智慧旅游景区建设规范通常涵盖以下维度：基础设施（网络覆盖、数据中心、IoT 设备）、管理平台（客流监测、安全应急、环境监测、设施运维）、服务平台（信息发布、在线预订、智能导览、虚拟体验）、数据管理（数据采集、数据共享、数据安全、数据应用）、运维保障（组织管理、人员培训、经费保障、持续改进）。
 贵州省的标准实践。 贵州省的智慧旅游标准工作走在全国前列。《贵州省智慧旅游景区建设规范》（DB52/T 1502-2020）首次系统性地定义了贵州山地旅游景区的智慧化建设要求。标准充分考虑了贵州的特殊性——山区网络覆盖难度大（要求关键区域覆盖率 ≥ 95% 而非 100%）、地质灾害风险高（要求接入地质灾害监测系统）、民族文化资源丰富（要求建设民族文化的数字化展示和传承平台）。
 标准的局限性。 现有标准体系的局限包括：重建设轻运营（标准更多关注"建什么"而非"...</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《智慧旅游景区建设规范》。 各地发布的智慧旅游景区建设规范通常涵盖以下维度：基础设施（网络覆盖、数据中心、IoT 设备）、管理平台（客流监测、安全应急、环境监测、设施运维）、服务平台（信息发布、在线预订、智能导览、虚拟体验）、数据管理（数据采集、数据共享、数据安全、数据应用）、运维保障（组织管理、人员培训、经费保障、持续改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贵州省的标准实践。 贵州省的智慧旅游标准工作走在全国前列。《贵州省智慧旅游景区建设规范》（DB52/T 1502-2020）首次系统性地定义了贵州山地旅游景区的智慧化建设要求。标准充分考虑了贵州的特殊性——山区网络覆盖难度大（要求关键区域覆盖率 ≥ 95% 而非 100%）、地质灾害风险高（要求接入地质灾害监测系统）、民族文化资源丰富（要求建设民族文化的数字化展示和传承平台）。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标准的局限性。 现有标准体系的局限包括：重建设轻运营（标准更多关注"建什么"而非"怎么用"）、重技术轻体验（指标聚焦于技术参数，较少考虑游客体验效果）、更新周期长（标准修订周期通常 3-5 年，而技术更新周期仅 1-2 年）。</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智慧旅游技术标准体系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12.1.3 国际标准与互操作</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国际标准的借鉴。 欧洲的"智慧旅游目的地"（Smart Tourism Destinations）标准框架强调四个维度：可持续性（环境、社会、经济）、可达性（物理可达和数字可达）、数字化（技术基础设施和应用）、文化和创意（文化资源的数字化利用）。这一框架对中国智慧旅游标准体系的完善具有参考价值。
 跨境互操作。 随着入境旅游的恢复和"一带一路"旅游合作的深化，智慧旅游系统的跨境互操作成为新课题——外国游客的支付方式、身份认证方式、语言偏好如何在中国的智慧旅游系统中得到支持？这需要与国际标准对接，在支付、身份、数据交换等方面建立互认机制。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国际标准的借鉴。 欧洲的"智慧旅游目的地"（Smart Tourism Destinations）标准框架强调四个维度：可持续性（环境、社会、经济）、可达性（物理可达和数字可达）、数字化（技术基础设施和应用）、文化和创意（文化资源的数字化利用）。这一框架对中国智慧旅游标准体系的完善具有参考价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跨境互操作。 随着入境旅游的恢复和"一带一路"旅游合作的深化，智慧旅游系统的跨境互操作成为新课题——外国游客的支付方式、身份认证方式、语言偏好如何在中国的智慧旅游系统中得到支持？这需要与国际标准对接，在支付、身份、数据交换等方面建立互认机制。</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12.1 智慧旅游技术标准体系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12.1.1 标准化的重要性</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技术标准的价值。 智慧旅游涉及大量的系统和设备互联互通——景区的票务系统需要与省级旅游平台对接，不同厂商的 IoT 设备需要接入统一的景区管理平台，游客的"一码"需要跨景区通用。没有统一的技术标准，每个系统都是"方言"，互联互通成本极高——这就是标准化的核心价值：降低接口成本、保障互操作性、提升行业...</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12.1.2 国内智慧旅游标准概况</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《智慧旅游景区建设规范》。 各地发布的智慧旅游景区建设规范通常涵盖以下维度：基础设施（网络覆盖、数据中心、IoT 设备）、管理平台（客流监测、安全应急、环境监测、设施运维）、服务平台（信息发布、在线预订、智能导览、虚拟体验）、数据管理（数据采集、数据共享、数据安全、数据应用）、运维保障（组织管理、人...</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12.1.3 国际标准与互操作</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国际标准的借鉴。 欧洲的"智慧旅游目的地"（Smart Tourism Destinations）标准框架强调四个维度：可持续性（环境、社会、经济）、可达性（物理可达和数字可达）、数字化（技术基础设施和应用）、文化和创意（文化资源的数字化利用）。这一框架对中国智慧旅游标准体系的完善具有参考价值。</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12.2 数据安全与隐私保护</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数据安全与隐私保护</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12.2.1 智慧旅游中的数据安全挑战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数据安全的三要素。 保密性（Confidentiality）——数据不被未授权者访问。完整性（Integrity）——数据不被未授权者篡改。可用性（Availability）——数据在需要时可以被合法用户访问。智慧旅游系统在这三个维度上面临挑战：游客个人信息可能泄露（保密性风险）、客流数据可能被篡改以掩盖安全事故（完整性风险）、系统故障可能导致票务系统无法使用（可用性风险）。
 攻击面分析。 智慧旅游系统的攻击面广泛——IoT 设备（摄像头、传感器、闸机）可能被入侵成为僵尸网络的节点、移动 APP 可能存在安全漏洞导致用户数据泄露、API 接口可能被恶意调用导致数据被批量抓取、第三方服务（支付、地图、社交）的集成可能引入供应链安全风险。
 真实案例与教训。 2020 年，某酒店集团的中央预订系统被黑客入侵，导致数亿条住客数据（包括姓名、身份证号、手机号、入住记录）在暗网被出售。这一事件暴露...</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数据安全的三要素。 保密性（Confidentiality）——数据不被未授权者访问。完整性（Integrity）——数据不被未授权者篡改。可用性（Availability）——数据在需要时可以被合法用户访问。智慧旅游系统在这三个维度上面临挑战：游客个人信息可能泄露（保密性风险）、客流数据可能被篡改以掩盖安全事故（完整性风险）、系统故障可能导致票务系统无法使用（可用性风险）。</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攻击面分析。 智慧旅游系统的攻击面广泛——IoT 设备（摄像头、传感器、闸机）可能被入侵成为僵尸网络的节点、移动 APP 可能存在安全漏洞导致用户数据泄露、API 接口可能被恶意调用导致数据被批量抓取、第三方服务（支付、地图、社交）的集成可能引入供应链安全风险。</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真实案例与教训。 2020 年，某酒店集团的中央预订系统被黑客入侵，导致数亿条住客数据（包括姓名、身份证号、手机号、入住记录）在暗网被出售。这一事件暴露了旅游行业数据安全的薄弱环节——企业重功能开发、轻安全投入。智慧旅游系统因为汇聚了大量游客数据，数据安全风险比传统旅游系统更高。</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数据安全与隐私保护</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12.2.2 法律法规框架</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《个人信息保护法》。 2021 年 11 月生效的《个人信息保护法》（PIPL）是中国数据保护领域的里程碑立法，对智慧旅游有直接影响。核心要求包括：告知-同意原则（收集游客个人信息前必须告知目的并获取同意，但"为履行法定职责或者法定义务所必需"的可豁免）、最小必要原则（只收集实现服务所必需的最少数据）、目的限制原则（收集数据的目的是什么就只能用于什么，不能"一鱼多吃"）、数据本地化（关键信息基础设施运营者收集的个人信息原则上应存储在境内）、自动化决策的透明度（使用 AI 算法对游客进行自动化决策时，需保证透明度和公平性）。
 《数据安全法》。 《数据安全法》建立了数据分类分级保护制度——将数据分为一般数据、重要数据、核心数据，实行不同级别的保护。智慧旅游平台可能涉及的重要数据包括：景区关键基础设施的运行数据、大量游客的聚集性位置数据、涉及国家安全的边境景区地理信息等。
 人脸识别等敏感个人...</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《个人信息保护法》。 2021 年 11 月生效的《个人信息保护法》（PIPL）是中国数据保护领域的里程碑立法，对智慧旅游有直接影响。核心要求包括：告知-同意原则（收集游客个人信息前必须告知目的并获取同意，但"为履行法定职责或者法定义务所必需"的可豁免）、最小必要原则（只收集实现服务所必需的最少数据）、目的限制原则（收集数据的目的是什么就只能用于什么，不能"一鱼多吃"）、数据本地化（关键信息基础设...</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《数据安全法》。 《数据安全法》建立了数据分类分级保护制度——将数据分为一般数据、重要数据、核心数据，实行不同级别的保护。智慧旅游平台可能涉及的重要数据包括：景区关键基础设施的运行数据、大量游客的聚集性位置数据、涉及国家安全的边境景区地理信息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人脸识别等敏感个人信息的特殊保护。 《个人信息保护法》将人脸、指纹等生物识别信息列为"敏感个人信息"，要求只有在具有特定目的和充分必要性的前提下，且采取严格保护措施的情况下才能处理。这意味着景区不能仅以"方便管理"为由部署人脸识别闸机——需要论证"为什么非用人脸识别不可，用二维码/身份证不行？"</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数据安全与隐私保护</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12.2.3 数据安全技术实践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数据加密。 传输加密——所有通过网络传输的游客数据必须使用 TLS/SSL 加密。存储加密——敏感数据在数据库中应采用 AES-256 等算法加密存储。脱敏展示——在管理后台展示游客数据时，自动对身份证号、手机号进行部分掩码（如显示 138**1234）。
 访问控制。 基于角色的访问控制（RBAC）——不同岗位的工作人员只能访问其工作需要的最小数据集。操作审计——记录所有数据访问和修改操作（谁、什么时间、查看了什么数据、做了什么操作），日志不可删除和修改，保存期限符合法规要求。
 隐私增强技术。 联邦学习——在不需要将游客原始数据集中到中心服务器的前提下，训练客流预测等 AI 模型（数据不动算法动）。差分隐私——在发布统计数据（如"今日游客总数"）时添加数学噪声，使得无法通过统计结果反推出任何个体的信息。同态加密——在加密数据上直接进行计算，不需要解密——理论上可以实现"连系统管理员都看...</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数据加密。 传输加密——所有通过网络传输的游客数据必须使用 TLS/SSL 加密。存储加密——敏感数据在数据库中应采用 AES-256 等算法加密存储。脱敏展示——在管理后台展示游客数据时，自动对身份证号、手机号进行部分掩码（如显示 138**1234）。</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访问控制。 基于角色的访问控制（RBAC）——不同岗位的工作人员只能访问其工作需要的最小数据集。操作审计——记录所有数据访问和修改操作（谁、什么时间、查看了什么数据、做了什么操作），日志不可删除和修改，保存期限符合法规要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隐私增强技术。 联邦学习——在不需要将游客原始数据集中到中心服务器的前提下，训练客流预测等 AI 模型（数据不动算法动）。差分隐私——在发布统计数据（如"今日游客总数"）时添加数学噪声，使得无法通过统计结果反推出任何个体的信息。同态加密——在加密数据上直接进行计算，不需要解密——理论上可以实现"连系统管理员都看不到原始数据"的隐私保护。</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数据安全应急预案。 智慧旅游平台应制定数据安全应急预案——数据泄露事件的发现、报告、控制、恢复、追责全流程。根据《个人信息保护法》，发生个人信息泄露时，企业应在规定时间内通知受影响的个人和监管部门。</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数据安全与隐私保护</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12.2.3 数据安全技术实践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隐私增强技术。 联邦学习——在不需要将游客原始数据集中到中心服务器的前提下，训练客流预测等 AI 模型（数据不动算法动）。差分隐私——在发布统计数据（如"今日游客总数"）时添加数学噪声，使得无法通过统计结果反推出任何个体的信息。同态加密——在加密数据上直接进行计算，不需要解密——理论上可以实现"连系统管理员都看不到原始数据"的隐私保护。
 数据安全应急预案。 智慧旅游平台应制定数据安全应急预案——数据泄露事件的发现、报告、控制、恢复、追责全流程。根据《个人信息保护法》，发生个人信息泄露时，企业应在规定时间内通知受影响的个人和监管部门。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隐私增强技术。 联邦学习——在不需要将游客原始数据集中到中心服务器的前提下，训练客流预测等 AI 模型（数据不动算法动）。差分隐私——在发布统计数据（如"今日游客总数"）时添加数学噪声，使得无法通过统计结果反推出任何个体的信息。同态加密——在加密数据上直接进行计算，不需要解密——理论上可以实现"连系统管理员都看不到原始数据"的隐私保护。</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数据安全应急预案。 智慧旅游平台应制定数据安全应急预案——数据泄露事件的发现、报告、控制、恢复、追责全流程。根据《个人信息保护法》，发生个人信息泄露时，企业应在规定时间内通知受影响的个人和监管部门。</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12.2 数据安全与隐私保护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12.2.1 智慧旅游中的数据安全挑战</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数据安全的三要素。 保密性（Confidentiality）——数据不被未授权者访问。完整性（Integrity）——数据不被未授权者篡改。可用性（Availability）——数据在需要时可以被合法用户访问。智慧旅游系统在这三个维度上面临挑战：游客个人信息可能泄露（保密性风险）、客流数据可能被篡改...</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12.2.2 法律法规框架</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《个人信息保护法》。 2021 年 11 月生效的《个人信息保护法》（PIPL）是中国数据保护领域的里程碑立法，对智慧旅游有直接影响。核心要求包括：告知-同意原则（收集游客个人信息前必须告知目的并获取同意，但"为履行法定职责或者法定义务所必需"的可豁免）、最小必要原则（只收集实现服务所必需的最少数据...</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12.2.3 数据安全技术实践</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数据加密。 传输加密——所有通过网络传输的游客数据必须使用 TLS/SSL 加密。存储加密——敏感数据在数据库中应采用 AES-256 等算法加密存储。脱敏展示——在管理后台展示游客数据时，自动对身份证号、手机号进行部分掩码（如显示 138**1234）。</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12.3 区块链与旅游信任体系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区块链与旅游信任体系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12.3.1 区块链的核心概念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区块链的本质。 区块链是一种去中心化的分布式账本技术——数据以"区块"为单位组织，每个区块包含前一个区块的哈希值（数字指纹），形成不可篡改的"链"。核心特性：去中心化（数据不由单一机构控制，而是分布在多个节点）、不可篡改（已写入的数据极难修改——修改一个区块意味着需要重新计算后续所有区块的哈希值）、透明可追溯（所有交易记录公开可见且可追溯）。
 区块链不等于数字货币。 区块链是因比特币而为人所知的，但区块链的应用远不止数字货币——它在旅游行业的应用价值在于建立"去中心化的信任体系"。在旅游交易中，游客和商家之间往往缺乏信任（这个评论是真的吗？这张票是有效的吗？），区块链可以通过技术手段而非第三方中介来建立信任。</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区块链的本质。 区块链是一种去中心化的分布式账本技术——数据以"区块"为单位组织，每个区块包含前一个区块的哈希值（数字指纹），形成不可篡改的"链"。核心特性：去中心化（数据不由单一机构控制，而是分布在多个节点）、不可篡改（已写入的数据极难修改——修改一个区块意味着需要重新计算后续所有区块的哈希值）、透明可追溯（所有交易记录公开可见且可追溯）。</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区块链不等于数字货币。 区块链是因比特币而为人所知的，但区块链的应用远不止数字货币——它在旅游行业的应用价值在于建立"去中心化的信任体系"。在旅游交易中，游客和商家之间往往缺乏信任（这个评论是真的吗？这张票是有效的吗？），区块链可以通过技术手段而非第三方中介来建立信任。</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区块链与旅游信任体系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12.3.2 区块链在文旅中的应用</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数字身份与自我主权身份。 游客在多个旅游平台上拥有分散的身份信息——OTA 平台、景区官网、酒店会员系统。区块链可以构建"自我主权身份"（Self-Sovereign Identity）——游客拥有自己的数字身份，由自己控制哪些信息分享给哪些平台，无需在每个平台重新注册和认证。"一码游贵州"的"一码"本质上就是一个统一身份的概念——区块链技术可以使其更加安全和可控。
 评论防伪。 旅游平台的虚假评论是一个普遍问题——商家刷好评、竞争对手刷差评。将评论数据上链（写入区块链）可以确保评论的真实性和不可篡改性——每个评论都与真实的交易记录关联（必须有真实的消费才能评论），评论一旦写入不可删除或修改。这大大增加了刷评论的成本和难度。
 智能合约与自动结算。 智能合约是运行在区块链上的自动化程序——当预设条件满足时，合约自动执行。在旅游场景中，旅行社与酒店、景区的结算可以通过智能合约自动完成——系统...</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数字身份与自我主权身份。 游客在多个旅游平台上拥有分散的身份信息——OTA 平台、景区官网、酒店会员系统。区块链可以构建"自我主权身份"（Self-Sovereign Identity）——游客拥有自己的数字身份，由自己控制哪些信息分享给哪些平台，无需在每个平台重新注册和认证。"一码游贵州"的"一码"本质上就是一个统一身份的概念——区块链技术可以使其更加安全和可控。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评论防伪。 旅游平台的虚假评论是一个普遍问题——商家刷好评、竞争对手刷差评。将评论数据上链（写入区块链）可以确保评论的真实性和不可篡改性——每个评论都与真实的交易记录关联（必须有真实的消费才能评论），评论一旦写入不可删除或修改。这大大增加了刷评论的成本和难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智能合约与自动结算。 智能合约是运行在区块链上的自动化程序——当预设条件满足时，合约自动执行。在旅游场景中，旅行社与酒店、景区的结算可以通过智能合约自动完成——系统确认游客确实入住/入园后，自动将款项从旅行社账户转移到酒店/景区账户，无需人工对账和催款。智能合约降低了交易成本，加快了结算速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数字藏品（NFT）与旅游纪念品。 景区可以将标志性景观、历史场景、非遗技艺制作为数字藏品（NFT），作为新型旅游纪念品出售。与传统纪念品相比，数字藏品具有稀缺性（限量发行）、真实性（区块链确保唯一性和所有权）、可编程性（可以附带权益，如持有某景区的数字藏品可享受门票优惠）。2022 年，黄山、泰山等景区已试水数字藏品，贵州的黄果树、梵净山也在探索这一方向。</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区块链与旅游信任体系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12.3.3 区块链的局限与反思</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效率与能耗。 传统区块链（如比特币的工作量证明机制）的能源消耗极大、交易速度慢，不适合高频的旅游交易场景。新一代的联盟链和权益证明机制在效率和能耗上有显著改善，但"去中心化"程度有所降低。
 技术复杂性与用户门槛。 区块链技术的使用门槛仍然较高——普通游客需要理解"钱包""私钥""Gas 费"等概念才能使用区块链服务。这对于旅游这种大众消费场景来说是不现实的——技术应该对用户透明。
 并非所有场景都需要区块链。 区块链的"去中心化、不可篡改"特性在解决"多方不信任"场景时最有价值——如果只有一个权威主体（如一个景区），用传统数据库就足够了，不需要区块链。评估一个场景是否需要区块链，可以问三个问题：是否涉及多个互不信任的参与方？是否需要不可篡改的记录？中心化的方案是否存在不可接受的单点故障风险？三个问题如果至少有两个答案为"是"，区块链可能是有意义的方案。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效率与能耗。 传统区块链（如比特币的工作量证明机制）的能源消耗极大、交易速度慢，不适合高频的旅游交易场景。新一代的联盟链和权益证明机制在效率和能耗上有显著改善，但"去中心化"程度有所降低。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技术复杂性与用户门槛。 区块链技术的使用门槛仍然较高——普通游客需要理解"钱包""私钥""Gas 费"等概念才能使用区块链服务。这对于旅游这种大众消费场景来说是不现实的——技术应该对用户透明。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并非所有场景都需要区块链。 区块链的"去中心化、不可篡改"特性在解决"多方不信任"场景时最有价值——如果只有一个权威主体（如一个景区），用传统数据库就足够了，不需要区块链。评估一个场景是否需要区块链，可以问三个问题：是否涉及多个互不信任的参与方？是否需要不可篡改的记录？中心化的方案是否存在不可接受的单点故障风险？三个问题如果至少有两个答案为"是"，区块链可能是有意义的方案。</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12.3 区块链与旅游信任体系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12.3.1 区块链的核心概念</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区块链的本质。 区块链是一种去中心化的分布式账本技术——数据以"区块"为单位组织，每个区块包含前一个区块的哈希值（数字指纹），形成不可篡改的"链"。核心特性：去中心化（数据不由单一机构控制，而是分布在多个节点）、不可篡改（已写入的数据极难修改——修改一个区块意味着需要重新计算后续所有区块的哈希值）、...</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12.3.2 区块链在文旅中的应用</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数字身份与自我主权身份。 游客在多个旅游平台上拥有分散的身份信息——OTA 平台、景区官网、酒店会员系统。区块链可以构建"自我主权身份"（Self-Sovereign Identity）——游客拥有自己的数字身份，由自己控制哪些信息分享给哪些平台，无需在每个平台重新注册和认证。"一码游贵州"的"一码...</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12.3.3 区块链的局限与反思</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效率与能耗。 传统区块链（如比特币的工作量证明机制）的能源消耗极大、交易速度慢，不适合高频的旅游交易场景。新一代的联盟链和权益证明机制在效率和能耗上有显著改善，但"去中心化"程度有所降低。</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12.4 技术伦理与可持续发展</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技术伦理与可持续发展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12.4.1 算法公平性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智慧旅游中的算法决策。 智慧旅游系统越来越多地使用算法进行自动决策——推荐系统决定给游客推荐哪个目的地和路线，动态定价算法决定不同游客看到不同的价格，AI 客服决定优先响应哪些投诉。当算法替代人类做决策时，公平性成为核心问题。
 算法偏见的来源。 训练数据偏差——如果推荐算法的训练数据中缺少某些群体的数据，算法对该群体的推荐就会失准。特征选择偏差——如果定价算法使用了与价格合理性无关的特征（如手机型号），可能导致价格歧视。反馈循环——如果算法根据历史数据推荐"热门景点"，热门景点会越来越热门，冷门景点会越来越冷门——算法强化了已有的不平等。
 算法公平性的保障。 可解释性——算法的决策逻辑应该是可解释的，而非"黑箱"。当游客质疑"为什么给我推荐这个而不是那个"时，系统应该能给出理由。审计机制——定期对算法进行公平性审计，检测是否存在对不同群体的系统性偏差。人工干预——关键决策（如拒绝入园、...</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智慧旅游中的算法决策。 智慧旅游系统越来越多地使用算法进行自动决策——推荐系统决定给游客推荐哪个目的地和路线，动态定价算法决定不同游客看到不同的价格，AI 客服决定优先响应哪些投诉。当算法替代人类做决策时，公平性成为核心问题。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算法偏见的来源。 训练数据偏差——如果推荐算法的训练数据中缺少某些群体的数据，算法对该群体的推荐就会失准。特征选择偏差——如果定价算法使用了与价格合理性无关的特征（如手机型号），可能导致价格歧视。反馈循环——如果算法根据历史数据推荐"热门景点"，热门景点会越来越热门，冷门景点会越来越冷门——算法强化了已有的不平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算法公平性的保障。 可解释性——算法的决策逻辑应该是可解释的，而非"黑箱"。当游客质疑"为什么给我推荐这个而不是那个"时，系统应该能给出理由。审计机制——定期对算法进行公平性审计，检测是否存在对不同群体的系统性偏差。人工干预——关键决策（如拒绝入园、高额罚款）保留人工审核环节，不完全由算法决定。</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技术伦理与可持续发展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12.4.2 数字包容与可及性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数字鸿沟。 智慧旅游的"智慧化"越深入，对不会使用智能设备的群体的排斥就越大——老年游客、低收入群体、残障人士可能被排除在"扫码入园、在线预约、手机支付"的智慧旅游体系之外。这不是技术问题，而是公平性问题——旅游是基本文化权利，不应因数字技能差异而被剥夺。
 适老化设计。 智慧旅游系统应提供"适老化"选项——大字体、高对比度、简化流程、语音交互、人工服务通道。贵州的一些景区已经在闸机旁保留了人工通道——持纸质票或身份证的老年游客可以由工作人员协助入园。这不是"技术倒退"，而是"技术包容"。
 无障碍旅游。 残障人士的旅游体验应该得到智慧旅游技术的支持——视障人士（语音导航、盲文标识、AI 环境描述）、听障人士（手语虚拟导游、文字实时转换）、行动障碍人士（无障碍路线规划、轮椅可达性信息）。智慧旅游不应该只服务"标准的、年轻的、健康的"游客。</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数字鸿沟。 智慧旅游的"智慧化"越深入，对不会使用智能设备的群体的排斥就越大——老年游客、低收入群体、残障人士可能被排除在"扫码入园、在线预约、手机支付"的智慧旅游体系之外。这不是技术问题，而是公平性问题——旅游是基本文化权利，不应因数字技能差异而被剥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适老化设计。 智慧旅游系统应提供"适老化"选项——大字体、高对比度、简化流程、语音交互、人工服务通道。贵州的一些景区已经在闸机旁保留了人工通道——持纸质票或身份证的老年游客可以由工作人员协助入园。这不是"技术倒退"，而是"技术包容"。</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无障碍旅游。 残障人士的旅游体验应该得到智慧旅游技术的支持——视障人士（语音导航、盲文标识、AI 环境描述）、听障人士（手语虚拟导游、文字实时转换）、行动障碍人士（无障碍路线规划、轮椅可达性信息）。智慧旅游不应该只服务"标准的、年轻的、健康的"游客。</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技术伦理与可持续发展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12.4.3 科技向善与负责任的创新</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技术评估的伦理维度。 在引入一项新的智慧旅游技术之前，应该进行伦理评估——这项技术会伤害谁？会排斥谁？会带来什么意想不到的后果？有没有更少侵入性的替代方案？例如，部署人脸识别系统之前，需要回答：是否有更不侵犯隐私的方案（如二维码）可以达到同样的管理目的？
 贵州的负责任创新实践。 贵州作为经济欠发达省份，在智慧旅游建设中面临"追赶"与"反思"的张力——既要加快数字化进程以缩小与发达地区的差距，又要避免重复发达地区已经暴露的问题（如过度商业化、数据滥用）。这种"后发优势"使得贵州有可能走出一条"负责任创新"的道路——在追求技术效率的同时，更注重公平性、包容性和可持续性。
 技术人的责任。 智慧旅游系统的设计者、开发者和运营者不应只是"技术执行者"——当甲方（景区或政府）提出的需求可能侵犯游客权益时，技术人员有责任提出异议和替代方案。这不是"不听话"，而是专业伦理——如同建筑工程师有责任拒绝设...</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技术评估的伦理维度。 在引入一项新的智慧旅游技术之前，应该进行伦理评估——这项技术会伤害谁？会排斥谁？会带来什么意想不到的后果？有没有更少侵入性的替代方案？例如，部署人脸识别系统之前，需要回答：是否有更不侵犯隐私的方案（如二维码）可以达到同样的管理目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贵州的负责任创新实践。 贵州作为经济欠发达省份，在智慧旅游建设中面临"追赶"与"反思"的张力——既要加快数字化进程以缩小与发达地区的差距，又要避免重复发达地区已经暴露的问题（如过度商业化、数据滥用）。这种"后发优势"使得贵州有可能走出一条"负责任创新"的道路——在追求技术效率的同时，更注重公平性、包容性和可持续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技术人的责任。 智慧旅游系统的设计者、开发者和运营者不应只是"技术执行者"——当甲方（景区或政府）提出的需求可能侵犯游客权益时，技术人员有责任提出异议和替代方案。这不是"不听话"，而是专业伦理——如同建筑工程师有责任拒绝设计不安全的建筑。</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12.4 技术伦理与可持续发展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12.4.1 算法公平性</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智慧旅游中的算法决策。 智慧旅游系统越来越多地使用算法进行自动决策——推荐系统决定给游客推荐哪个目的地和路线，动态定价算法决定不同游客看到不同的价格，AI 客服决定优先响应哪些投诉。当算法替代人类做决策时，公平性成为核心问题。</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12.4.2 数字包容与可及性</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数字鸿沟。 智慧旅游的"智慧化"越深入，对不会使用智能设备的群体的排斥就越大——老年游客、低收入群体、残障人士可能被排除在"扫码入园、在线预约、手机支付"的智慧旅游体系之外。这不是技术问题，而是公平性问题——旅游是基本文化权利，不应因数字技能差异而被剥夺。</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12.4.3 科技向善与负责任的创新</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技术评估的伦理维度。 在引入一项新的智慧旅游技术之前，应该进行伦理评估——这项技术会伤害谁？会排斥谁？会带来什么意想不到的后果？有没有更少侵入性的替代方案？例如，部署人脸识别系统之前，需要回答：是否有更不侵犯隐私的方案（如二维码）可以达到同样的管理目的？</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12.5 前沿技术展望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12.5 前沿技术展望</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12.5.1 大语言模型与旅游智能化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LLM 驱动的旅游服务。 大语言模型（如 GPT、文心一言、通义千问）正在深刻改变旅游服务的交互方式。传统的旅游 APP 需要游客学习界面操作——选择目的地、设置日期、筛选酒店、填写信息。LLM 驱动的旅游服务允许自然语言交互——"帮我规划一个 3 天的贵州亲子游，孩子 8 岁，喜欢自然和动物，预算 5000 元"——系统自动生成行程并完成预订。
 AI 旅游规划师。 LLM 结合实时数据（天气、客流、价格、评价）可以成为专业的"AI 旅游规划师"——不仅推荐目的地和行程，还能实时调整计划（"您计划明天去的黄果树景区预计有大雨，建议改为后天，我帮您调整预订？"）。AI 旅游规划师的核心能力不是"知道很多信息"（搜索引擎也能做到），而是"理解你的偏好并在不确定的情况下做出合理的推荐"。
 LLM 的局限与风险。 幻觉问题——LLM 可能生成看似合理但实际错误的信息（如虚构的景点、错误的开放时...</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LLM 驱动的旅游服务。 大语言模型（如 GPT、文心一言、通义千问）正在深刻改变旅游服务的交互方式。传统的旅游 APP 需要游客学习界面操作——选择目的地、设置日期、筛选酒店、填写信息。LLM 驱动的旅游服务允许自然语言交互——"帮我规划一个 3 天的贵州亲子游，孩子 8 岁，喜欢自然和动物，预算 5000 元"——系统自动生成行程并完成预订。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 旅游规划师。 LLM 结合实时数据（天气、客流、价格、评价）可以成为专业的"AI 旅游规划师"——不仅推荐目的地和行程，还能实时调整计划（"您计划明天去的黄果树景区预计有大雨，建议改为后天，我帮您调整预订？"）。AI 旅游规划师的核心能力不是"知道很多信息"（搜索引擎也能做到），而是"理解你的偏好并在不确定的情况下做出合理的推荐"。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LLM 的局限与风险。 幻觉问题——LLM 可能生成看似合理但实际错误的信息（如虚构的景点、错误的开放时间），在旅游场景中可能误导游客。时效性问题——LLM 的训练数据有截止日期，无法获取最新的旅游信息。解决方案是 RAG（检索增强生成）——让 LLM 在回答前先从实时数据库中检索相关信息，再基于检索结果生成回答。</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12.5 前沿技术展望</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12.5.2 量子计算与旅游优化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量子计算的潜力。 量子计算利用量子力学原理进行计算，在处理某些特定类型的优化问题上有指数级的优势。旅游行业中大量存在 NP 难问题——如多景点最优路线规划（旅行商问题的变体）、观光车动态调度（车辆路径问题）、酒店动态定价（收益管理优化）。经典计算机在处理大规模组合优化问题时计算量爆炸，量子计算有望在合理时间内找到近似最优解。
 现实距离。 量子计算在旅游行业的实际应用仍有很长的路要走——目前的量子计算机（NISQ 阶段）只有几十到几百个量子比特，且错误率较高，尚无法处理实际规模的旅游优化问题。但这不是"永远无法实现"，而是"需要 10-20 年"。</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量子计算的潜力。 量子计算利用量子力学原理进行计算，在处理某些特定类型的优化问题上有指数级的优势。旅游行业中大量存在 NP 难问题——如多景点最优路线规划（旅行商问题的变体）、观光车动态调度（车辆路径问题）、酒店动态定价（收益管理优化）。经典计算机在处理大规模组合优化问题时计算量爆炸，量子计算有望在合理时间内找到近似最优解。</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现实距离。 量子计算在旅游行业的实际应用仍有很长的路要走——目前的量子计算机（NISQ 阶段）只有几十到几百个量子比特，且错误率较高，尚无法处理实际规模的旅游优化问题。但这不是"永远无法实现"，而是"需要 10-20 年"。</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12.5 前沿技术展望</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12.5.3 6G 与空天地一体化网络</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 5G 到 6G。 第 7 章讨论的 5G 正在部署中，而 6G 的研发已经启动。6G 的关键特性：太赫兹通信（比 5G 快 10-100 倍）、空天地一体化（卫星、无人机、地面基站组成立体网络）、AI 原生（网络自身具备 AI 能力）、通感一体化（通信与感知融合）。
 6G 对旅游的影响。 全息通信——通过 6G 的超高速和低延迟，实现"全息旅行"——你的 3D 全息影像出现在黄果树瀑布前，与实地的家人"一起"游览（比 VR 元宇宙更进一步）。全域覆盖——通过低轨卫星网络，贵州最偏远的山区、最深的峡谷都能获得高速网络连接，解决了目前 5G 覆盖的"最后一公里"问题。通感一体化——6G 基站同时具有通信和感知功能，可以像雷达一样"感知"周围环境——未来的景区可能不需要部署专门的客流传感器，通信基站本身就提供了客流统计能力。</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 5G 到 6G。 第 7 章讨论的 5G 正在部署中，而 6G 的研发已经启动。6G 的关键特性：太赫兹通信（比 5G 快 10-100 倍）、空天地一体化（卫星、无人机、地面基站组成立体网络）、AI 原生（网络自身具备 AI 能力）、通感一体化（通信与感知融合）。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6G 对旅游的影响。 全息通信——通过 6G 的超高速和低延迟，实现"全息旅行"——你的 3D 全息影像出现在黄果树瀑布前，与实地的家人"一起"游览（比 VR 元宇宙更进一步）。全域覆盖——通过低轨卫星网络，贵州最偏远的山区、最深的峡谷都能获得高速网络连接，解决了目前 5G 覆盖的"最后一公里"问题。通感一体化——6G 基站同时具有通信和感知功能，可以像雷达一样"感知"周围环境——未来的景区可能不...</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12.5 前沿技术展望</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12.5.4 脑机接口与终极沉浸</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脑机接口的远景。 脑机接口（BCI）直接在大脑和计算机之间建立通信通道——非侵入式（头戴电极帽）可以检测脑电波实现简单的控制（如"想"一个指令），侵入式（植入电极）可以实现更高精度的双向通信。BCI 在旅游中的终极愿景是"全感官旅行"——不需要离开家，直接向大脑输入视觉、听觉、触觉、嗅觉信号，获得"身临其境"的体验。
 伦理边界。 BCI 技术引发了深刻的伦理问题——如果旅行体验可以被完美地模拟，人类还需要"真实地"旅行吗？如果 BCI 可以让你"体验"到黄果树的一切（包括水雾的清凉和负氧离子的清新），你还会花时间和金钱去实地吗？更重要的是——谁来定义"真实"？如果 BCI 可以让你体验"比真实更真实"的旅游，什么是"真实"本身？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脑机接口的远景。 脑机接口（BCI）直接在大脑和计算机之间建立通信通道——非侵入式（头戴电极帽）可以检测脑电波实现简单的控制（如"想"一个指令），侵入式（植入电极）可以实现更高精度的双向通信。BCI 在旅游中的终极愿景是"全感官旅行"——不需要离开家，直接向大脑输入视觉、听觉、触觉、嗅觉信号，获得"身临其境"的体验。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伦理边界。 BCI 技术引发了深刻的伦理问题——如果旅行体验可以被完美地模拟，人类还需要"真实地"旅行吗？如果 BCI 可以让你"体验"到黄果树的一切（包括水雾的清凉和负氧离子的清新），你还会花时间和金钱去实地吗？更重要的是——谁来定义"真实"？如果 BCI 可以让你体验"比真实更真实"的旅游，什么是"真实"本身？</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12.5 前沿技术展望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12.5.1 大语言模型与旅游智能化</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LLM 驱动的旅游服务。 大语言模型（如 GPT、文心一言、通义千问）正在深刻改变旅游服务的交互方式。传统的旅游 APP 需要游客学习界面操作——选择目的地、设置日期、筛选酒店、填写信息。LLM 驱动的旅游服务允许自然语言交互——"帮我规划一个 3 天的贵州亲子游，孩子 8 岁，喜欢自然和动物，预算...</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12.5.2 量子计算与旅游优化</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量子计算的潜力。 量子计算利用量子力学原理进行计算，在处理某些特定类型的优化问题上有指数级的优势。旅游行业中大量存在 NP 难问题——如多景点最优路线规划（旅行商问题的变体）、观光车动态调度（车辆路径问题）、酒店动态定价（收益管理优化）。经典计算机在处理大规模组合优化问题时计算量爆炸，量子计算有望在...</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12.5.3 6G 与空天地一体化网络</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 5G 到 6G。 第 7 章讨论的 5G 正在部署中，而 6G 的研发已经启动。6G 的关键特性：太赫兹通信（比 5G 快 10-100 倍）、空天地一体化（卫星、无人机、地面基站组成立体网络）、AI 原生（网络自身具备 AI 能力）、通感一体化（通信与感知融合）。</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12.5.4 脑机接口与终极沉浸</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脑机接口的远景。 脑机接口（BCI）直接在大脑和计算机之间建立通信通道——非侵入式（头戴电极帽）可以检测脑电波实现简单的控制（如"想"一个指令），侵入式（植入电极）可以实现更高精度的双向通信。BCI 在旅游中的终极愿景是"全感官旅行"——不需要离开家，直接向大脑输入视觉、听觉、触觉、嗅觉信号，获得"...</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12.6 智慧旅游的未来图景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12.6 智慧旅游的未来图景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12.6.1 技术融合的终局</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数字-物理融合。 智慧旅游的终极形态不是"数字替代物理"，而是"数字与物理的深度融合"——物理世界的每一次旅行都被数字技术增强，数字世界的每一次探索都与物理世界发生关联。到达黄果树之前，你在元宇宙中"预游览"规划路线；在黄果树现场，AR 增强你的感知和理解；回到家中，你在元宇宙中"回顾"旅程，与朋友分享体验——数字和物理不是二选一，而是一个连续体验的不同阶段。
 从"智慧景区"到"智慧目的地"。 当前的技术应用集中在景区内部（票务、导览、监控），未来的视野将扩展到整个目的地——从游客产生旅游意愿的那一刻起，到完成旅行后分享回忆的那一刻止，全程被智慧化服务覆盖。智慧目的地是"吃住行游购娱"全链条的数字化，而不是单个景区的信息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数字-物理融合。 智慧旅游的终极形态不是"数字替代物理"，而是"数字与物理的深度融合"——物理世界的每一次旅行都被数字技术增强，数字世界的每一次探索都与物理世界发生关联。到达黄果树之前，你在元宇宙中"预游览"规划路线；在黄果树现场，AR 增强你的感知和理解；回到家中，你在元宇宙中"回顾"旅程，与朋友分享体验——数字和物理不是二选一，而是一个连续体验的不同阶段。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从"智慧景区"到"智慧目的地"。 当前的技术应用集中在景区内部（票务、导览、监控），未来的视野将扩展到整个目的地——从游客产生旅游意愿的那一刻起，到完成旅行后分享回忆的那一刻止，全程被智慧化服务覆盖。智慧目的地是"吃住行游购娱"全链条的数字化，而不是单个景区的信息化。</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12.6 智慧旅游的未来图景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12.6.2 旅游业的结构性变化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从"卖资源"到"卖体验"再到"卖意义"。 旅游产品的进化方向——1.0 时代卖资源（"我们有黄果树瀑布，你来吧"），2.0 时代卖体验（"我们提供舒适的酒店、便捷的交通、丰富的活动"），3.0 时代卖意义（"来到这里，你会重新认识自然的力量，发现文化的深度，找到内心的宁静"）。技术的作用从 2.0 的工具（提升效率和便利）升级到 3.0 的媒介（创造和传递意义）。
 去中介化与再中介化。 互联网曾被认为将"去中介化"——游客直接联系酒店和景区，旅行社将消亡。现实更复杂：传统旅行社确实被 OTA（在线旅游平台）冲击了，但 OTA 本身成为了新的中介。AI 技术的发展可能带来新一轮"去中介化"——AI 旅游助手可以替代 OTA 的搜索和推荐功能。但同时也可能出现"再中介化"——掌握 AI 技术的平台成为更强大的中介。</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从"卖资源"到"卖体验"再到"卖意义"。 旅游产品的进化方向——1.0 时代卖资源（"我们有黄果树瀑布，你来吧"），2.0 时代卖体验（"我们提供舒适的酒店、便捷的交通、丰富的活动"），3.0 时代卖意义（"来到这里，你会重新认识自然的力量，发现文化的深度，找到内心的宁静"）。技术的作用从 2.0 的工具（提升效率和便利）升级到 3.0 的媒介（创造和传递意义）。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去中介化与再中介化。 互联网曾被认为将"去中介化"——游客直接联系酒店和景区，旅行社将消亡。现实更复杂：传统旅行社确实被 OTA（在线旅游平台）冲击了，但 OTA 本身成为了新的中介。AI 技术的发展可能带来新一轮"去中介化"——AI 旅游助手可以替代 OTA 的搜索和推荐功能。但同时也可能出现"再中介化"——掌握 AI 技术的平台成为更强大的中介。</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12.6 智慧旅游的未来图景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12.6.3 贵州的机遇与挑战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贵州的独特优势。 资源禀赋——世界级的自然遗产（荔波喀斯特、赤水丹霞、梵净山）和丰富的民族文化，是智慧旅游发展的"内容基础"。后发优势——贵州的旅游信息化起步较晚，但可以直接采用最新技术，避免发达地区走过的弯路（如不必经历从模拟监控到数字监控再到智能监控的漫长升级，可以直接部署 AI 智能监控）。政策支持——贵州作为国家大数据综合试验区，在数据产业和智慧旅游方面有政策先行先试的空间。
 贵州面临的挑战。 人才短缺——智慧旅游需要既懂技术又懂旅游的复合型人才，贵州的高校和企业在人才培养和引进方面面临困难。资金约束——智慧旅游建设需要大量前期投入（IoT 设备、网络基础设施、软件平台），贵州的财政收入和景区盈利能力与发达地区存在差距。数字鸿沟——贵州的农村地区和老年群体在数字素养方面与城市年轻人存在差距，智慧旅游的普及需要考虑这一现实。
 安顺的定位。 安顺作为贵州旅游的核心城市之一（黄果树、...</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贵州的独特优势。 资源禀赋——世界级的自然遗产（荔波喀斯特、赤水丹霞、梵净山）和丰富的民族文化，是智慧旅游发展的"内容基础"。后发优势——贵州的旅游信息化起步较晚，但可以直接采用最新技术，避免发达地区走过的弯路（如不必经历从模拟监控到数字监控再到智能监控的漫长升级，可以直接部署 AI 智能监控）。政策支持——贵州作为国家大数据综合试验区，在数据产业和智慧旅游方面有政策先行先试的空间。</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贵州面临的挑战。 人才短缺——智慧旅游需要既懂技术又懂旅游的复合型人才，贵州的高校和企业在人才培养和引进方面面临困难。资金约束——智慧旅游建设需要大量前期投入（IoT 设备、网络基础设施、软件平台），贵州的财政收入和景区盈利能力与发达地区存在差距。数字鸿沟——贵州的农村地区和老年群体在数字素养方面与城市年轻人存在差距，智慧旅游的普及需要考虑这一现实。</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安顺的定位。 安顺作为贵州旅游的核心城市之一（黄果树、龙宫、天龙屯堡的所在地），在智慧旅游发展中具有特殊地位。安顺学院旅游管理学院作为数字文旅专业人才培养基地，在课程设置中融入智慧旅游技术内容，是应对"人才短缺"挑战的务实之举——培养的不是纯技术人才，而是"懂技术的文旅人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治理是智慧旅游可持续发展的制度保障。技术标准体系为互联互通和行业规范提供了基础框架——贵州省的智慧旅游标准工作走在全国前列。数据安全与隐私保护是智慧旅游的法律底线——《个人信息保护法》和《数据安全法》为游客数据保护提供了法律框架，隐私增强技术为合规提供了技术手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区块链技术在构建旅游信任体系方面具有独特价值——数字身份、评论防伪、智能合约、数字藏品等应用正在从概念走向实践，但并非所有场景都需要区块链。算法公平性、数字包容和负责任创新是技术伦理的核心议题——智慧旅游不能只为"标准的、年轻的、健康的"游客服务，老年人和残障人士的旅游权利同样需要技术保障。</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12.6 智慧旅游的未来图景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12.6.3 贵州的机遇与挑战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技术治理是智慧旅游可持续发展的制度保障。技术标准体系为互联互通和行业规范提供了基础框架——贵州省的智慧旅游标准工作走在全国前列。数据安全与隐私保护是智慧旅游的法律底线——《个人信息保护法》和《数据安全法》为游客数据保护提供了法律框架，隐私增强技术为合规提供了技术手段。
 区块链技术在构建旅游信任体系方面具有独特价值——数字身份、评论防伪、智能合约、数字藏品等应用正在从概念走向实践，但并非所有场景都需要区块链。算法公平性、数字包容和负责任创新是技术伦理的核心议题——智慧旅游不能只为"标准的、年轻的、健康的"游客服务，老年人和残障人士的旅游权利同样需要技术保障。
 前沿技术（大语言模型、量子计算、6G、脑机接口）将在未来 10-20 年深刻改变旅游行业的面貌——从交互方式到体验深度，从服务模式到行业结构。但技术永远只是工具——智慧旅游的终极目标是让更多人、更公平地、更深度地享受旅游的美好。贵州...</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治理是智慧旅游可持续发展的制度保障。技术标准体系为互联互通和行业规范提供了基础框架——贵州省的智慧旅游标准工作走在全国前列。数据安全与隐私保护是智慧旅游的法律底线——《个人信息保护法》和《数据安全法》为游客数据保护提供了法律框架，隐私增强技术为合规提供了技术手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区块链技术在构建旅游信任体系方面具有独特价值——数字身份、评论防伪、智能合约、数字藏品等应用正在从概念走向实践，但并非所有场景都需要区块链。算法公平性、数字包容和负责任创新是技术伦理的核心议题——智慧旅游不能只为"标准的、年轻的、健康的"游客服务，老年人和残障人士的旅游权利同样需要技术保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前沿技术（大语言模型、量子计算、6G、脑机接口）将在未来 10-20 年深刻改变旅游行业的面貌——从交互方式到体验深度，从服务模式到行业结构。但技术永远只是工具——智慧旅游的终极目标是让更多人、更公平地、更深度地享受旅游的美好。贵州在这一进程中既有独特的资源禀赋和后发优势，也面临人才短缺和资金约束的现实挑战。</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12.6 智慧旅游的未来图景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12.6.1 技术融合的终局</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数字-物理融合。 智慧旅游的终极形态不是"数字替代物理"，而是"数字与物理的深度融合"——物理世界的每一次旅行都被数字技术增强，数字世界的每一次探索都与物理世界发生关联。到达黄果树之前，你在元宇宙中"预游览"规划路线；在黄果树现场，AR 增强你的感知和理解；回到家中，你在元宇宙中"回顾"旅程，与朋友...</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12.6.2 旅游业的结构性变化</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从"卖资源"到"卖体验"再到"卖意义"。 旅游产品的进化方向——1.0 时代卖资源（"我们有黄果树瀑布，你来吧"），2.0 时代卖体验（"我们提供舒适的酒店、便捷的交通、丰富的活动"），3.0 时代卖意义（"来到这里，你会重新认识自然的力量，发现文化的深度，找到内心的宁静"）。技术的作用从 2.0 ...</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12.6.3 贵州的机遇与挑战</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贵州的独特优势。 资源禀赋——世界级的自然遗产（荔波喀斯特、赤水丹霞、梵净山）和丰富的民族文化，是智慧旅游发展的"内容基础"。后发优势——贵州的旅游信息化起步较晚，但可以直接采用最新技术，避免发达地区走过的弯路（如不必经历从模拟监控到数字监控再到智能监控的漫长升级，可以直接部署 AI 智能监控）。政...</a:t>
            </a:r>
            <a:endParaRPr lang="en-US" sz="11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12.1.1 标准化的重要性</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12.1.2 国内智慧旅游标准概况</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12.1.3 国际标准与互操作</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12.2.1 智慧旅游中的数据安全挑战</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12.2.2 法律法规框架</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12.2.3 数据安全技术实践</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12.3.1 区块链的核心概念</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12.3.2 区块链在文旅中的应用</a:t>
            </a:r>
            <a:endParaRPr lang="en-US" sz="1200" dirty="0"/>
          </a:p>
        </p:txBody>
      </p:sp>
      <p:sp>
        <p:nvSpPr>
          <p:cNvPr id="28" name="Shape 26"/>
          <p:cNvSpPr/>
          <p:nvPr/>
        </p:nvSpPr>
        <p:spPr>
          <a:xfrm>
            <a:off x="457200" y="5029200"/>
            <a:ext cx="3931920" cy="457200"/>
          </a:xfrm>
          <a:prstGeom prst="rect">
            <a:avLst/>
          </a:prstGeom>
          <a:solidFill>
            <a:srgbClr val="F8FAFC"/>
          </a:solidFill>
          <a:ln/>
        </p:spPr>
      </p:sp>
      <p:sp>
        <p:nvSpPr>
          <p:cNvPr id="29" name="Shape 27"/>
          <p:cNvSpPr/>
          <p:nvPr/>
        </p:nvSpPr>
        <p:spPr>
          <a:xfrm>
            <a:off x="457200" y="5029200"/>
            <a:ext cx="54864" cy="457200"/>
          </a:xfrm>
          <a:prstGeom prst="rect">
            <a:avLst/>
          </a:prstGeom>
          <a:solidFill>
            <a:srgbClr val="1C7293"/>
          </a:solidFill>
          <a:ln/>
        </p:spPr>
      </p:sp>
      <p:sp>
        <p:nvSpPr>
          <p:cNvPr id="30" name="Text 28"/>
          <p:cNvSpPr/>
          <p:nvPr/>
        </p:nvSpPr>
        <p:spPr>
          <a:xfrm>
            <a:off x="59436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12.3.3 区块链的局限与反思</a:t>
            </a:r>
            <a:endParaRPr lang="en-US" sz="1200" dirty="0"/>
          </a:p>
        </p:txBody>
      </p:sp>
      <p:sp>
        <p:nvSpPr>
          <p:cNvPr id="31" name="Shape 29"/>
          <p:cNvSpPr/>
          <p:nvPr/>
        </p:nvSpPr>
        <p:spPr>
          <a:xfrm>
            <a:off x="457200" y="5532120"/>
            <a:ext cx="3931920" cy="457200"/>
          </a:xfrm>
          <a:prstGeom prst="rect">
            <a:avLst/>
          </a:prstGeom>
          <a:solidFill>
            <a:srgbClr val="F8FAFC"/>
          </a:solidFill>
          <a:ln/>
        </p:spPr>
      </p:sp>
      <p:sp>
        <p:nvSpPr>
          <p:cNvPr id="32" name="Shape 30"/>
          <p:cNvSpPr/>
          <p:nvPr/>
        </p:nvSpPr>
        <p:spPr>
          <a:xfrm>
            <a:off x="457200" y="5532120"/>
            <a:ext cx="54864" cy="457200"/>
          </a:xfrm>
          <a:prstGeom prst="rect">
            <a:avLst/>
          </a:prstGeom>
          <a:solidFill>
            <a:srgbClr val="1C7293"/>
          </a:solidFill>
          <a:ln/>
        </p:spPr>
      </p:sp>
      <p:sp>
        <p:nvSpPr>
          <p:cNvPr id="33" name="Text 31"/>
          <p:cNvSpPr/>
          <p:nvPr/>
        </p:nvSpPr>
        <p:spPr>
          <a:xfrm>
            <a:off x="594360" y="55321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12.4.1 算法公平性</a:t>
            </a:r>
            <a:endParaRPr lang="en-US" sz="1200" dirty="0"/>
          </a:p>
        </p:txBody>
      </p:sp>
      <p:sp>
        <p:nvSpPr>
          <p:cNvPr id="34" name="Shape 32"/>
          <p:cNvSpPr/>
          <p:nvPr/>
        </p:nvSpPr>
        <p:spPr>
          <a:xfrm>
            <a:off x="4754880" y="1005840"/>
            <a:ext cx="3931920" cy="457200"/>
          </a:xfrm>
          <a:prstGeom prst="rect">
            <a:avLst/>
          </a:prstGeom>
          <a:solidFill>
            <a:srgbClr val="F8FAFC"/>
          </a:solidFill>
          <a:ln/>
        </p:spPr>
      </p:sp>
      <p:sp>
        <p:nvSpPr>
          <p:cNvPr id="35" name="Shape 33"/>
          <p:cNvSpPr/>
          <p:nvPr/>
        </p:nvSpPr>
        <p:spPr>
          <a:xfrm>
            <a:off x="4754880" y="1005840"/>
            <a:ext cx="54864" cy="457200"/>
          </a:xfrm>
          <a:prstGeom prst="rect">
            <a:avLst/>
          </a:prstGeom>
          <a:solidFill>
            <a:srgbClr val="1C7293"/>
          </a:solidFill>
          <a:ln/>
        </p:spPr>
      </p:sp>
      <p:sp>
        <p:nvSpPr>
          <p:cNvPr id="36" name="Text 34"/>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12.4.2 数字包容与可及性</a:t>
            </a:r>
            <a:endParaRPr lang="en-US" sz="1200" dirty="0"/>
          </a:p>
        </p:txBody>
      </p:sp>
      <p:sp>
        <p:nvSpPr>
          <p:cNvPr id="37" name="Shape 35"/>
          <p:cNvSpPr/>
          <p:nvPr/>
        </p:nvSpPr>
        <p:spPr>
          <a:xfrm>
            <a:off x="4754880" y="1508760"/>
            <a:ext cx="3931920" cy="457200"/>
          </a:xfrm>
          <a:prstGeom prst="rect">
            <a:avLst/>
          </a:prstGeom>
          <a:solidFill>
            <a:srgbClr val="F8FAFC"/>
          </a:solidFill>
          <a:ln/>
        </p:spPr>
      </p:sp>
      <p:sp>
        <p:nvSpPr>
          <p:cNvPr id="38" name="Shape 36"/>
          <p:cNvSpPr/>
          <p:nvPr/>
        </p:nvSpPr>
        <p:spPr>
          <a:xfrm>
            <a:off x="4754880" y="1508760"/>
            <a:ext cx="54864" cy="457200"/>
          </a:xfrm>
          <a:prstGeom prst="rect">
            <a:avLst/>
          </a:prstGeom>
          <a:solidFill>
            <a:srgbClr val="1C7293"/>
          </a:solidFill>
          <a:ln/>
        </p:spPr>
      </p:sp>
      <p:sp>
        <p:nvSpPr>
          <p:cNvPr id="39" name="Text 37"/>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12.4.3 科技向善与负责任的创新</a:t>
            </a:r>
            <a:endParaRPr lang="en-US" sz="1200" dirty="0"/>
          </a:p>
        </p:txBody>
      </p:sp>
      <p:sp>
        <p:nvSpPr>
          <p:cNvPr id="40" name="Shape 38"/>
          <p:cNvSpPr/>
          <p:nvPr/>
        </p:nvSpPr>
        <p:spPr>
          <a:xfrm>
            <a:off x="4754880" y="2011680"/>
            <a:ext cx="3931920" cy="457200"/>
          </a:xfrm>
          <a:prstGeom prst="rect">
            <a:avLst/>
          </a:prstGeom>
          <a:solidFill>
            <a:srgbClr val="F8FAFC"/>
          </a:solidFill>
          <a:ln/>
        </p:spPr>
      </p:sp>
      <p:sp>
        <p:nvSpPr>
          <p:cNvPr id="41" name="Shape 39"/>
          <p:cNvSpPr/>
          <p:nvPr/>
        </p:nvSpPr>
        <p:spPr>
          <a:xfrm>
            <a:off x="4754880" y="2011680"/>
            <a:ext cx="54864" cy="457200"/>
          </a:xfrm>
          <a:prstGeom prst="rect">
            <a:avLst/>
          </a:prstGeom>
          <a:solidFill>
            <a:srgbClr val="1C7293"/>
          </a:solidFill>
          <a:ln/>
        </p:spPr>
      </p:sp>
      <p:sp>
        <p:nvSpPr>
          <p:cNvPr id="42" name="Text 40"/>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12.5.1 大语言模型与旅游智能化</a:t>
            </a:r>
            <a:endParaRPr lang="en-US" sz="1200" dirty="0"/>
          </a:p>
        </p:txBody>
      </p:sp>
      <p:sp>
        <p:nvSpPr>
          <p:cNvPr id="43" name="Shape 41"/>
          <p:cNvSpPr/>
          <p:nvPr/>
        </p:nvSpPr>
        <p:spPr>
          <a:xfrm>
            <a:off x="4754880" y="2514600"/>
            <a:ext cx="3931920" cy="457200"/>
          </a:xfrm>
          <a:prstGeom prst="rect">
            <a:avLst/>
          </a:prstGeom>
          <a:solidFill>
            <a:srgbClr val="F8FAFC"/>
          </a:solidFill>
          <a:ln/>
        </p:spPr>
      </p:sp>
      <p:sp>
        <p:nvSpPr>
          <p:cNvPr id="44" name="Shape 42"/>
          <p:cNvSpPr/>
          <p:nvPr/>
        </p:nvSpPr>
        <p:spPr>
          <a:xfrm>
            <a:off x="4754880" y="2514600"/>
            <a:ext cx="54864" cy="457200"/>
          </a:xfrm>
          <a:prstGeom prst="rect">
            <a:avLst/>
          </a:prstGeom>
          <a:solidFill>
            <a:srgbClr val="1C7293"/>
          </a:solidFill>
          <a:ln/>
        </p:spPr>
      </p:sp>
      <p:sp>
        <p:nvSpPr>
          <p:cNvPr id="45" name="Text 43"/>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12.5.2 量子计算与旅游优化</a:t>
            </a:r>
            <a:endParaRPr lang="en-US" sz="1200" dirty="0"/>
          </a:p>
        </p:txBody>
      </p:sp>
      <p:sp>
        <p:nvSpPr>
          <p:cNvPr id="46" name="Shape 44"/>
          <p:cNvSpPr/>
          <p:nvPr/>
        </p:nvSpPr>
        <p:spPr>
          <a:xfrm>
            <a:off x="4754880" y="3017520"/>
            <a:ext cx="3931920" cy="457200"/>
          </a:xfrm>
          <a:prstGeom prst="rect">
            <a:avLst/>
          </a:prstGeom>
          <a:solidFill>
            <a:srgbClr val="F8FAFC"/>
          </a:solidFill>
          <a:ln/>
        </p:spPr>
      </p:sp>
      <p:sp>
        <p:nvSpPr>
          <p:cNvPr id="47" name="Shape 45"/>
          <p:cNvSpPr/>
          <p:nvPr/>
        </p:nvSpPr>
        <p:spPr>
          <a:xfrm>
            <a:off x="4754880" y="3017520"/>
            <a:ext cx="54864" cy="457200"/>
          </a:xfrm>
          <a:prstGeom prst="rect">
            <a:avLst/>
          </a:prstGeom>
          <a:solidFill>
            <a:srgbClr val="1C7293"/>
          </a:solidFill>
          <a:ln/>
        </p:spPr>
      </p:sp>
      <p:sp>
        <p:nvSpPr>
          <p:cNvPr id="48" name="Text 46"/>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12.5.3 6G 与空天地一体化网络</a:t>
            </a:r>
            <a:endParaRPr lang="en-US" sz="1200" dirty="0"/>
          </a:p>
        </p:txBody>
      </p:sp>
      <p:sp>
        <p:nvSpPr>
          <p:cNvPr id="49" name="Shape 47"/>
          <p:cNvSpPr/>
          <p:nvPr/>
        </p:nvSpPr>
        <p:spPr>
          <a:xfrm>
            <a:off x="4754880" y="3520440"/>
            <a:ext cx="3931920" cy="457200"/>
          </a:xfrm>
          <a:prstGeom prst="rect">
            <a:avLst/>
          </a:prstGeom>
          <a:solidFill>
            <a:srgbClr val="F8FAFC"/>
          </a:solidFill>
          <a:ln/>
        </p:spPr>
      </p:sp>
      <p:sp>
        <p:nvSpPr>
          <p:cNvPr id="50" name="Shape 48"/>
          <p:cNvSpPr/>
          <p:nvPr/>
        </p:nvSpPr>
        <p:spPr>
          <a:xfrm>
            <a:off x="4754880" y="3520440"/>
            <a:ext cx="54864" cy="457200"/>
          </a:xfrm>
          <a:prstGeom prst="rect">
            <a:avLst/>
          </a:prstGeom>
          <a:solidFill>
            <a:srgbClr val="1C7293"/>
          </a:solidFill>
          <a:ln/>
        </p:spPr>
      </p:sp>
      <p:sp>
        <p:nvSpPr>
          <p:cNvPr id="51" name="Text 49"/>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12.5.4 脑机接口与终极沉浸</a:t>
            </a:r>
            <a:endParaRPr lang="en-US" sz="1200" dirty="0"/>
          </a:p>
        </p:txBody>
      </p:sp>
      <p:sp>
        <p:nvSpPr>
          <p:cNvPr id="52" name="Shape 50"/>
          <p:cNvSpPr/>
          <p:nvPr/>
        </p:nvSpPr>
        <p:spPr>
          <a:xfrm>
            <a:off x="4754880" y="4023360"/>
            <a:ext cx="3931920" cy="457200"/>
          </a:xfrm>
          <a:prstGeom prst="rect">
            <a:avLst/>
          </a:prstGeom>
          <a:solidFill>
            <a:srgbClr val="F8FAFC"/>
          </a:solidFill>
          <a:ln/>
        </p:spPr>
      </p:sp>
      <p:sp>
        <p:nvSpPr>
          <p:cNvPr id="53" name="Shape 51"/>
          <p:cNvSpPr/>
          <p:nvPr/>
        </p:nvSpPr>
        <p:spPr>
          <a:xfrm>
            <a:off x="4754880" y="4023360"/>
            <a:ext cx="54864" cy="457200"/>
          </a:xfrm>
          <a:prstGeom prst="rect">
            <a:avLst/>
          </a:prstGeom>
          <a:solidFill>
            <a:srgbClr val="1C7293"/>
          </a:solidFill>
          <a:ln/>
        </p:spPr>
      </p:sp>
      <p:sp>
        <p:nvSpPr>
          <p:cNvPr id="54" name="Text 52"/>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12.6.1 技术融合的终局</a:t>
            </a:r>
            <a:endParaRPr lang="en-US" sz="1200" dirty="0"/>
          </a:p>
        </p:txBody>
      </p:sp>
      <p:sp>
        <p:nvSpPr>
          <p:cNvPr id="55" name="Shape 53"/>
          <p:cNvSpPr/>
          <p:nvPr/>
        </p:nvSpPr>
        <p:spPr>
          <a:xfrm>
            <a:off x="4754880" y="4526280"/>
            <a:ext cx="3931920" cy="457200"/>
          </a:xfrm>
          <a:prstGeom prst="rect">
            <a:avLst/>
          </a:prstGeom>
          <a:solidFill>
            <a:srgbClr val="F8FAFC"/>
          </a:solidFill>
          <a:ln/>
        </p:spPr>
      </p:sp>
      <p:sp>
        <p:nvSpPr>
          <p:cNvPr id="56" name="Shape 54"/>
          <p:cNvSpPr/>
          <p:nvPr/>
        </p:nvSpPr>
        <p:spPr>
          <a:xfrm>
            <a:off x="4754880" y="4526280"/>
            <a:ext cx="54864" cy="457200"/>
          </a:xfrm>
          <a:prstGeom prst="rect">
            <a:avLst/>
          </a:prstGeom>
          <a:solidFill>
            <a:srgbClr val="1C7293"/>
          </a:solidFill>
          <a:ln/>
        </p:spPr>
      </p:sp>
      <p:sp>
        <p:nvSpPr>
          <p:cNvPr id="57" name="Text 55"/>
          <p:cNvSpPr/>
          <p:nvPr/>
        </p:nvSpPr>
        <p:spPr>
          <a:xfrm>
            <a:off x="489204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12.6.2 旅游业的结构性变化</a:t>
            </a:r>
            <a:endParaRPr lang="en-US" sz="1200" dirty="0"/>
          </a:p>
        </p:txBody>
      </p:sp>
      <p:sp>
        <p:nvSpPr>
          <p:cNvPr id="58" name="Shape 56"/>
          <p:cNvSpPr/>
          <p:nvPr/>
        </p:nvSpPr>
        <p:spPr>
          <a:xfrm>
            <a:off x="4754880" y="5029200"/>
            <a:ext cx="3931920" cy="457200"/>
          </a:xfrm>
          <a:prstGeom prst="rect">
            <a:avLst/>
          </a:prstGeom>
          <a:solidFill>
            <a:srgbClr val="F8FAFC"/>
          </a:solidFill>
          <a:ln/>
        </p:spPr>
      </p:sp>
      <p:sp>
        <p:nvSpPr>
          <p:cNvPr id="59" name="Shape 57"/>
          <p:cNvSpPr/>
          <p:nvPr/>
        </p:nvSpPr>
        <p:spPr>
          <a:xfrm>
            <a:off x="4754880" y="5029200"/>
            <a:ext cx="54864" cy="457200"/>
          </a:xfrm>
          <a:prstGeom prst="rect">
            <a:avLst/>
          </a:prstGeom>
          <a:solidFill>
            <a:srgbClr val="1C7293"/>
          </a:solidFill>
          <a:ln/>
        </p:spPr>
      </p:sp>
      <p:sp>
        <p:nvSpPr>
          <p:cNvPr id="60" name="Text 58"/>
          <p:cNvSpPr/>
          <p:nvPr/>
        </p:nvSpPr>
        <p:spPr>
          <a:xfrm>
            <a:off x="489204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12.6.3 贵州的机遇与挑战</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12-1：智慧旅游技术治理核心法规</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法规名称 | 生效时间 | 核心要求 | 对智慧旅游的影响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《网络安全法》 | 2017.06 | 等级保护、数据本地化 | 景区平台须通过等保测评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《数据安全法》 | 2021.09 | 数据分类分级、风险评估 | 游客数据分级管理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《个人信息保护法》 | 2021.11 | 告知-同意、最小必要 | 人脸/位置数据采集受限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《关键信息基础设施安全保护条例》 | 2021.09 | 重点保护、安全审查 | 省级旅游平台适用 |</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12-2：智慧旅游技术成熟度曲线（2025 年评估）</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技术 | 当前阶段 | 预计成熟时间 | 文旅应用成熟度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5G + 景区覆盖 | 规模化部署 | 2026-2028 | 高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AI 客流分析 | 成熟应用 | 已成熟 | 高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AR 导览 | 早期普及 | 2025-2027 | 中高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景区数字孪生 | 试点阶段 | 2027-2030 | 中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文旅元宇宙 | 泡沫后复苏 | 2028-2032 | 中低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区块链评论 | 概念验证 | 2027-2030 | 低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量子计算优化 | 基础研究 | 2035+ | 极低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6G 全息通信 | 标准制定 | 2030-2035 | 极低 |</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技术治理是智慧旅游可持续发展的制度保障。技术标准体系为互联互通和行业规范提供了基础框架——贵州省的智慧旅游标准工作走在全国前列。数据安全与隐私保护是智慧旅游的法律底线——《个人信息保护法》和《数据安全法》为游客数据保护提供了法律框架，隐私增强技术为合规提供了技术手段。</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区块链技术在构建旅游信任体系方面具有独特价值——数字身份、评论防伪、智能合约、数字藏品等应用正在从概念走向实践，但并非所有场景都需要区块链。算法公平性、数字包容和负责任创新是技术伦理的核心议题——智慧旅游不能只为"标准的、年轻的、健康的"游客服务，老年人和残障人士的旅游权利同样需要技术保障。</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前沿技术（大语言模型、量子计算、6G、脑机接口）将在未来 10-20 年深刻改变旅游行业的面貌——从交互方式到体验深度，从服务模式到行业结构。但技术永远只是工具——智慧旅游的终极目标是让更多人、更公平地、更深度地享受旅游的美好。贵州在这一进程中既有独特的资源禀赋和后发优势，也面临人才短缺和资金约束的现实挑战。</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12 章 完</a:t>
            </a:r>
            <a:endParaRPr lang="en-US"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智慧旅游技术与应用 - 第12章 技术治理与未来趋势</dc:title>
  <dc:subject>PptxGenJS Presentation</dc:subject>
  <dc:creator>安顺学院旅游管理学院</dc:creator>
  <cp:lastModifiedBy>安顺学院旅游管理学院</cp:lastModifiedBy>
  <cp:revision>1</cp:revision>
  <dcterms:created xsi:type="dcterms:W3CDTF">2026-07-28T23:52:25Z</dcterms:created>
  <dcterms:modified xsi:type="dcterms:W3CDTF">2026-07-28T23:52:25Z</dcterms:modified>
</cp:coreProperties>
</file>