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沉浸式技术与文旅元宇宙</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掌握沉浸式技术与文旅元宇宙的核心概念、理论框架与关键术语，理解其在数字文旅学科体系中的定位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能够运用沉浸式技术与文旅元宇宙的理论工具分析实践问题，具备方案设计与评估的基本能力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 年，贵州推出了"数字黔行"文旅元宇宙平台。戴上 VR 头盔，用户可以"走进"黄果树瀑布的水帘洞，感受水雾扑面而来的清凉——而事实上你可能正坐在北京的家中。进入天龙屯堡的虚拟场景，600 年前的明代军屯生活被数字化重现——士兵操练、集市交易、婚丧嫁娶，用户可以以第一人称视角"穿越"到大明王朝的贵州边陲。</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但争议也随之而来。一位旅游学者在体验后质疑："如果 VR 能完美模拟黄果树的视觉和听觉体验，人们还会愿意花时间、花钱去实地游览吗？VR 是旅游的'补充'还是'替代'？"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与此同时，在梵净山景区，AR 导览眼镜正在测试——游客戴上轻量化的 AR 眼镜后，每经过一处景点，虚拟的"梵天净土守护者"就会出现在视野中，以第一人称讲述该景点的传说和科学知识。游客可以在看风景的同时接收信息，而不是低头看手机。</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 VR 虚拟旅游到 AR 增强导览，从数字孪生景区管理到元宇宙文旅生态——沉浸式技术正在重新定义"旅游"的边界。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VR 虚拟旅游会让真实的旅游变得"没必要"吗？为什么？</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元宇宙中的"虚拟旅游"应该被看作旅游的替代品、补充品，还是全新的品类？</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如果可以在元宇宙中游览已经消失的景点（如被自然灾害毁坏的古迹），这是"保护"还是"消费"？</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沉浸式技术全景</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11.1.1 VR/AR/MR 的技术原理与差异  |  11.1.2 沉浸式技术的文旅适配性  |  11.1.3 关键技术支撑</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数字孪生</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11.2.1 数字孪生的概念  |  11.2.2 数字孪生在文旅中的应用  |  11.2.3 数字孪生的技术栈</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文旅元宇宙</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11.3.1 元宇宙的概念与争议  |  11.3.2 文旅元宇宙的技术架构  |  11.3.3 文旅元宇宙的典型场景  |  11.3.4 贵州的文旅元宇宙探索</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沉浸式体验设计</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11.4.1 体验设计的核心原则  |  11.4.2 叙事设计  |  11.4.3 用户体验与晕动症</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技术挑战与未来趋势</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11.5.1 当前的主要瓶颈  |  11.5.2 AI 驱动的沉浸式内容生成  |  11.5.3 沉浸式技术的伦理思考</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沉浸式技术全景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沉浸式技术全景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11.1.1 VR/AR/MR 的技术原理与差异</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虚拟现实（VR）。 VR 通过头戴式显示设备（HMD）将用户的视觉和听觉完全隔离于真实世界，呈现一个计算机生成的虚拟环境。关键技术指标：分辨率（单眼分辨率越高画面越清晰，目前主流为 2K-4K）、刷新率（至少 90Hz 以避免眩晕）、视场角（FOV，越大沉浸感越强，主流为 90°-120°）、自由度（3DoF 只能转动视角，6DoF 可以在虚拟空间中自由走动）。VR 在文旅中的应用包括虚拟景区游览、历史文化场景复原、沉浸式互动体验。
 增强现实（AR）。 AR 不隔离真实世界，而是在真实世界的画面上叠加虚拟信息——数字内容"增强"了现实感知。AR 的实现方式包括：手机/平板 AR（通过摄像头取景，在屏幕上叠加虚拟内容，如 AR 导览 APP）、AR 眼镜（如 Microsoft HoloLens、Nreal，在透明镜片上投影虚拟内容）。AR 的核心技术挑战是"注册"——让虚拟内容准确地固定...</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虚拟现实（VR）。 VR 通过头戴式显示设备（HMD）将用户的视觉和听觉完全隔离于真实世界，呈现一个计算机生成的虚拟环境。关键技术指标：分辨率（单眼分辨率越高画面越清晰，目前主流为 2K-4K）、刷新率（至少 90Hz 以避免眩晕）、视场角（FOV，越大沉浸感越强，主流为 90°-120°）、自由度（3DoF 只能转动视角，6DoF 可以在虚拟空间中自由走动）。VR 在文旅中的应用包括虚拟景区游览...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增强现实（AR）。 AR 不隔离真实世界，而是在真实世界的画面上叠加虚拟信息——数字内容"增强"了现实感知。AR 的实现方式包括：手机/平板 AR（通过摄像头取景，在屏幕上叠加虚拟内容，如 AR 导览 APP）、AR 眼镜（如 Microsoft HoloLens、Nreal，在透明镜片上投影虚拟内容）。AR 的核心技术挑战是"注册"——让虚拟内容准确地固定在真实世界的正确位置上（空间锚定），这依...</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混合现实（MR）。 MR 介于 VR 和 AR 之间，不仅叠加虚拟内容，还让虚拟内容与真实环境产生交互——虚拟的球碰到真实的桌子会弹开，虚拟的角色可以"坐在"真实的椅子上。MR 对设备的空间感知能力要求更高，需要实时构建和理解 3D 环境。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三者的关系。 可以放在一条"虚拟-真实连续谱"上理解——真实环境 → AR（叠加虚拟信息到真实世界）→ MR（虚拟与真实交互）→ VR（完全虚拟环境）。文旅应用通常从 AR 开始（技术门槛低、设备普及率高），逐步向 MR 和 VR 延伸（沉浸感更强但需要专用设备）。</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沉浸式技术全景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11.1.2 沉浸式技术的文旅适配性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VR 的文旅场景。 适合场景：远程预览（出行前在 VR 中"踩点"，帮助决策）、遗址复原（将已损毁的历史建筑和场景数字化还原）、高危体验（让普通游客安全"体验"极限运动，如 VR 蹦极、VR 漂流）、室内娱乐（VR 主题乐园、VR 密室逃脱）。不适合场景：替代实地游览（VR 无法替代风吹在脸上的感觉、花香、当地人的微笑）、户外长时间使用（VR 头盔在户外强光下显示效果差，且影响行走安全）。
 AR 的文旅场景。 适合场景：导览增强（在真实景观上叠加历史照片、3D 复原、信息标签）、互动游戏（AR 寻宝、AR 合影、AR 解谜）、文化演绎（在遗址上叠加历史场景的动态还原）。不适合场景：信息过载（在美丽风景上叠加过多信息反而干扰体验）、遮挡问题（AR 内容可能与真实景观相互遮挡，产生不协调感）。
 MR 的文旅场景。 适合场景：沉浸式剧场（虚拟角色与真实演员和观众互动）、沉浸式教育（学生在虚拟...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VR 的文旅场景。 适合场景：远程预览（出行前在 VR 中"踩点"，帮助决策）、遗址复原（将已损毁的历史建筑和场景数字化还原）、高危体验（让普通游客安全"体验"极限运动，如 VR 蹦极、VR 漂流）、室内娱乐（VR 主题乐园、VR 密室逃脱）。不适合场景：替代实地游览（VR 无法替代风吹在脸上的感觉、花香、当地人的微笑）、户外长时间使用（VR 头盔在户外强光下显示效果差，且影响行走安全）。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AR 的文旅场景。 适合场景：导览增强（在真实景观上叠加历史照片、3D 复原、信息标签）、互动游戏（AR 寻宝、AR 合影、AR 解谜）、文化演绎（在遗址上叠加历史场景的动态还原）。不适合场景：信息过载（在美丽风景上叠加过多信息反而干扰体验）、遮挡问题（AR 内容可能与真实景观相互遮挡，产生不协调感）。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MR 的文旅场景。 适合场景：沉浸式剧场（虚拟角色与真实演员和观众互动）、沉浸式教育（学生在虚拟实验室中操作历史文物或科学实验）、协同设计（多个设计师在混合现实中共同设计景区布局或展陈方案）。MR 目前受限于设备成本和内容生态，在文旅中的应用仍处于早期实验阶段。</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沉浸式技术全景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11.1.3 关键技术支撑</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空间计算。 空间计算是让计算机理解物理空间并实现虚拟内容与物理空间融合的技术体系，包括：空间映射（通过深度传感器或激光雷达构建环境的 3D 模型）、空间锚定（将虚拟内容固定在空间中的特定位置，不随设备移动而漂移）、空间音频（根据用户在空间中的位置和朝向，动态调整声音的方向和距离感）、遮挡处理（正确判断虚拟内容与真实物体的前后遮挡关系）。
 实时渲染。 沉浸式体验对实时渲染的要求极高——VR 需要同时渲染左眼和右眼两个画面（立体渲染），且必须维持 90fps 以上的帧率以避免眩晕。对于文旅场景中复杂的 3D 模型（如黄果树瀑布的水流模拟、屯堡建筑的精细纹理），实时渲染是一个巨大的技术挑战。解决方案包括：LOD（Level of Detail，远景使用低精度模型，近景使用高精度模型）、纹理流式加载（根据视角动态加载高清纹理）、云渲染（将渲染任务放到云端 GPU 集群，通过 5G 网络将画面流式...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空间计算。 空间计算是让计算机理解物理空间并实现虚拟内容与物理空间融合的技术体系，包括：空间映射（通过深度传感器或激光雷达构建环境的 3D 模型）、空间锚定（将虚拟内容固定在空间中的特定位置，不随设备移动而漂移）、空间音频（根据用户在空间中的位置和朝向，动态调整声音的方向和距离感）、遮挡处理（正确判断虚拟内容与真实物体的前后遮挡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实时渲染。 沉浸式体验对实时渲染的要求极高——VR 需要同时渲染左眼和右眼两个画面（立体渲染），且必须维持 90fps 以上的帧率以避免眩晕。对于文旅场景中复杂的 3D 模型（如黄果树瀑布的水流模拟、屯堡建筑的精细纹理），实时渲染是一个巨大的技术挑战。解决方案包括：LOD（Level of Detail，远景使用低精度模型，近景使用高精度模型）、纹理流式加载（根据视角动态加载高清纹理）、云渲染（将...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动作捕捉与交互。 沉浸式体验需要自然的交互方式——不是键盘鼠标，而是手势、语音、眼动、甚至全身动作。VR 手柄是最主流的交互设备，但正在向裸手交互演进（通过摄像头识别手势）。全身动作捕捉（通过多个传感器追踪身体各部位的运动）可以让用户在虚拟世界中的"化身"做出自然的动作——对于文旅元宇宙中的社交体验尤为重要。</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11.1 沉浸式技术全景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11.1.1 VR/AR/MR 的技术原理与差异</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虚拟现实（VR）。 VR 通过头戴式显示设备（HMD）将用户的视觉和听觉完全隔离于真实世界，呈现一个计算机生成的虚拟环境。关键技术指标：分辨率（单眼分辨率越高画面越清晰，目前主流为 2K-4K）、刷新率（至少 90Hz 以避免眩晕）、视场角（FOV，越大沉浸感越强，主流为 90°-120°）、自由度...</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11.1.2 沉浸式技术的文旅适配性</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VR 的文旅场景。 适合场景：远程预览（出行前在 VR 中"踩点"，帮助决策）、遗址复原（将已损毁的历史建筑和场景数字化还原）、高危体验（让普通游客安全"体验"极限运动，如 VR 蹦极、VR 漂流）、室内娱乐（VR 主题乐园、VR 密室逃脱）。不适合场景：替代实地游览（VR 无法替代风吹在脸上的感觉...</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11.1.3 关键技术支撑</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空间计算。 空间计算是让计算机理解物理空间并实现虚拟内容与物理空间融合的技术体系，包括：空间映射（通过深度传感器或激光雷达构建环境的 3D 模型）、空间锚定（将虚拟内容固定在空间中的特定位置，不随设备移动而漂移）、空间音频（根据用户在空间中的位置和朝向，动态调整声音的方向和距离感）、遮挡处理（正确判...</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数字孪生</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11.2.1 数字孪生的概念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数字孪生的定义。 数字孪生（Digital Twin）是指物理实体的高保真数字化模型，它不仅包含实体的几何形态（3D 模型），还包含实体的属性数据（材料、年代、状态）和实时数据（通过传感器采集的温度、湿度、振动等）。数字孪生的核心特征是"虚实映射、实时同步"——物理世界的变化会实时反映到数字模型中，对数字模型的操作也可以反馈到物理世界。
 数字孪生 vs 3D 模型。 单纯的 3D 模型是"静态的照片"——只有外观，没有数据和实时连接。数字孪生是"活体"——包含数据、实时更新、可以模拟和预测。例如，黄果树的 3D 模型只能展示瀑布的外观，而黄果树的数字孪生可以展示实时水流数据、游客分布、设备状态，并且可以模拟"如果关闭上游水坝会对瀑布景观产生什么影响"。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数字孪生的定义。 数字孪生（Digital Twin）是指物理实体的高保真数字化模型，它不仅包含实体的几何形态（3D 模型），还包含实体的属性数据（材料、年代、状态）和实时数据（通过传感器采集的温度、湿度、振动等）。数字孪生的核心特征是"虚实映射、实时同步"——物理世界的变化会实时反映到数字模型中，对数字模型的操作也可以反馈到物理世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 vs 3D 模型。 单纯的 3D 模型是"静态的照片"——只有外观，没有数据和实时连接。数字孪生是"活体"——包含数据、实时更新、可以模拟和预测。例如，黄果树的 3D 模型只能展示瀑布的外观，而黄果树的数字孪生可以展示实时水流数据、游客分布、设备状态，并且可以模拟"如果关闭上游水坝会对瀑布景观产生什么影响"。</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11.2.2 数字孪生在文旅中的应用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景区数字孪生。 将整个景区的物理空间（地形、建筑、道路、植被、水系）和运营系统（票务、监控、调度、能耗）映射为数字孪生体。管理者在数字孪生平台上可以：实时监控景区的运营状态、模拟不同管理策略的效果（如"如果改变观光车路线，对客流分布的影响"）、预测未来的趋势（如"根据天气预报预测明天各区域的游客密度"）、优化资源配置（如"根据游客热力图调整清洁人员的排班"）。
 文化遗产数字孪生。 对文化遗产进行高精度数字化建模（通过激光扫描、摄影测量等技术），形成数字孪生体。数字孪生体的价值：保护——在文物受到损坏之前记录其精确状态，为修复提供参考；研究——学者可以在数字孪生体上进行分析和测量，而不需要接触脆弱的原件；展示——公众可以通过 VR/AR 体验数字孪生体，了解文化遗产的原始面貌。
 贵州文化遗产的数字孪生实践。 贵州省已经启动了对海龙屯（世界文化遗产）、天龙屯堡、西江千户苗寨等文化遗产的数字...</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景区数字孪生。 将整个景区的物理空间（地形、建筑、道路、植被、水系）和运营系统（票务、监控、调度、能耗）映射为数字孪生体。管理者在数字孪生平台上可以：实时监控景区的运营状态、模拟不同管理策略的效果（如"如果改变观光车路线，对客流分布的影响"）、预测未来的趋势（如"根据天气预报预测明天各区域的游客密度"）、优化资源配置（如"根据游客热力图调整清洁人员的排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文化遗产数字孪生。 对文化遗产进行高精度数字化建模（通过激光扫描、摄影测量等技术），形成数字孪生体。数字孪生体的价值：保护——在文物受到损坏之前记录其精确状态，为修复提供参考；研究——学者可以在数字孪生体上进行分析和测量，而不需要接触脆弱的原件；展示——公众可以通过 VR/AR 体验数字孪生体，了解文化遗产的原始面貌。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贵州文化遗产的数字孪生实践。 贵州省已经启动了对海龙屯（世界文化遗产）、天龙屯堡、西江千户苗寨等文化遗产的数字化采集和建模工作。海龙屯遗址的数字化项目采用无人机倾斜摄影 + 地面激光扫描的组合方案，生成了精度达到厘米级的数字孪生体——学者可以在数字模型上研究关隘、城墙、衙署的布局和防御体系。</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数字孪生</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11.2.3 数字孪生的技术栈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数据采集。 倾斜摄影——无人机搭载多角度相机，拍摄大量照片后通过摄影测量软件自动生成 3D 模型，适合大范围地形和建筑外立面。激光扫描——地面或手持激光雷达扫描，获取高精度的点云数据，适合室内和精细结构。近景摄影测量——对小型文物进行环绕拍摄，生成高精度 3D 模型。BIM 数据——对于新建建筑，可以直接导入 BIM（建筑信息模型）数据作为数字孪生的几何基础。
 建模与渲染。 点云处理——激光扫描得到的原始点云数据需要去噪、配准、分割等处理才能用于建模。3D 建模——根据点云和照片手动或半自动地构建带纹理的 3D 模型。Web 3D 展示——将 3D 模型发布到 Web 平台，支持浏览器端实时渲染和交互（基于 WebGL/Three.js 或 CesiumJS）。游戏引擎集成——将 3D 模型导入 Unity 或 Unreal Engine，添加交互逻辑、物理效果和光影效果。
 数据集成与...</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数据采集。 倾斜摄影——无人机搭载多角度相机，拍摄大量照片后通过摄影测量软件自动生成 3D 模型，适合大范围地形和建筑外立面。激光扫描——地面或手持激光雷达扫描，获取高精度的点云数据，适合室内和精细结构。近景摄影测量——对小型文物进行环绕拍摄，生成高精度 3D 模型。BIM 数据——对于新建建筑，可以直接导入 BIM（建筑信息模型）数据作为数字孪生的几何基础。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建模与渲染。 点云处理——激光扫描得到的原始点云数据需要去噪、配准、分割等处理才能用于建模。3D 建模——根据点云和照片手动或半自动地构建带纹理的 3D 模型。Web 3D 展示——将 3D 模型发布到 Web 平台，支持浏览器端实时渲染和交互（基于 WebGL/Three.js 或 CesiumJS）。游戏引擎集成——将 3D 模型导入 Unity 或 Unreal Engine，添加交互逻辑、...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数据集成与 IoT 连接。 数字孪生的"活"来自与 IoT 设备的实时数据连接。数字孪生平台需要支持多种 IoT 协议（MQTT、CoAP、HTTP）的数据接入，将传感器数据映射到数字孪生体的对应位置，实现"虚实同步"的可视化。</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11.2 数字孪生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11.2.1 数字孪生的概念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数字孪生的定义。 数字孪生（Digital Twin）是指物理实体的高保真数字化模型，它不仅包含实体的几何形态（3D 模型），还包含实体的属性数据（材料、年代、状态）和实时数据（通过传感器采集的温度、湿度、振动等）。数字孪生的核心特征是"虚实映射、实时同步"——物理世界的变化会实时反映到数字模型中，...</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11.2.2 数字孪生在文旅中的应用</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景区数字孪生。 将整个景区的物理空间（地形、建筑、道路、植被、水系）和运营系统（票务、监控、调度、能耗）映射为数字孪生体。管理者在数字孪生平台上可以：实时监控景区的运营状态、模拟不同管理策略的效果（如"如果改变观光车路线，对客流分布的影响"）、预测未来的趋势（如"根据天气预报预测明天各区域的游客密度...</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11.2.3 数字孪生的技术栈</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数据采集。 倾斜摄影——无人机搭载多角度相机，拍摄大量照片后通过摄影测量软件自动生成 3D 模型，适合大范围地形和建筑外立面。激光扫描——地面或手持激光雷达扫描，获取高精度的点云数据，适合室内和精细结构。近景摄影测量——对小型文物进行环绕拍摄，生成高精度 3D 模型。BIM 数据——对于新建建筑，可...</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文旅元宇宙</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文旅元宇宙</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11.3.1 元宇宙的概念与争议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元宇宙的定义。 "元宇宙"（Metaverse）一词来自科幻小说《雪崩》，指一个与现实世界平行、与现实世界相互影响的持久化虚拟世界。2021 年 Facebook 更名为 Meta 后，元宇宙概念被推向了商业风口，但也因技术不成熟和过度炒作而经历了"泡沫破裂"。2024-2025 年，随着 Apple Vision Pro 等新一代混合现实设备的发布和 AI 技术的突破，元宇宙重新回到理性发展的轨道。
 文旅元宇宙的独特价值。 文旅行业可能是元宇宙的最佳应用场景之一——旅游本身就是在"另一个世界"中获得的"体验"，这与元宇宙的"虚拟世界体验"天然契合。文旅元宇宙的核心价值不是替代真实旅游，而是：扩展时空（让游客"穿越"到历史或未来）、打破限制（让无法实地游览的人体验目的地）、创造不可能（让游客体验到现实中不可能发生的场景，如与恐龙同行、在瀑布中飞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元宇宙的定义。 "元宇宙"（Metaverse）一词来自科幻小说《雪崩》，指一个与现实世界平行、与现实世界相互影响的持久化虚拟世界。2021 年 Facebook 更名为 Meta 后，元宇宙概念被推向了商业风口，但也因技术不成熟和过度炒作而经历了"泡沫破裂"。2024-2025 年，随着 Apple Vision Pro 等新一代混合现实设备的发布和 AI 技术的突破，元宇宙重新回到理性发展的轨...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文旅元宇宙的独特价值。 文旅行业可能是元宇宙的最佳应用场景之一——旅游本身就是在"另一个世界"中获得的"体验"，这与元宇宙的"虚拟世界体验"天然契合。文旅元宇宙的核心价值不是替代真实旅游，而是：扩展时空（让游客"穿越"到历史或未来）、打破限制（让无法实地游览的人体验目的地）、创造不可能（让游客体验到现实中不可能发生的场景，如与恐龙同行、在瀑布中飞行）。</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文旅元宇宙</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11.3.2 文旅元宇宙的技术架构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七层架构。 参考 Beamable 公司的元宇宙七层架构，文旅元宇宙的技术栈包括：基础设施层（5G/6G 网络、云计算、边缘计算）、人机交互层（VR/AR/MR 设备、脑机接口、触觉反馈）、去中心化层（区块链、NFT、DAO、分布式存储）、空间计算层（3D 引擎、GIS、数字孪生）、创作者经济层（UGC 工具、资产市场、设计协作平台）、发现层（搜索、社交推荐、广告、应用商店）、体验层（游戏、社交、购物、教育、旅游）。
 文旅元宇宙的简化架构。 对于文旅行业，更实用的架构包含三个核心层：内容层（3D 场景、虚拟角色、交互叙事）——这是文旅元宇宙的"血肉"，决定体验的品质和差异。平台层（多人同步、社交系统、经济系统、身份系统）——这是文旅元宇宙的"骨架"，支撑体验的稳定运行。接入层（VR 头盔、AR 眼镜、手机、PC）——这是文旅元宇宙的"入口"，决定体验的普及程度。</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七层架构。 参考 Beamable 公司的元宇宙七层架构，文旅元宇宙的技术栈包括：基础设施层（5G/6G 网络、云计算、边缘计算）、人机交互层（VR/AR/MR 设备、脑机接口、触觉反馈）、去中心化层（区块链、NFT、DAO、分布式存储）、空间计算层（3D 引擎、GIS、数字孪生）、创作者经济层（UGC 工具、资产市场、设计协作平台）、发现层（搜索、社交推荐、广告、应用商店）、体验层（游戏、社交、...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文旅元宇宙的简化架构。 对于文旅行业，更实用的架构包含三个核心层：内容层（3D 场景、虚拟角色、交互叙事）——这是文旅元宇宙的"血肉"，决定体验的品质和差异。平台层（多人同步、社交系统、经济系统、身份系统）——这是文旅元宇宙的"骨架"，支撑体验的稳定运行。接入层（VR 头盔、AR 眼镜、手机、PC）——这是文旅元宇宙的"入口"，决定体验的普及程度。</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文旅元宇宙</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11.3.3 文旅元宇宙的典型场景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虚拟景区。 将真实的景区数字化并在元宇宙中重建，游客可以以"数字分身"（Avatar）的形式游览。虚拟景区的价值：触达远程游客（无法亲自来贵州的人可以通过元宇宙"到访"黄果树）、预体验（出行前在元宇宙中"踩点"以规划行程）、超越现实的体验（在虚拟黄果树中可以"飞越"瀑布、"潜入"水帘洞底部——现实中无法做到）。
 历史穿越。 文旅元宇宙可以"重建"已经消失的历史场景——天龙屯堡 600 年前的完整面貌、夜郎古国的都城、抗战时期的 24 道拐。游客以第一人称视角"穿越"到历史场景中，与虚拟的历史人物互动，亲历历史事件——这种体验比阅读历史书或参观遗址更有冲击力和教育意义。
 社交文旅。 文旅元宇宙不仅是"去看风景"，更是"和谁一起看风景"。多个游客可以在元宇宙中以数字分身共同游览——身处不同城市的家人可以"一起"在元宇宙中游览梵净山，交流感受和发现。这种"远程共在"的社交体验是传统旅游无法提...</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虚拟景区。 将真实的景区数字化并在元宇宙中重建，游客可以以"数字分身"（Avatar）的形式游览。虚拟景区的价值：触达远程游客（无法亲自来贵州的人可以通过元宇宙"到访"黄果树）、预体验（出行前在元宇宙中"踩点"以规划行程）、超越现实的体验（在虚拟黄果树中可以"飞越"瀑布、"潜入"水帘洞底部——现实中无法做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历史穿越。 文旅元宇宙可以"重建"已经消失的历史场景——天龙屯堡 600 年前的完整面貌、夜郎古国的都城、抗战时期的 24 道拐。游客以第一人称视角"穿越"到历史场景中，与虚拟的历史人物互动，亲历历史事件——这种体验比阅读历史书或参观遗址更有冲击力和教育意义。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社交文旅。 文旅元宇宙不仅是"去看风景"，更是"和谁一起看风景"。多个游客可以在元宇宙中以数字分身共同游览——身处不同城市的家人可以"一起"在元宇宙中游览梵净山，交流感受和发现。这种"远程共在"的社交体验是传统旅游无法提供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文化演艺。 将贵州的民族文化演艺（侗族大歌、苗族芦笙舞、屯堡地戏）引入元宇宙，游客不仅可以"观看"表演，还可以"参与"表演——学习苗族舞蹈的步法、尝试侗族大歌的复调演唱、扮演屯堡地戏中的角色。AI 可以充当"虚拟老师"，实时纠正动作和发音。</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文旅元宇宙</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11.3.4 贵州的文旅元宇宙探索</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"数字黔行"平台。 贵州省文化和旅游厅主导的文旅元宇宙项目"数字黔行"，一期建设了黄果树、荔波小七孔、西江千户苗寨、梵净山四个虚拟景区。平台采用 Web 3D 技术，用户无需下载 APP，通过浏览器即可进入虚拟景区游览——降低了用户门槛，扩大了覆盖面。
 红色旅游元宇宙。 遵义会议纪念馆推出了元宇宙体验项目——游客通过 VR 设备"回到"1935 年的遵义会议现场，以观察者身份"旁听"会议，感受历史转折点的紧张氛围。项目采用了历史文献考证 + 专业演员表演 + 3D 建模的复合制作流程，力求历史真实性与体验沉浸感的平衡。
 民族非遗元宇宙。 贵州省正在探索将苗族银饰锻制、侗族大歌、水族马尾绣等非物质文化遗产引入元宇宙——不是简单的 3D 展示，而是让用户亲手"体验"制作过程：在 VR 中持锤敲打银片、在 AR 中跟随虚拟师傅学习马尾绣针法。AI 评估用户的动作并给出反馈——这种"虚拟传承"...</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"数字黔行"平台。 贵州省文化和旅游厅主导的文旅元宇宙项目"数字黔行"，一期建设了黄果树、荔波小七孔、西江千户苗寨、梵净山四个虚拟景区。平台采用 Web 3D 技术，用户无需下载 APP，通过浏览器即可进入虚拟景区游览——降低了用户门槛，扩大了覆盖面。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红色旅游元宇宙。 遵义会议纪念馆推出了元宇宙体验项目——游客通过 VR 设备"回到"1935 年的遵义会议现场，以观察者身份"旁听"会议，感受历史转折点的紧张氛围。项目采用了历史文献考证 + 专业演员表演 + 3D 建模的复合制作流程，力求历史真实性与体验沉浸感的平衡。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民族非遗元宇宙。 贵州省正在探索将苗族银饰锻制、侗族大歌、水族马尾绣等非物质文化遗产引入元宇宙——不是简单的 3D 展示，而是让用户亲手"体验"制作过程：在 VR 中持锤敲打银片、在 AR 中跟随虚拟师傅学习马尾绣针法。AI 评估用户的动作并给出反馈——这种"虚拟传承"方式对于非遗保护和教育传播具有独特价值。</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11.3 文旅元宇宙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11.3.1 元宇宙的概念与争议</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元宇宙的定义。 "元宇宙"（Metaverse）一词来自科幻小说《雪崩》，指一个与现实世界平行、与现实世界相互影响的持久化虚拟世界。2021 年 Facebook 更名为 Meta 后，元宇宙概念被推向了商业风口，但也因技术不成熟和过度炒作而经历了"泡沫破裂"。2024-2025 年，随着 Appl...</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11.3.2 文旅元宇宙的技术架构</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七层架构。 参考 Beamable 公司的元宇宙七层架构，文旅元宇宙的技术栈包括：基础设施层（5G/6G 网络、云计算、边缘计算）、人机交互层（VR/AR/MR 设备、脑机接口、触觉反馈）、去中心化层（区块链、NFT、DAO、分布式存储）、空间计算层（3D 引擎、GIS、数字孪生）、创作者经济层（U...</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11.3.3 文旅元宇宙的典型场景</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虚拟景区。 将真实的景区数字化并在元宇宙中重建，游客可以以"数字分身"（Avatar）的形式游览。虚拟景区的价值：触达远程游客（无法亲自来贵州的人可以通过元宇宙"到访"黄果树）、预体验（出行前在元宇宙中"踩点"以规划行程）、超越现实的体验（在虚拟黄果树中可以"飞越"瀑布、"潜入"水帘洞底部——现实中...</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11.3.4 贵州的文旅元宇宙探索</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"数字黔行"平台。 贵州省文化和旅游厅主导的文旅元宇宙项目"数字黔行"，一期建设了黄果树、荔波小七孔、西江千户苗寨、梵净山四个虚拟景区。平台采用 Web 3D 技术，用户无需下载 APP，通过浏览器即可进入虚拟景区游览——降低了用户门槛，扩大了覆盖面。</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沉浸式体验设计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沉浸式体验设计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11.4.1 体验设计的核心原则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沉浸感三要素。 沉浸式体验设计遵循三个核心原则：感官沉浸（视觉、听觉、触觉、甚至嗅觉的多感官刺激，让用户"忘记"自己身处虚拟环境）、交互自然（交互方式符合人类的自然直觉——看哪指哪、伸手抓取、转头环顾，而不是学习复杂的按键操作）、叙事驱动（好的沉浸式体验有一条清晰的叙事线——不是漫无目的地"逛逛"，而是有目标、有冲突、有情感的"故事"）。
 文旅沉浸式体验的特殊性。 文旅场景的沉浸式体验有其独特性——它必须与"地点"强关联。一个优秀的文旅沉浸式体验不是在任何地方都能获得相同效果的——在黄果树瀑布前通过 AR 看到徐霞客的虚拟身影与你对话，与在客厅沙发上通过 VR 看到同样的内容，体验完全不同。AR 的"在地性"是文旅沉浸式体验的核心竞争力。
 认知负荷管理。 沉浸式体验中信息呈现的密度需要精心控制。太多的虚拟信息叠加在真实景观上会导致"认知过载"——游客不知道该看真实风景还是看虚拟内容。好...</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沉浸感三要素。 沉浸式体验设计遵循三个核心原则：感官沉浸（视觉、听觉、触觉、甚至嗅觉的多感官刺激，让用户"忘记"自己身处虚拟环境）、交互自然（交互方式符合人类的自然直觉——看哪指哪、伸手抓取、转头环顾，而不是学习复杂的按键操作）、叙事驱动（好的沉浸式体验有一条清晰的叙事线——不是漫无目的地"逛逛"，而是有目标、有冲突、有情感的"故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文旅沉浸式体验的特殊性。 文旅场景的沉浸式体验有其独特性——它必须与"地点"强关联。一个优秀的文旅沉浸式体验不是在任何地方都能获得相同效果的——在黄果树瀑布前通过 AR 看到徐霞客的虚拟身影与你对话，与在客厅沙发上通过 VR 看到同样的内容，体验完全不同。AR 的"在地性"是文旅沉浸式体验的核心竞争力。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认知负荷管理。 沉浸式体验中信息呈现的密度需要精心控制。太多的虚拟信息叠加在真实景观上会导致"认知过载"——游客不知道该看真实风景还是看虚拟内容。好的设计遵循"渐进呈现"原则——首先让游客欣赏真实的风景，然后在适当的时机逐步引入数字增强信息。</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沉浸式体验设计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11.4.2 叙事设计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空间叙事。 在沉浸式体验中，叙事不是线性的（从头到尾讲故事），而是空间性的（在特定位置触发特定的叙事片段）。游客在空间中的移动构成了叙事的节奏——走到某个位置，触发某段故事。空间叙事设计需要考虑"动线"——叙事片段在空间中的布局如何引导游客的自然流动。
 交互叙事。 游客不是被动地"观看"故事，而是主动地"参与"故事。交互叙事中，游客的选择会影响故事的发展——在虚拟屯堡中，游客选择跟随哪个角色、进入哪个建筑、回答什么问题，都会导向不同的情节分支。分支叙事增加了重玩价值（游客可能多次体验以获得不同的结局），但设计复杂度呈指数级增长。
 文化叙事。 文旅沉浸式体验的叙事必须尊重文化真实性——不能为了娱乐效果而歪曲历史事实或文化内涵。在贵州的民族文化体验中，叙事设计应邀请本民族的文化专家参与内容审核，确保体验在"有趣"的同时也"准确"。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空间叙事。 在沉浸式体验中，叙事不是线性的（从头到尾讲故事），而是空间性的（在特定位置触发特定的叙事片段）。游客在空间中的移动构成了叙事的节奏——走到某个位置，触发某段故事。空间叙事设计需要考虑"动线"——叙事片段在空间中的布局如何引导游客的自然流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交互叙事。 游客不是被动地"观看"故事，而是主动地"参与"故事。交互叙事中，游客的选择会影响故事的发展——在虚拟屯堡中，游客选择跟随哪个角色、进入哪个建筑、回答什么问题，都会导向不同的情节分支。分支叙事增加了重玩价值（游客可能多次体验以获得不同的结局），但设计复杂度呈指数级增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文化叙事。 文旅沉浸式体验的叙事必须尊重文化真实性——不能为了娱乐效果而歪曲历史事实或文化内涵。在贵州的民族文化体验中，叙事设计应邀请本民族的文化专家参与内容审核，确保体验在"有趣"的同时也"准确"。</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沉浸式体验设计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11.4.3 用户体验与晕动症</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VR 晕动症。 晕动症（Motion Sickness）是 VR 体验中最常见的负面体验——用户在 VR 中感觉到的运动（视觉信号）与身体实际静止（前庭信号）之间的冲突导致眩晕、恶心。预防措施包括：避免剧烈的视角变化、提供固定的参考框架（如驾驶舱）、降低移动速度、提供"瞬移"代替平滑移动、设计舒适的交互高度（避免让用户"飞"得太高或"蹲"得太低）。
 AR 的视觉冲突。 AR 体验中，虚拟内容可能与真实环境产生视觉冲突——虚拟物体的光影与真实环境不一致、虚拟物体的分辨率与真实环境不匹配、虚拟物体出现在物理上不可能的位置（如悬浮在空中）。这些冲突会破坏沉浸感，需要在设计阶段充分考虑环境光照、空间尺度和视觉一致性。
 无障碍设计。 沉浸式体验应考虑到不同能力水平的用户——视力障碍者（提供音频描述和触觉反馈）、听力障碍者（提供字幕和视觉提示）、行动障碍者（提供坐姿体验模式，不需要站立或走动）。元...</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VR 晕动症。 晕动症（Motion Sickness）是 VR 体验中最常见的负面体验——用户在 VR 中感觉到的运动（视觉信号）与身体实际静止（前庭信号）之间的冲突导致眩晕、恶心。预防措施包括：避免剧烈的视角变化、提供固定的参考框架（如驾驶舱）、降低移动速度、提供"瞬移"代替平滑移动、设计舒适的交互高度（避免让用户"飞"得太高或"蹲"得太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AR 的视觉冲突。 AR 体验中，虚拟内容可能与真实环境产生视觉冲突——虚拟物体的光影与真实环境不一致、虚拟物体的分辨率与真实环境不匹配、虚拟物体出现在物理上不可能的位置（如悬浮在空中）。这些冲突会破坏沉浸感，需要在设计阶段充分考虑环境光照、空间尺度和视觉一致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无障碍设计。 沉浸式体验应考虑到不同能力水平的用户——视力障碍者（提供音频描述和触觉反馈）、听力障碍者（提供字幕和视觉提示）、行动障碍者（提供坐姿体验模式，不需要站立或走动）。元宇宙的核心价值之一是让"无法实地旅游的人"也能体验目的地——如果沉浸式体验本身又有高门槛，那就违背了这一初衷。</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11.4 沉浸式体验设计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11.4.1 体验设计的核心原则</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沉浸感三要素。 沉浸式体验设计遵循三个核心原则：感官沉浸（视觉、听觉、触觉、甚至嗅觉的多感官刺激，让用户"忘记"自己身处虚拟环境）、交互自然（交互方式符合人类的自然直觉——看哪指哪、伸手抓取、转头环顾，而不是学习复杂的按键操作）、叙事驱动（好的沉浸式体验有一条清晰的叙事线——不是漫无目的地"逛逛"，...</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11.4.2 叙事设计</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空间叙事。 在沉浸式体验中，叙事不是线性的（从头到尾讲故事），而是空间性的（在特定位置触发特定的叙事片段）。游客在空间中的移动构成了叙事的节奏——走到某个位置，触发某段故事。空间叙事设计需要考虑"动线"——叙事片段在空间中的布局如何引导游客的自然流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11.4.3 用户体验与晕动症</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VR 晕动症。 晕动症（Motion Sickness）是 VR 体验中最常见的负面体验——用户在 VR 中感觉到的运动（视觉信号）与身体实际静止（前庭信号）之间的冲突导致眩晕、恶心。预防措施包括：避免剧烈的视角变化、提供固定的参考框架（如驾驶舱）、降低移动速度、提供"瞬移"代替平滑移动、设计舒适的...</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技术挑战与未来趋势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技术挑战与未来趋势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11.5.1 当前的主要瓶颈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硬件成本与普及度。 高质量的 VR 设备（如 Meta Quest 3、Apple Vision Pro）价格仍然较高（3000-25000 元），限制了普及。AR 眼镜的轻量化、长续航和户外可见性仍然是技术难题——在阳光明媚的黄果树景区，大多数 AR 眼镜的显示效果会大打折扣。
 内容制作成本。 高质量的沉浸式内容（高精度 3D 建模、专业交互设计、多分支叙事）制作成本极高——一个小时的 VR 体验内容可能需要数十万甚至上百万元的制作费用。对于预算有限的文旅项目，投入产出比是需要谨慎评估的。
 网络与计算能力。 高质量的沉浸式体验需要大量的数据传输（高清 3D 模型、实时渲染流）和计算能力（云端渲染）。在贵州的山区景区，网络覆盖和延迟是现实障碍——这是第 7 章讨论的 5G 技术与第 6 章讨论的云边协同架构需要协同解决的问题。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硬件成本与普及度。 高质量的 VR 设备（如 Meta Quest 3、Apple Vision Pro）价格仍然较高（3000-25000 元），限制了普及。AR 眼镜的轻量化、长续航和户外可见性仍然是技术难题——在阳光明媚的黄果树景区，大多数 AR 眼镜的显示效果会大打折扣。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内容制作成本。 高质量的沉浸式内容（高精度 3D 建模、专业交互设计、多分支叙事）制作成本极高——一个小时的 VR 体验内容可能需要数十万甚至上百万元的制作费用。对于预算有限的文旅项目，投入产出比是需要谨慎评估的。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网络与计算能力。 高质量的沉浸式体验需要大量的数据传输（高清 3D 模型、实时渲染流）和计算能力（云端渲染）。在贵州的山区景区，网络覆盖和延迟是现实障碍——这是第 7 章讨论的 5G 技术与第 6 章讨论的云边协同架构需要协同解决的问题。</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技术挑战与未来趋势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11.5.2 AI 驱动的沉浸式内容生成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AIGC 与 3D 内容。 生成式 AI（AIGC）正在改变沉浸式内容的制作方式——文字生成 3D 模型（输入"明代屯堡建筑"，AI 自动生成可用的 3D 模型）、图片生成 3D 场景（基于照片自动生成带纹理的 3D 环境）、AI 驱动的交互角色（NPC 不再按脚本说话，而是基于大语言模型进行自由对话）。这些技术将大幅降低沉浸式内容的制作成本和周期。
 AI 导游 2.0。 结合大语言模型和沉浸式技术，AI 导游从"语音助手"升级为"虚拟陪伴者"——在 AR 眼镜中，一个虚拟角色"陪着"游客游览，根据游客的兴趣和反应实时调整讲解内容和风格。虚拟角色可以是历史人物（徐霞客带你游贵州）、文化符号（苗族姑娘带你体验苗寨）、甚至卡通形象（适合亲子游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AIGC 与 3D 内容。 生成式 AI（AIGC）正在改变沉浸式内容的制作方式——文字生成 3D 模型（输入"明代屯堡建筑"，AI 自动生成可用的 3D 模型）、图片生成 3D 场景（基于照片自动生成带纹理的 3D 环境）、AI 驱动的交互角色（NPC 不再按脚本说话，而是基于大语言模型进行自由对话）。这些技术将大幅降低沉浸式内容的制作成本和周期。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导游 2.0。 结合大语言模型和沉浸式技术，AI 导游从"语音助手"升级为"虚拟陪伴者"——在 AR 眼镜中，一个虚拟角色"陪着"游客游览，根据游客的兴趣和反应实时调整讲解内容和风格。虚拟角色可以是历史人物（徐霞客带你游贵州）、文化符号（苗族姑娘带你体验苗寨）、甚至卡通形象（适合亲子游客）。</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技术挑战与未来趋势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11.5.3 沉浸式技术的伦理思考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虚拟与真实的边界。 当 VR 体验越来越逼真，"虚拟旅游"是否会让人们对真实旅游失去兴趣？如果人们满足于在元宇宙中"去过"黄果树，实地旅游的需求是否会下降？更根本的问题是：什么是"去过"一个地方？——在 VR 中看过黄果树的 3D 模型算"去过"吗？显然不算。真实的旅游包含太多 VR 无法复制的元素：气温、湿度、气味、当地人的微笑、意外的邂逅、身体的疲惫和到达终点的成就感。
 数字殖民主义。 当全球科技巨头掌握了文旅元宇宙的平台和技术标准，地方文化是否会沦为"数字原材料"——被平台提取、加工、包装，最终以平台控制的方式呈现给全球用户？贵州的民族文化在元宇宙中应该如何呈现，才能确保文化的"主体性"——不是由硅谷的产品经理决定"苗族文化应该怎么展示"，而是由苗族社区自己决定？
 数字鸿沟。 沉浸式技术的高门槛（设备成本、网络要求、数字素养）可能加剧文旅体验的"数字鸿沟"——能负担高端 VR 设...</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虚拟与真实的边界。 当 VR 体验越来越逼真，"虚拟旅游"是否会让人们对真实旅游失去兴趣？如果人们满足于在元宇宙中"去过"黄果树，实地旅游的需求是否会下降？更根本的问题是：什么是"去过"一个地方？——在 VR 中看过黄果树的 3D 模型算"去过"吗？显然不算。真实的旅游包含太多 VR 无法复制的元素：气温、湿度、气味、当地人的微笑、意外的邂逅、身体的疲惫和到达终点的成就感。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数字殖民主义。 当全球科技巨头掌握了文旅元宇宙的平台和技术标准，地方文化是否会沦为"数字原材料"——被平台提取、加工、包装，最终以平台控制的方式呈现给全球用户？贵州的民族文化在元宇宙中应该如何呈现，才能确保文化的"主体性"——不是由硅谷的产品经理决定"苗族文化应该怎么展示"，而是由苗族社区自己决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数字鸿沟。 沉浸式技术的高门槛（设备成本、网络要求、数字素养）可能加剧文旅体验的"数字鸿沟"——能负担高端 VR 设备的人可以享受沉浸式虚拟旅游，而无法负担的人只能获得降级的体验。这种不平等在旅游公共服务的语境下尤其需要警惕——旅游权是基本文化权利的一部分，不应因技术门槛而被差异化对待。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沉浸式技术（VR/AR/MR）正在为文旅行业打开全新的体验维度——从"看风景"到"沉浸风景中"，从"听故事"到"成为故事的一部分"。虚拟现实提供完全的沉浸，增强现实在真实世界上叠加数字信息，混合现实让虚拟与真实产生交互。</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将物理景区映射为高保真的数字化模型，实现虚实同步的精细化管理和模拟优化。文旅元宇宙构建了一个持久化的虚拟文旅空间，让游客可以超越时空限制——穿越历史、打破物理规律、与他人远程共在。</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技术挑战与未来趋势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11.5.3 沉浸式技术的伦理思考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沉浸式技术（VR/AR/MR）正在为文旅行业打开全新的体验维度——从"看风景"到"沉浸风景中"，从"听故事"到"成为故事的一部分"。虚拟现实提供完全的沉浸，增强现实在真实世界上叠加数字信息，混合现实让虚拟与真实产生交互。
 数字孪生将物理景区映射为高保真的数字化模型，实现虚实同步的精细化管理和模拟优化。文旅元宇宙构建了一个持久化的虚拟文旅空间，让游客可以超越时空限制——穿越历史、打破物理规律、与他人远程共在。
 但技术不是目的，体验才是目的。沉浸式体验设计需要遵循感官沉浸、交互自然、叙事驱动的原则，并审慎处理晕动症、视觉冲突和认知负荷等用户体验问题。AI 技术（特别是 AIGC 和大语言模型）正在降低沉浸式内容的制作门槛，让高质量沉浸式体验从"奢侈品"走向"日用品"。
 贵州在这一领域具有独特的先发优势——丰富的自然和文化遗产为沉浸式内容提供了取之不尽的素材，"数字黔行"等项目的探索积累了...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沉浸式技术（VR/AR/MR）正在为文旅行业打开全新的体验维度——从"看风景"到"沉浸风景中"，从"听故事"到"成为故事的一部分"。虚拟现实提供完全的沉浸，增强现实在真实世界上叠加数字信息，混合现实让虚拟与真实产生交互。</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将物理景区映射为高保真的数字化模型，实现虚实同步的精细化管理和模拟优化。文旅元宇宙构建了一个持久化的虚拟文旅空间，让游客可以超越时空限制——穿越历史、打破物理规律、与他人远程共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但技术不是目的，体验才是目的。沉浸式体验设计需要遵循感官沉浸、交互自然、叙事驱动的原则，并审慎处理晕动症、视觉冲突和认知负荷等用户体验问题。AI 技术（特别是 AIGC 和大语言模型）正在降低沉浸式内容的制作门槛，让高质量沉浸式体验从"奢侈品"走向"日用品"。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贵州在这一领域具有独特的先发优势——丰富的自然和文化遗产为沉浸式内容提供了取之不尽的素材，"数字黔行"等项目的探索积累了实践经验。</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11.5 技术挑战与未来趋势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11.5.1 当前的主要瓶颈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硬件成本与普及度。 高质量的 VR 设备（如 Meta Quest 3、Apple Vision Pro）价格仍然较高（3000-25000 元），限制了普及。AR 眼镜的轻量化、长续航和户外可见性仍然是技术难题——在阳光明媚的黄果树景区，大多数 AR 眼镜的显示效果会大打折扣。</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11.5.2 AI 驱动的沉浸式内容生成</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AIGC 与 3D 内容。 生成式 AI（AIGC）正在改变沉浸式内容的制作方式——文字生成 3D 模型（输入"明代屯堡建筑"，AI 自动生成可用的 3D 模型）、图片生成 3D 场景（基于照片自动生成带纹理的 3D 环境）、AI 驱动的交互角色（NPC 不再按脚本说话，而是基于大语言模型进行自由对...</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11.5.3 沉浸式技术的伦理思考</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虚拟与真实的边界。 当 VR 体验越来越逼真，"虚拟旅游"是否会让人们对真实旅游失去兴趣？如果人们满足于在元宇宙中"去过"黄果树，实地旅游的需求是否会下降？更根本的问题是：什么是"去过"一个地方？——在 VR 中看过黄果树的 3D 模型算"去过"吗？显然不算。真实的旅游包含太多 VR 无法复制的元素...</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11.1.1 VR/AR/MR 的技术原理与差异</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11.1.2 沉浸式技术的文旅适配性</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11.1.3 关键技术支撑</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11.2.1 数字孪生的概念</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11.2.2 数字孪生在文旅中的应用</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11.2.3 数字孪生的技术栈</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11.3.1 元宇宙的概念与争议</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11.3.2 文旅元宇宙的技术架构</a:t>
            </a:r>
            <a:endParaRPr lang="en-US" sz="1200" dirty="0"/>
          </a:p>
        </p:txBody>
      </p:sp>
      <p:sp>
        <p:nvSpPr>
          <p:cNvPr id="28" name="Shape 26"/>
          <p:cNvSpPr/>
          <p:nvPr/>
        </p:nvSpPr>
        <p:spPr>
          <a:xfrm>
            <a:off x="4754880" y="1005840"/>
            <a:ext cx="3931920" cy="457200"/>
          </a:xfrm>
          <a:prstGeom prst="rect">
            <a:avLst/>
          </a:prstGeom>
          <a:solidFill>
            <a:srgbClr val="F8FAFC"/>
          </a:solidFill>
          <a:ln/>
        </p:spPr>
      </p:sp>
      <p:sp>
        <p:nvSpPr>
          <p:cNvPr id="29" name="Shape 27"/>
          <p:cNvSpPr/>
          <p:nvPr/>
        </p:nvSpPr>
        <p:spPr>
          <a:xfrm>
            <a:off x="4754880" y="1005840"/>
            <a:ext cx="54864" cy="457200"/>
          </a:xfrm>
          <a:prstGeom prst="rect">
            <a:avLst/>
          </a:prstGeom>
          <a:solidFill>
            <a:srgbClr val="1C7293"/>
          </a:solidFill>
          <a:ln/>
        </p:spPr>
      </p:sp>
      <p:sp>
        <p:nvSpPr>
          <p:cNvPr id="30" name="Text 28"/>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11.3.3 文旅元宇宙的典型场景</a:t>
            </a:r>
            <a:endParaRPr lang="en-US" sz="1200" dirty="0"/>
          </a:p>
        </p:txBody>
      </p:sp>
      <p:sp>
        <p:nvSpPr>
          <p:cNvPr id="31" name="Shape 29"/>
          <p:cNvSpPr/>
          <p:nvPr/>
        </p:nvSpPr>
        <p:spPr>
          <a:xfrm>
            <a:off x="4754880" y="1508760"/>
            <a:ext cx="3931920" cy="457200"/>
          </a:xfrm>
          <a:prstGeom prst="rect">
            <a:avLst/>
          </a:prstGeom>
          <a:solidFill>
            <a:srgbClr val="F8FAFC"/>
          </a:solidFill>
          <a:ln/>
        </p:spPr>
      </p:sp>
      <p:sp>
        <p:nvSpPr>
          <p:cNvPr id="32" name="Shape 30"/>
          <p:cNvSpPr/>
          <p:nvPr/>
        </p:nvSpPr>
        <p:spPr>
          <a:xfrm>
            <a:off x="4754880" y="1508760"/>
            <a:ext cx="54864" cy="457200"/>
          </a:xfrm>
          <a:prstGeom prst="rect">
            <a:avLst/>
          </a:prstGeom>
          <a:solidFill>
            <a:srgbClr val="1C7293"/>
          </a:solidFill>
          <a:ln/>
        </p:spPr>
      </p:sp>
      <p:sp>
        <p:nvSpPr>
          <p:cNvPr id="33" name="Text 31"/>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11.3.4 贵州的文旅元宇宙探索</a:t>
            </a:r>
            <a:endParaRPr lang="en-US" sz="1200" dirty="0"/>
          </a:p>
        </p:txBody>
      </p:sp>
      <p:sp>
        <p:nvSpPr>
          <p:cNvPr id="34" name="Shape 32"/>
          <p:cNvSpPr/>
          <p:nvPr/>
        </p:nvSpPr>
        <p:spPr>
          <a:xfrm>
            <a:off x="4754880" y="2011680"/>
            <a:ext cx="3931920" cy="457200"/>
          </a:xfrm>
          <a:prstGeom prst="rect">
            <a:avLst/>
          </a:prstGeom>
          <a:solidFill>
            <a:srgbClr val="F8FAFC"/>
          </a:solidFill>
          <a:ln/>
        </p:spPr>
      </p:sp>
      <p:sp>
        <p:nvSpPr>
          <p:cNvPr id="35" name="Shape 33"/>
          <p:cNvSpPr/>
          <p:nvPr/>
        </p:nvSpPr>
        <p:spPr>
          <a:xfrm>
            <a:off x="4754880" y="2011680"/>
            <a:ext cx="54864" cy="457200"/>
          </a:xfrm>
          <a:prstGeom prst="rect">
            <a:avLst/>
          </a:prstGeom>
          <a:solidFill>
            <a:srgbClr val="1C7293"/>
          </a:solidFill>
          <a:ln/>
        </p:spPr>
      </p:sp>
      <p:sp>
        <p:nvSpPr>
          <p:cNvPr id="36" name="Text 34"/>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11.4.1 体验设计的核心原则</a:t>
            </a:r>
            <a:endParaRPr lang="en-US" sz="1200" dirty="0"/>
          </a:p>
        </p:txBody>
      </p:sp>
      <p:sp>
        <p:nvSpPr>
          <p:cNvPr id="37" name="Shape 35"/>
          <p:cNvSpPr/>
          <p:nvPr/>
        </p:nvSpPr>
        <p:spPr>
          <a:xfrm>
            <a:off x="4754880" y="2514600"/>
            <a:ext cx="3931920" cy="457200"/>
          </a:xfrm>
          <a:prstGeom prst="rect">
            <a:avLst/>
          </a:prstGeom>
          <a:solidFill>
            <a:srgbClr val="F8FAFC"/>
          </a:solidFill>
          <a:ln/>
        </p:spPr>
      </p:sp>
      <p:sp>
        <p:nvSpPr>
          <p:cNvPr id="38" name="Shape 36"/>
          <p:cNvSpPr/>
          <p:nvPr/>
        </p:nvSpPr>
        <p:spPr>
          <a:xfrm>
            <a:off x="4754880" y="2514600"/>
            <a:ext cx="54864" cy="457200"/>
          </a:xfrm>
          <a:prstGeom prst="rect">
            <a:avLst/>
          </a:prstGeom>
          <a:solidFill>
            <a:srgbClr val="1C7293"/>
          </a:solidFill>
          <a:ln/>
        </p:spPr>
      </p:sp>
      <p:sp>
        <p:nvSpPr>
          <p:cNvPr id="39" name="Text 37"/>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11.4.2 叙事设计</a:t>
            </a:r>
            <a:endParaRPr lang="en-US" sz="1200" dirty="0"/>
          </a:p>
        </p:txBody>
      </p:sp>
      <p:sp>
        <p:nvSpPr>
          <p:cNvPr id="40" name="Shape 38"/>
          <p:cNvSpPr/>
          <p:nvPr/>
        </p:nvSpPr>
        <p:spPr>
          <a:xfrm>
            <a:off x="4754880" y="3017520"/>
            <a:ext cx="3931920" cy="457200"/>
          </a:xfrm>
          <a:prstGeom prst="rect">
            <a:avLst/>
          </a:prstGeom>
          <a:solidFill>
            <a:srgbClr val="F8FAFC"/>
          </a:solidFill>
          <a:ln/>
        </p:spPr>
      </p:sp>
      <p:sp>
        <p:nvSpPr>
          <p:cNvPr id="41" name="Shape 39"/>
          <p:cNvSpPr/>
          <p:nvPr/>
        </p:nvSpPr>
        <p:spPr>
          <a:xfrm>
            <a:off x="4754880" y="3017520"/>
            <a:ext cx="54864" cy="457200"/>
          </a:xfrm>
          <a:prstGeom prst="rect">
            <a:avLst/>
          </a:prstGeom>
          <a:solidFill>
            <a:srgbClr val="1C7293"/>
          </a:solidFill>
          <a:ln/>
        </p:spPr>
      </p:sp>
      <p:sp>
        <p:nvSpPr>
          <p:cNvPr id="42" name="Text 40"/>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11.4.3 用户体验与晕动症</a:t>
            </a:r>
            <a:endParaRPr lang="en-US" sz="1200" dirty="0"/>
          </a:p>
        </p:txBody>
      </p:sp>
      <p:sp>
        <p:nvSpPr>
          <p:cNvPr id="43" name="Shape 41"/>
          <p:cNvSpPr/>
          <p:nvPr/>
        </p:nvSpPr>
        <p:spPr>
          <a:xfrm>
            <a:off x="4754880" y="3520440"/>
            <a:ext cx="3931920" cy="457200"/>
          </a:xfrm>
          <a:prstGeom prst="rect">
            <a:avLst/>
          </a:prstGeom>
          <a:solidFill>
            <a:srgbClr val="F8FAFC"/>
          </a:solidFill>
          <a:ln/>
        </p:spPr>
      </p:sp>
      <p:sp>
        <p:nvSpPr>
          <p:cNvPr id="44" name="Shape 42"/>
          <p:cNvSpPr/>
          <p:nvPr/>
        </p:nvSpPr>
        <p:spPr>
          <a:xfrm>
            <a:off x="4754880" y="3520440"/>
            <a:ext cx="54864" cy="457200"/>
          </a:xfrm>
          <a:prstGeom prst="rect">
            <a:avLst/>
          </a:prstGeom>
          <a:solidFill>
            <a:srgbClr val="1C7293"/>
          </a:solidFill>
          <a:ln/>
        </p:spPr>
      </p:sp>
      <p:sp>
        <p:nvSpPr>
          <p:cNvPr id="45" name="Text 43"/>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11.5.1 当前的主要瓶颈</a:t>
            </a:r>
            <a:endParaRPr lang="en-US" sz="1200" dirty="0"/>
          </a:p>
        </p:txBody>
      </p:sp>
      <p:sp>
        <p:nvSpPr>
          <p:cNvPr id="46" name="Shape 44"/>
          <p:cNvSpPr/>
          <p:nvPr/>
        </p:nvSpPr>
        <p:spPr>
          <a:xfrm>
            <a:off x="4754880" y="4023360"/>
            <a:ext cx="3931920" cy="457200"/>
          </a:xfrm>
          <a:prstGeom prst="rect">
            <a:avLst/>
          </a:prstGeom>
          <a:solidFill>
            <a:srgbClr val="F8FAFC"/>
          </a:solidFill>
          <a:ln/>
        </p:spPr>
      </p:sp>
      <p:sp>
        <p:nvSpPr>
          <p:cNvPr id="47" name="Shape 45"/>
          <p:cNvSpPr/>
          <p:nvPr/>
        </p:nvSpPr>
        <p:spPr>
          <a:xfrm>
            <a:off x="4754880" y="4023360"/>
            <a:ext cx="54864" cy="457200"/>
          </a:xfrm>
          <a:prstGeom prst="rect">
            <a:avLst/>
          </a:prstGeom>
          <a:solidFill>
            <a:srgbClr val="1C7293"/>
          </a:solidFill>
          <a:ln/>
        </p:spPr>
      </p:sp>
      <p:sp>
        <p:nvSpPr>
          <p:cNvPr id="48" name="Text 46"/>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11.5.2 AI 驱动的沉浸式内容生成</a:t>
            </a:r>
            <a:endParaRPr lang="en-US" sz="1200" dirty="0"/>
          </a:p>
        </p:txBody>
      </p:sp>
      <p:sp>
        <p:nvSpPr>
          <p:cNvPr id="49" name="Shape 47"/>
          <p:cNvSpPr/>
          <p:nvPr/>
        </p:nvSpPr>
        <p:spPr>
          <a:xfrm>
            <a:off x="4754880" y="4526280"/>
            <a:ext cx="3931920" cy="457200"/>
          </a:xfrm>
          <a:prstGeom prst="rect">
            <a:avLst/>
          </a:prstGeom>
          <a:solidFill>
            <a:srgbClr val="F8FAFC"/>
          </a:solidFill>
          <a:ln/>
        </p:spPr>
      </p:sp>
      <p:sp>
        <p:nvSpPr>
          <p:cNvPr id="50" name="Shape 48"/>
          <p:cNvSpPr/>
          <p:nvPr/>
        </p:nvSpPr>
        <p:spPr>
          <a:xfrm>
            <a:off x="4754880" y="4526280"/>
            <a:ext cx="54864" cy="457200"/>
          </a:xfrm>
          <a:prstGeom prst="rect">
            <a:avLst/>
          </a:prstGeom>
          <a:solidFill>
            <a:srgbClr val="1C7293"/>
          </a:solidFill>
          <a:ln/>
        </p:spPr>
      </p:sp>
      <p:sp>
        <p:nvSpPr>
          <p:cNvPr id="51" name="Text 49"/>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11.5.3 沉浸式技术的伦理思考</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11-1：VR/AR/MR 对比</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维度 | VR | AR | MR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环境 | 完全虚拟 | 真实 + 虚拟叠加 | 真实 + 虚拟交互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设备 | VR 头盔 | 手机/AR 眼镜 | MR 头盔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沉浸感 | 最高 | 中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移动性 | 受限 | 自由 | 受限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成本 | 中-高 | 低-中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文旅场景 | 远程游览、遗址复原 | 导览增强、互动游戏 | 沉浸式剧场、协同设计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技术成熟度 | 较成熟 | 较成熟 | 早期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11-2：沉浸式体验设计的"3I 原则"</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原则 | 含义 | 实现方式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Immersion（沉浸） | 多感官包裹式体验 | 3D 空间音频、触觉反馈、环境光影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Interaction（交互） | 自然直觉的交互方式 | 手势识别、语音交互、眼动追踪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Imagination（想象） | 超越现实的体验可能 | 穿越历史、飞越瀑布、巨人视角 |</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沉浸式技术（VR/AR/MR）正在为文旅行业打开全新的体验维度——从"看风景"到"沉浸风景中"，从"听故事"到"成为故事的一部分"。虚拟现实提供完全的沉浸，增强现实在真实世界上叠加数字信息，混合现实让虚拟与真实产生交互。</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数字孪生将物理景区映射为高保真的数字化模型，实现虚实同步的精细化管理和模拟优化。文旅元宇宙构建了一个持久化的虚拟文旅空间，让游客可以超越时空限制——穿越历史、打破物理规律、与他人远程共在。</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但技术不是目的，体验才是目的。沉浸式体验设计需要遵循感官沉浸、交互自然、叙事驱动的原则，并审慎处理晕动症、视觉冲突和认知负荷等用户体验问题。AI 技术（特别是 AIGC 和大语言模型）正在降低沉浸式内容的制作门槛，让高质量沉浸式体验从"奢侈品"走向"日用品"。</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贵州在这一领域具有独特的先发优势——丰富的自然和文化遗产为沉浸式内容提供了取之不尽的素材，"数字黔行"等项目的探索积累了实践经验。</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第11章 沉浸式技术与文旅元宇宙</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