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C7293"/>
          </a:solidFill>
          <a:ln/>
        </p:spPr>
      </p:sp>
      <p:sp>
        <p:nvSpPr>
          <p:cNvPr id="3" name="Shape 1"/>
          <p:cNvSpPr/>
          <p:nvPr/>
        </p:nvSpPr>
        <p:spPr>
          <a:xfrm>
            <a:off x="0" y="5088636"/>
            <a:ext cx="9144000" cy="54864"/>
          </a:xfrm>
          <a:prstGeom prst="rect">
            <a:avLst/>
          </a:prstGeom>
          <a:solidFill>
            <a:srgbClr val="1C7293"/>
          </a:solidFill>
          <a:ln/>
        </p:spPr>
      </p:sp>
      <p:sp>
        <p:nvSpPr>
          <p:cNvPr id="4" name="Text 2"/>
          <p:cNvSpPr/>
          <p:nvPr/>
        </p:nvSpPr>
        <p:spPr>
          <a:xfrm>
            <a:off x="731520" y="914400"/>
            <a:ext cx="7680960" cy="457200"/>
          </a:xfrm>
          <a:prstGeom prst="rect">
            <a:avLst/>
          </a:prstGeom>
          <a:noFill/>
          <a:ln/>
        </p:spPr>
        <p:txBody>
          <a:bodyPr wrap="square" rtlCol="0" anchor="ctr"/>
          <a:lstStyle/>
          <a:p>
            <a:pPr algn="l" indent="0" marL="0">
              <a:buNone/>
            </a:pPr>
            <a:r>
              <a:rPr lang="en-US" sz="1600" spc="400" kern="0" dirty="0">
                <a:solidFill>
                  <a:srgbClr val="1C7293"/>
                </a:solidFill>
                <a:latin typeface="Calibri" pitchFamily="34" charset="0"/>
                <a:ea typeface="Calibri" pitchFamily="34" charset="-122"/>
                <a:cs typeface="Calibri" pitchFamily="34" charset="-120"/>
              </a:rPr>
              <a:t>智慧旅游技术与应用</a:t>
            </a:r>
            <a:endParaRPr lang="en-US" sz="1600" dirty="0"/>
          </a:p>
        </p:txBody>
      </p:sp>
      <p:sp>
        <p:nvSpPr>
          <p:cNvPr id="5" name="Text 3"/>
          <p:cNvSpPr/>
          <p:nvPr/>
        </p:nvSpPr>
        <p:spPr>
          <a:xfrm>
            <a:off x="731520" y="1463040"/>
            <a:ext cx="7680960" cy="548640"/>
          </a:xfrm>
          <a:prstGeom prst="rect">
            <a:avLst/>
          </a:prstGeom>
          <a:noFill/>
          <a:ln/>
        </p:spPr>
        <p:txBody>
          <a:bodyPr wrap="square" rtlCol="0" anchor="ctr"/>
          <a:lstStyle/>
          <a:p>
            <a:pPr algn="l" indent="0" marL="0">
              <a:buNone/>
            </a:pPr>
            <a:r>
              <a:rPr lang="en-US" sz="2000" b="1" dirty="0">
                <a:solidFill>
                  <a:srgbClr val="F59E0B"/>
                </a:solidFill>
                <a:latin typeface="Calibri" pitchFamily="34" charset="0"/>
                <a:ea typeface="Calibri" pitchFamily="34" charset="-122"/>
                <a:cs typeface="Calibri" pitchFamily="34" charset="-120"/>
              </a:rPr>
              <a:t>第 10 章</a:t>
            </a:r>
            <a:endParaRPr lang="en-US" sz="2000" dirty="0"/>
          </a:p>
        </p:txBody>
      </p:sp>
      <p:sp>
        <p:nvSpPr>
          <p:cNvPr id="6" name="Text 4"/>
          <p:cNvSpPr/>
          <p:nvPr/>
        </p:nvSpPr>
        <p:spPr>
          <a:xfrm>
            <a:off x="731520" y="2103120"/>
            <a:ext cx="7680960" cy="1371600"/>
          </a:xfrm>
          <a:prstGeom prst="rect">
            <a:avLst/>
          </a:prstGeom>
          <a:noFill/>
          <a:ln/>
        </p:spPr>
        <p:txBody>
          <a:bodyPr wrap="square" rtlCol="0" anchor="t"/>
          <a:lstStyle/>
          <a:p>
            <a:pPr algn="l" indent="0" marL="0">
              <a:buNone/>
            </a:pPr>
            <a:r>
              <a:rPr lang="en-US" sz="4000" b="1" dirty="0">
                <a:solidFill>
                  <a:srgbClr val="FFFFFF"/>
                </a:solidFill>
                <a:latin typeface="Georgia" pitchFamily="34" charset="0"/>
                <a:ea typeface="Georgia" pitchFamily="34" charset="-122"/>
                <a:cs typeface="Georgia" pitchFamily="34" charset="-120"/>
              </a:rPr>
              <a:t>智慧景区综合管理平台</a:t>
            </a:r>
            <a:endParaRPr lang="en-US" sz="4000" dirty="0"/>
          </a:p>
        </p:txBody>
      </p:sp>
      <p:sp>
        <p:nvSpPr>
          <p:cNvPr id="7" name="Text 5"/>
          <p:cNvSpPr/>
          <p:nvPr/>
        </p:nvSpPr>
        <p:spPr>
          <a:xfrm>
            <a:off x="731520" y="4206240"/>
            <a:ext cx="7680960" cy="365760"/>
          </a:xfrm>
          <a:prstGeom prst="rect">
            <a:avLst/>
          </a:prstGeom>
          <a:noFill/>
          <a:ln/>
        </p:spPr>
        <p:txBody>
          <a:bodyPr wrap="square" rtlCol="0" anchor="ctr"/>
          <a:lstStyle/>
          <a:p>
            <a:pPr algn="l" indent="0" marL="0">
              <a:buNone/>
            </a:pPr>
            <a:r>
              <a:rPr lang="en-US" sz="1200" dirty="0">
                <a:solidFill>
                  <a:srgbClr val="64748B"/>
                </a:solidFill>
                <a:latin typeface="Calibri" pitchFamily="34" charset="0"/>
                <a:ea typeface="Calibri" pitchFamily="34" charset="-122"/>
                <a:cs typeface="Calibri" pitchFamily="34" charset="-120"/>
              </a:rPr>
              <a:t>智慧旅游技术与应用  |  安顺学院旅游管理学院</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65A82"/>
          </a:solidFill>
          <a:ln/>
        </p:spPr>
      </p:sp>
      <p:sp>
        <p:nvSpPr>
          <p:cNvPr id="3" name="Text 1"/>
          <p:cNvSpPr/>
          <p:nvPr/>
        </p:nvSpPr>
        <p:spPr>
          <a:xfrm>
            <a:off x="457200" y="13716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学习目标</a:t>
            </a:r>
            <a:endParaRPr lang="en-US" sz="2800" dirty="0"/>
          </a:p>
        </p:txBody>
      </p:sp>
      <p:sp>
        <p:nvSpPr>
          <p:cNvPr id="4" name="Shape 2"/>
          <p:cNvSpPr/>
          <p:nvPr/>
        </p:nvSpPr>
        <p:spPr>
          <a:xfrm>
            <a:off x="45720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5" name="Shape 3"/>
          <p:cNvSpPr/>
          <p:nvPr/>
        </p:nvSpPr>
        <p:spPr>
          <a:xfrm>
            <a:off x="457200" y="1097280"/>
            <a:ext cx="73152" cy="1463040"/>
          </a:xfrm>
          <a:prstGeom prst="rect">
            <a:avLst/>
          </a:prstGeom>
          <a:solidFill>
            <a:srgbClr val="065A82"/>
          </a:solidFill>
          <a:ln/>
        </p:spPr>
      </p:sp>
      <p:sp>
        <p:nvSpPr>
          <p:cNvPr id="6" name="Text 4"/>
          <p:cNvSpPr/>
          <p:nvPr/>
        </p:nvSpPr>
        <p:spPr>
          <a:xfrm>
            <a:off x="685800" y="1188720"/>
            <a:ext cx="356616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知识目标</a:t>
            </a:r>
            <a:endParaRPr lang="en-US" sz="1600" dirty="0"/>
          </a:p>
        </p:txBody>
      </p:sp>
      <p:sp>
        <p:nvSpPr>
          <p:cNvPr id="7" name="Text 5"/>
          <p:cNvSpPr/>
          <p:nvPr/>
        </p:nvSpPr>
        <p:spPr>
          <a:xfrm>
            <a:off x="68580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掌握智慧景区综合管理平台的核心概念、理论框架与关键术语，理解其在数字文旅学科体系中的定位</a:t>
            </a:r>
            <a:endParaRPr lang="en-US" sz="1300" dirty="0"/>
          </a:p>
        </p:txBody>
      </p:sp>
      <p:sp>
        <p:nvSpPr>
          <p:cNvPr id="8" name="Shape 6"/>
          <p:cNvSpPr/>
          <p:nvPr/>
        </p:nvSpPr>
        <p:spPr>
          <a:xfrm>
            <a:off x="475488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9" name="Shape 7"/>
          <p:cNvSpPr/>
          <p:nvPr/>
        </p:nvSpPr>
        <p:spPr>
          <a:xfrm>
            <a:off x="4754880" y="1097280"/>
            <a:ext cx="73152" cy="1463040"/>
          </a:xfrm>
          <a:prstGeom prst="rect">
            <a:avLst/>
          </a:prstGeom>
          <a:solidFill>
            <a:srgbClr val="1C7293"/>
          </a:solidFill>
          <a:ln/>
        </p:spPr>
      </p:sp>
      <p:sp>
        <p:nvSpPr>
          <p:cNvPr id="10" name="Text 8"/>
          <p:cNvSpPr/>
          <p:nvPr/>
        </p:nvSpPr>
        <p:spPr>
          <a:xfrm>
            <a:off x="4983480" y="1188720"/>
            <a:ext cx="3566160" cy="365760"/>
          </a:xfrm>
          <a:prstGeom prst="rect">
            <a:avLst/>
          </a:prstGeom>
          <a:noFill/>
          <a:ln/>
        </p:spPr>
        <p:txBody>
          <a:bodyPr wrap="square" lIns="0" tIns="0" rIns="0" bIns="0" rtlCol="0" anchor="ctr"/>
          <a:lstStyle/>
          <a:p>
            <a:pPr algn="l" indent="0" marL="0">
              <a:buNone/>
            </a:pPr>
            <a:r>
              <a:rPr lang="en-US" sz="1600" b="1" dirty="0">
                <a:solidFill>
                  <a:srgbClr val="1C7293"/>
                </a:solidFill>
                <a:latin typeface="Calibri" pitchFamily="34" charset="0"/>
                <a:ea typeface="Calibri" pitchFamily="34" charset="-122"/>
                <a:cs typeface="Calibri" pitchFamily="34" charset="-120"/>
              </a:rPr>
              <a:t>能力目标</a:t>
            </a:r>
            <a:endParaRPr lang="en-US" sz="1600" dirty="0"/>
          </a:p>
        </p:txBody>
      </p:sp>
      <p:sp>
        <p:nvSpPr>
          <p:cNvPr id="11" name="Text 9"/>
          <p:cNvSpPr/>
          <p:nvPr/>
        </p:nvSpPr>
        <p:spPr>
          <a:xfrm>
            <a:off x="498348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能够运用智慧景区综合管理平台的理论工具分析实践问题，具备方案设计与评估的基本能力</a:t>
            </a:r>
            <a:endParaRPr lang="en-US" sz="1300" dirty="0"/>
          </a:p>
        </p:txBody>
      </p:sp>
      <p:sp>
        <p:nvSpPr>
          <p:cNvPr id="12" name="Shape 10"/>
          <p:cNvSpPr/>
          <p:nvPr/>
        </p:nvSpPr>
        <p:spPr>
          <a:xfrm>
            <a:off x="45720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3" name="Shape 11"/>
          <p:cNvSpPr/>
          <p:nvPr/>
        </p:nvSpPr>
        <p:spPr>
          <a:xfrm>
            <a:off x="457200" y="2743200"/>
            <a:ext cx="73152" cy="1463040"/>
          </a:xfrm>
          <a:prstGeom prst="rect">
            <a:avLst/>
          </a:prstGeom>
          <a:solidFill>
            <a:srgbClr val="10B981"/>
          </a:solidFill>
          <a:ln/>
        </p:spPr>
      </p:sp>
      <p:sp>
        <p:nvSpPr>
          <p:cNvPr id="14" name="Text 12"/>
          <p:cNvSpPr/>
          <p:nvPr/>
        </p:nvSpPr>
        <p:spPr>
          <a:xfrm>
            <a:off x="685800" y="2834640"/>
            <a:ext cx="3566160" cy="36576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素养目标</a:t>
            </a:r>
            <a:endParaRPr lang="en-US" sz="1600" dirty="0"/>
          </a:p>
        </p:txBody>
      </p:sp>
      <p:sp>
        <p:nvSpPr>
          <p:cNvPr id="15" name="Text 13"/>
          <p:cNvSpPr/>
          <p:nvPr/>
        </p:nvSpPr>
        <p:spPr>
          <a:xfrm>
            <a:off x="68580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形成数字化转型的系统思维，理解技术创新与人文关怀的平衡</a:t>
            </a:r>
            <a:endParaRPr lang="en-US" sz="1300" dirty="0"/>
          </a:p>
        </p:txBody>
      </p:sp>
      <p:sp>
        <p:nvSpPr>
          <p:cNvPr id="16" name="Shape 14"/>
          <p:cNvSpPr/>
          <p:nvPr/>
        </p:nvSpPr>
        <p:spPr>
          <a:xfrm>
            <a:off x="475488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7" name="Shape 15"/>
          <p:cNvSpPr/>
          <p:nvPr/>
        </p:nvSpPr>
        <p:spPr>
          <a:xfrm>
            <a:off x="4754880" y="2743200"/>
            <a:ext cx="73152" cy="1463040"/>
          </a:xfrm>
          <a:prstGeom prst="rect">
            <a:avLst/>
          </a:prstGeom>
          <a:solidFill>
            <a:srgbClr val="F59E0B"/>
          </a:solidFill>
          <a:ln/>
        </p:spPr>
      </p:sp>
      <p:sp>
        <p:nvSpPr>
          <p:cNvPr id="18" name="Text 16"/>
          <p:cNvSpPr/>
          <p:nvPr/>
        </p:nvSpPr>
        <p:spPr>
          <a:xfrm>
            <a:off x="4983480" y="2834640"/>
            <a:ext cx="3566160" cy="365760"/>
          </a:xfrm>
          <a:prstGeom prst="rect">
            <a:avLst/>
          </a:prstGeom>
          <a:noFill/>
          <a:ln/>
        </p:spPr>
        <p:txBody>
          <a:bodyPr wrap="square" lIns="0" tIns="0" rIns="0" bIns="0" rtlCol="0" anchor="ctr"/>
          <a:lstStyle/>
          <a:p>
            <a:pPr algn="l" indent="0" marL="0">
              <a:buNone/>
            </a:pPr>
            <a:r>
              <a:rPr lang="en-US" sz="1600" b="1" dirty="0">
                <a:solidFill>
                  <a:srgbClr val="F59E0B"/>
                </a:solidFill>
                <a:latin typeface="Calibri" pitchFamily="34" charset="0"/>
                <a:ea typeface="Calibri" pitchFamily="34" charset="-122"/>
                <a:cs typeface="Calibri" pitchFamily="34" charset="-120"/>
              </a:rPr>
              <a:t>思政元素</a:t>
            </a:r>
            <a:endParaRPr lang="en-US" sz="1600" dirty="0"/>
          </a:p>
        </p:txBody>
      </p:sp>
      <p:sp>
        <p:nvSpPr>
          <p:cNvPr id="19" name="Text 17"/>
          <p:cNvSpPr/>
          <p:nvPr/>
        </p:nvSpPr>
        <p:spPr>
          <a:xfrm>
            <a:off x="498348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数字中国战略与文旅融合发展</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C7293"/>
          </a:solidFill>
          <a:ln/>
        </p:spPr>
      </p:sp>
      <p:sp>
        <p:nvSpPr>
          <p:cNvPr id="3" name="Text 1"/>
          <p:cNvSpPr/>
          <p:nvPr/>
        </p:nvSpPr>
        <p:spPr>
          <a:xfrm>
            <a:off x="457200" y="91440"/>
            <a:ext cx="73152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导入案例</a:t>
            </a:r>
            <a:endParaRPr lang="en-US" sz="2600" dirty="0"/>
          </a:p>
        </p:txBody>
      </p:sp>
      <p:sp>
        <p:nvSpPr>
          <p:cNvPr id="4" name="Shape 2"/>
          <p:cNvSpPr/>
          <p:nvPr/>
        </p:nvSpPr>
        <p:spPr>
          <a:xfrm>
            <a:off x="457200" y="1005840"/>
            <a:ext cx="8229600" cy="3657600"/>
          </a:xfrm>
          <a:prstGeom prst="rect">
            <a:avLst/>
          </a:prstGeom>
          <a:solidFill>
            <a:srgbClr val="F8FAFC"/>
          </a:solidFill>
          <a:ln w="12700">
            <a:solidFill>
              <a:srgbClr val="1C7293"/>
            </a:solidFill>
            <a:prstDash val="solid"/>
          </a:ln>
        </p:spPr>
      </p:sp>
      <p:sp>
        <p:nvSpPr>
          <p:cNvPr id="5" name="Shape 3"/>
          <p:cNvSpPr/>
          <p:nvPr/>
        </p:nvSpPr>
        <p:spPr>
          <a:xfrm>
            <a:off x="457200" y="1005840"/>
            <a:ext cx="1371600" cy="365760"/>
          </a:xfrm>
          <a:prstGeom prst="rect">
            <a:avLst/>
          </a:prstGeom>
          <a:solidFill>
            <a:srgbClr val="F59E0B"/>
          </a:solidFill>
          <a:ln/>
        </p:spPr>
      </p:sp>
      <p:sp>
        <p:nvSpPr>
          <p:cNvPr id="6" name="Text 4"/>
          <p:cNvSpPr/>
          <p:nvPr/>
        </p:nvSpPr>
        <p:spPr>
          <a:xfrm>
            <a:off x="457200" y="1005840"/>
            <a:ext cx="137160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典型案例</a:t>
            </a:r>
            <a:endParaRPr lang="en-US" sz="1200" dirty="0"/>
          </a:p>
        </p:txBody>
      </p:sp>
      <p:sp>
        <p:nvSpPr>
          <p:cNvPr id="7" name="Text 5"/>
          <p:cNvSpPr/>
          <p:nvPr/>
        </p:nvSpPr>
        <p:spPr>
          <a:xfrm>
            <a:off x="731520" y="1508760"/>
            <a:ext cx="7680960" cy="2926080"/>
          </a:xfrm>
          <a:prstGeom prst="rect">
            <a:avLst/>
          </a:prstGeom>
          <a:noFill/>
          <a:ln/>
        </p:spPr>
        <p:txBody>
          <a:bodyPr wrap="square"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2023 年国庆黄金周，黄果树景区单日接待游客超过 5 万人次。在指挥中心的大屏上，实时跳动着整个景区的"生命体征"——各入口的入园人数、大瀑布观景台的人群密度、陡坡塘停车场的剩余车位、观光车的实时位置和载客量、各餐饮点的排队人数。</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当系统检测到大瀑布观景台的人群密度超过阈值（4 人/平方米），指挥中心立即启动分流预案：通过广播、短信和 APP 推送引导游客先游览天星桥和陡坡塘；调整观光车的发车频率，增加前往非拥堵区域的运力；在主要岔路口增派引导人员。整个响应过程从检测到执行，仅用了 3 分钟。</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这是 2018 年以前的黄果树无法想象的场景——那时高峰期只能靠对讲机、人工计数和"吼"来调度。智慧景区综合管理平台将景区从"经验驱动"升级为"数据驱动"，从事后应对转变为实时管控。</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引导性问题：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1. 景区管理应该追求"零拥挤"还是"合理拥挤"？为什么？</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 摄像头无处不在的景区，如何平衡安全管理与游客隐私？</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3. 如果你是景区管理者，你会优先建设平台的哪个模块？为什么？</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本章内容架构</a:t>
            </a:r>
            <a:endParaRPr lang="en-US" sz="2600" dirty="0"/>
          </a:p>
        </p:txBody>
      </p:sp>
      <p:sp>
        <p:nvSpPr>
          <p:cNvPr id="4" name="Shape 2"/>
          <p:cNvSpPr/>
          <p:nvPr/>
        </p:nvSpPr>
        <p:spPr>
          <a:xfrm>
            <a:off x="457200" y="1005840"/>
            <a:ext cx="365760" cy="365760"/>
          </a:xfrm>
          <a:prstGeom prst="ellipse">
            <a:avLst/>
          </a:prstGeom>
          <a:solidFill>
            <a:srgbClr val="1C7293"/>
          </a:solidFill>
          <a:ln/>
        </p:spPr>
      </p:sp>
      <p:sp>
        <p:nvSpPr>
          <p:cNvPr id="5" name="Text 3"/>
          <p:cNvSpPr/>
          <p:nvPr/>
        </p:nvSpPr>
        <p:spPr>
          <a:xfrm>
            <a:off x="457200" y="10058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Text 4"/>
          <p:cNvSpPr/>
          <p:nvPr/>
        </p:nvSpPr>
        <p:spPr>
          <a:xfrm>
            <a:off x="1005840" y="10058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10.1 平台总体架构</a:t>
            </a:r>
            <a:endParaRPr lang="en-US" sz="1600" dirty="0"/>
          </a:p>
        </p:txBody>
      </p:sp>
      <p:sp>
        <p:nvSpPr>
          <p:cNvPr id="7" name="Text 5"/>
          <p:cNvSpPr/>
          <p:nvPr/>
        </p:nvSpPr>
        <p:spPr>
          <a:xfrm>
            <a:off x="1005840" y="137160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10.1.1 从烟囱式到平台化  |  10.1.2 "一张图"管理理念  |  10.1.3 技术架构选型</a:t>
            </a:r>
            <a:endParaRPr lang="en-US" sz="1100" dirty="0"/>
          </a:p>
        </p:txBody>
      </p:sp>
      <p:sp>
        <p:nvSpPr>
          <p:cNvPr id="8" name="Shape 6"/>
          <p:cNvSpPr/>
          <p:nvPr/>
        </p:nvSpPr>
        <p:spPr>
          <a:xfrm>
            <a:off x="457200" y="1737360"/>
            <a:ext cx="365760" cy="365760"/>
          </a:xfrm>
          <a:prstGeom prst="ellipse">
            <a:avLst/>
          </a:prstGeom>
          <a:solidFill>
            <a:srgbClr val="1C7293"/>
          </a:solidFill>
          <a:ln/>
        </p:spPr>
      </p:sp>
      <p:sp>
        <p:nvSpPr>
          <p:cNvPr id="9" name="Text 7"/>
          <p:cNvSpPr/>
          <p:nvPr/>
        </p:nvSpPr>
        <p:spPr>
          <a:xfrm>
            <a:off x="457200" y="17373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10" name="Text 8"/>
          <p:cNvSpPr/>
          <p:nvPr/>
        </p:nvSpPr>
        <p:spPr>
          <a:xfrm>
            <a:off x="1005840" y="17373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10.2 客流监测与管理</a:t>
            </a:r>
            <a:endParaRPr lang="en-US" sz="1600" dirty="0"/>
          </a:p>
        </p:txBody>
      </p:sp>
      <p:sp>
        <p:nvSpPr>
          <p:cNvPr id="11" name="Text 9"/>
          <p:cNvSpPr/>
          <p:nvPr/>
        </p:nvSpPr>
        <p:spPr>
          <a:xfrm>
            <a:off x="1005840" y="210312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10.2.1 客流统计的技术手段  |  10.2.2 承载力与限流策略  |  10.2.3 游客画像与行为分析</a:t>
            </a:r>
            <a:endParaRPr lang="en-US" sz="1100" dirty="0"/>
          </a:p>
        </p:txBody>
      </p:sp>
      <p:sp>
        <p:nvSpPr>
          <p:cNvPr id="12" name="Shape 10"/>
          <p:cNvSpPr/>
          <p:nvPr/>
        </p:nvSpPr>
        <p:spPr>
          <a:xfrm>
            <a:off x="457200" y="2468880"/>
            <a:ext cx="365760" cy="365760"/>
          </a:xfrm>
          <a:prstGeom prst="ellipse">
            <a:avLst/>
          </a:prstGeom>
          <a:solidFill>
            <a:srgbClr val="1C7293"/>
          </a:solidFill>
          <a:ln/>
        </p:spPr>
      </p:sp>
      <p:sp>
        <p:nvSpPr>
          <p:cNvPr id="13" name="Text 11"/>
          <p:cNvSpPr/>
          <p:nvPr/>
        </p:nvSpPr>
        <p:spPr>
          <a:xfrm>
            <a:off x="457200" y="246888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4" name="Text 12"/>
          <p:cNvSpPr/>
          <p:nvPr/>
        </p:nvSpPr>
        <p:spPr>
          <a:xfrm>
            <a:off x="1005840" y="246888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10.3 安全与应急管理</a:t>
            </a:r>
            <a:endParaRPr lang="en-US" sz="1600" dirty="0"/>
          </a:p>
        </p:txBody>
      </p:sp>
      <p:sp>
        <p:nvSpPr>
          <p:cNvPr id="15" name="Text 13"/>
          <p:cNvSpPr/>
          <p:nvPr/>
        </p:nvSpPr>
        <p:spPr>
          <a:xfrm>
            <a:off x="1005840" y="283464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10.3.1 视频监控与智能分析  |  10.3.2 应急指挥调度  |  10.3.3 环境监测与灾害预警</a:t>
            </a:r>
            <a:endParaRPr lang="en-US" sz="1100" dirty="0"/>
          </a:p>
        </p:txBody>
      </p:sp>
      <p:sp>
        <p:nvSpPr>
          <p:cNvPr id="16" name="Shape 14"/>
          <p:cNvSpPr/>
          <p:nvPr/>
        </p:nvSpPr>
        <p:spPr>
          <a:xfrm>
            <a:off x="457200" y="3200400"/>
            <a:ext cx="365760" cy="365760"/>
          </a:xfrm>
          <a:prstGeom prst="ellipse">
            <a:avLst/>
          </a:prstGeom>
          <a:solidFill>
            <a:srgbClr val="1C7293"/>
          </a:solidFill>
          <a:ln/>
        </p:spPr>
      </p:sp>
      <p:sp>
        <p:nvSpPr>
          <p:cNvPr id="17" name="Text 15"/>
          <p:cNvSpPr/>
          <p:nvPr/>
        </p:nvSpPr>
        <p:spPr>
          <a:xfrm>
            <a:off x="457200" y="320040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8" name="Text 16"/>
          <p:cNvSpPr/>
          <p:nvPr/>
        </p:nvSpPr>
        <p:spPr>
          <a:xfrm>
            <a:off x="1005840" y="320040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10.4 设施运维管理</a:t>
            </a:r>
            <a:endParaRPr lang="en-US" sz="1600" dirty="0"/>
          </a:p>
        </p:txBody>
      </p:sp>
      <p:sp>
        <p:nvSpPr>
          <p:cNvPr id="19" name="Text 17"/>
          <p:cNvSpPr/>
          <p:nvPr/>
        </p:nvSpPr>
        <p:spPr>
          <a:xfrm>
            <a:off x="1005840" y="356616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10.4.1 设备资产管理  |  10.4.2 能耗管理  |  10.4.3 车辆调度管理</a:t>
            </a:r>
            <a:endParaRPr lang="en-US" sz="1100" dirty="0"/>
          </a:p>
        </p:txBody>
      </p:sp>
      <p:sp>
        <p:nvSpPr>
          <p:cNvPr id="20" name="Shape 18"/>
          <p:cNvSpPr/>
          <p:nvPr/>
        </p:nvSpPr>
        <p:spPr>
          <a:xfrm>
            <a:off x="457200" y="3931920"/>
            <a:ext cx="365760" cy="365760"/>
          </a:xfrm>
          <a:prstGeom prst="ellipse">
            <a:avLst/>
          </a:prstGeom>
          <a:solidFill>
            <a:srgbClr val="1C7293"/>
          </a:solidFill>
          <a:ln/>
        </p:spPr>
      </p:sp>
      <p:sp>
        <p:nvSpPr>
          <p:cNvPr id="21" name="Text 19"/>
          <p:cNvSpPr/>
          <p:nvPr/>
        </p:nvSpPr>
        <p:spPr>
          <a:xfrm>
            <a:off x="457200" y="393192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5</a:t>
            </a:r>
            <a:endParaRPr lang="en-US" sz="1400" dirty="0"/>
          </a:p>
        </p:txBody>
      </p:sp>
      <p:sp>
        <p:nvSpPr>
          <p:cNvPr id="22" name="Text 20"/>
          <p:cNvSpPr/>
          <p:nvPr/>
        </p:nvSpPr>
        <p:spPr>
          <a:xfrm>
            <a:off x="1005840" y="393192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10.5 景区数据中台</a:t>
            </a:r>
            <a:endParaRPr lang="en-US" sz="1600" dirty="0"/>
          </a:p>
        </p:txBody>
      </p:sp>
      <p:sp>
        <p:nvSpPr>
          <p:cNvPr id="23" name="Text 21"/>
          <p:cNvSpPr/>
          <p:nvPr/>
        </p:nvSpPr>
        <p:spPr>
          <a:xfrm>
            <a:off x="1005840" y="429768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10.5.1 数据中台的概念与价值  |  10.5.2 景区数据治理  |  10.5.3 数据中台的贵州实践</a:t>
            </a:r>
            <a:endParaRPr lang="en-US" sz="1100" dirty="0"/>
          </a:p>
        </p:txBody>
      </p:sp>
      <p:sp>
        <p:nvSpPr>
          <p:cNvPr id="24" name="Shape 22"/>
          <p:cNvSpPr/>
          <p:nvPr/>
        </p:nvSpPr>
        <p:spPr>
          <a:xfrm>
            <a:off x="457200" y="4663440"/>
            <a:ext cx="365760" cy="365760"/>
          </a:xfrm>
          <a:prstGeom prst="ellipse">
            <a:avLst/>
          </a:prstGeom>
          <a:solidFill>
            <a:srgbClr val="1C7293"/>
          </a:solidFill>
          <a:ln/>
        </p:spPr>
      </p:sp>
      <p:sp>
        <p:nvSpPr>
          <p:cNvPr id="25" name="Text 23"/>
          <p:cNvSpPr/>
          <p:nvPr/>
        </p:nvSpPr>
        <p:spPr>
          <a:xfrm>
            <a:off x="457200" y="46634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6</a:t>
            </a:r>
            <a:endParaRPr lang="en-US" sz="1400" dirty="0"/>
          </a:p>
        </p:txBody>
      </p:sp>
      <p:sp>
        <p:nvSpPr>
          <p:cNvPr id="26" name="Text 24"/>
          <p:cNvSpPr/>
          <p:nvPr/>
        </p:nvSpPr>
        <p:spPr>
          <a:xfrm>
            <a:off x="1005840" y="46634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10.6 平台建设方法论</a:t>
            </a:r>
            <a:endParaRPr lang="en-US" sz="1600" dirty="0"/>
          </a:p>
        </p:txBody>
      </p:sp>
      <p:sp>
        <p:nvSpPr>
          <p:cNvPr id="27" name="Text 25"/>
          <p:cNvSpPr/>
          <p:nvPr/>
        </p:nvSpPr>
        <p:spPr>
          <a:xfrm>
            <a:off x="1005840" y="502920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10.6.1 建设模式选择  |  10.6.2 建设路径与优先级  |  10.6.3 运维保障体系</a:t>
            </a:r>
            <a:endParaRPr lang="en-US" sz="1100" dirty="0"/>
          </a:p>
        </p:txBody>
      </p:sp>
      <p:sp>
        <p:nvSpPr>
          <p:cNvPr id="28" name="Shape 26"/>
          <p:cNvSpPr/>
          <p:nvPr/>
        </p:nvSpPr>
        <p:spPr>
          <a:xfrm>
            <a:off x="457200" y="5394960"/>
            <a:ext cx="365760" cy="365760"/>
          </a:xfrm>
          <a:prstGeom prst="ellipse">
            <a:avLst/>
          </a:prstGeom>
          <a:solidFill>
            <a:srgbClr val="1C7293"/>
          </a:solidFill>
          <a:ln/>
        </p:spPr>
      </p:sp>
      <p:sp>
        <p:nvSpPr>
          <p:cNvPr id="29" name="Text 27"/>
          <p:cNvSpPr/>
          <p:nvPr/>
        </p:nvSpPr>
        <p:spPr>
          <a:xfrm>
            <a:off x="457200" y="53949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7</a:t>
            </a:r>
            <a:endParaRPr lang="en-US" sz="1400" dirty="0"/>
          </a:p>
        </p:txBody>
      </p:sp>
      <p:sp>
        <p:nvSpPr>
          <p:cNvPr id="30" name="Text 28"/>
          <p:cNvSpPr/>
          <p:nvPr/>
        </p:nvSpPr>
        <p:spPr>
          <a:xfrm>
            <a:off x="1005840" y="53949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思考与练习</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1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10.1 平台总体架构</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10.1 平台总体架构</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10.1.1 从烟囱式到平台化</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传统景区管理的困境。 在智慧化改造之前，大多数景区的信息化系统处于"烟囱式"状态——票务系统、监控系统、停车系统、环境监测系统各自独立建设、独立运行、数据互不相通。票务系统不知道今天有多少辆车进入了停车场，监控系统无法获取当前在园人数的准确数据。管理者要做决策时需要打开 5 个不同的系统、手动导出数据、在 Excel 里拼凑出一张完整的图景——低效且滞后。
 平台化的核心逻辑。 智慧景区综合管理平台的核心逻辑是"一个平台、一张图、一个数据中心"——将票务、监控、停车、环境、调度、运维等子系统通过标准接口接入统一平台，打破数据孤岛，实现跨系统数据融合和业务协同。
 三层架构。 感知层——部署在景区各个角落的 IoT 设备（摄像头、闸机、传感器、定位终端等），负责数据采集。平台层——数据中台 + 业务中台，负责数据汇聚、清洗、存储、分析和业务逻辑编排。应用层——面向不同用户角色（管理者、工作人...</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传统景区管理的困境。 在智慧化改造之前，大多数景区的信息化系统处于"烟囱式"状态——票务系统、监控系统、停车系统、环境监测系统各自独立建设、独立运行、数据互不相通。票务系统不知道今天有多少辆车进入了停车场，监控系统无法获取当前在园人数的准确数据。管理者要做决策时需要打开 5 个不同的系统、手动导出数据、在 Excel 里拼凑出一张完整的图景——低效且滞后。</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平台化的核心逻辑。 智慧景区综合管理平台的核心逻辑是"一个平台、一张图、一个数据中心"——将票务、监控、停车、环境、调度、运维等子系统通过标准接口接入统一平台，打破数据孤岛，实现跨系统数据融合和业务协同。</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三层架构。 感知层——部署在景区各个角落的 IoT 设备（摄像头、闸机、传感器、定位终端等），负责数据采集。平台层——数据中台 + 业务中台，负责数据汇聚、清洗、存储、分析和业务逻辑编排。应用层——面向不同用户角色（管理者、工作人员、游客）的功能模块，以大屏、PC 端、移动端等多种形式呈现。</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10.1 平台总体架构</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10.1.2 "一张图"管理理念</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"一张图"的定义。 "一张图"不是指一张静态的地图，而是一个以 GIS（地理信息系统）为基础、叠加多维度实时数据的动态可视化平台。在"一张图"上，管理者可以看到：游客实时分布热力图、各设备运行状态、应急资源位置、环境监测数据、车流和人流动态等。
 GIS 引擎选型。 景区 GIS 通常基于 WebGIS 技术栈实现。开源方案如 Leaflet + OpenStreetMap（适合中小景区），商业方案如 ArcGIS + 高精度测绘数据（适合大型景区和世界遗产地）。贵州的山区景区还需要考虑地形高程数据的呈现——2.5D 或 3D 地形可视化对于山地景区的应急管理尤为重要。
 黄果树的"一张图"实践。 黄果树景区的指挥中心大屏以 3D 地形图为基础，覆盖 163 平方公里的景区范围。系统接入了 12 类数据源——票务闸机（入园/出园人数）、视频监控（人群密度 AI 分析）、观光车 GPS（实时...</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"一张图"的定义。 "一张图"不是指一张静态的地图，而是一个以 GIS（地理信息系统）为基础、叠加多维度实时数据的动态可视化平台。在"一张图"上，管理者可以看到：游客实时分布热力图、各设备运行状态、应急资源位置、环境监测数据、车流和人流动态等。</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GIS 引擎选型。 景区 GIS 通常基于 WebGIS 技术栈实现。开源方案如 Leaflet + OpenStreetMap（适合中小景区），商业方案如 ArcGIS + 高精度测绘数据（适合大型景区和世界遗产地）。贵州的山区景区还需要考虑地形高程数据的呈现——2.5D 或 3D 地形可视化对于山地景区的应急管理尤为重要。</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黄果树的"一张图"实践。 黄果树景区的指挥中心大屏以 3D 地形图为基础，覆盖 163 平方公里的景区范围。系统接入了 12 类数据源——票务闸机（入园/出园人数）、视频监控（人群密度 AI 分析）、观光车 GPS（实时位置和速度）、环境传感器（温湿度、PM2.5、水位）、停车场地磁（车位占用）、WiFi 探针（匿名客流统计）、应急广播（状态和覆盖范围）、手持终端（工作人员位置）、气象数据（景区微...</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10.1 平台总体架构</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10.1.3 技术架构选型</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微服务架构。 大型景区的综合管理平台通常采用微服务架构——将客流监测、安全管理、设备运维、数据中台等模块拆分为独立的微服务，通过 API 网关统一对外暴露接口。微服务架构的优势是各模块独立部署和升级，某个模块的故障不会影响整体系统的运行；劣势是运维复杂度增加，需要服务发现、负载均衡、链路追踪等基础设施。
 云边协同。 景区场景适合"云边协同"架构——云端负责非实时性的大数据分析和历史数据存储，边缘节点负责实时性要求高的本地处理（如人群密度告警、闸机控制）。在贵州山区，网络通信可能不稳定，边缘计算确保在网络中断时核心功能仍能正常运行——这与第 6 章讨论的云边协同架构一脉相承。
 时序数据库。 景区 IoT 设备产生的是典型的时序数据——每秒/每分钟采集一次的温度、湿度、客流、能耗等数据。传统的关系型数据库（如 MySQL）在处理海量时序数据时性能较差。专业的时序数据库（如 InfluxDB...</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微服务架构。 大型景区的综合管理平台通常采用微服务架构——将客流监测、安全管理、设备运维、数据中台等模块拆分为独立的微服务，通过 API 网关统一对外暴露接口。微服务架构的优势是各模块独立部署和升级，某个模块的故障不会影响整体系统的运行；劣势是运维复杂度增加，需要服务发现、负载均衡、链路追踪等基础设施。</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云边协同。 景区场景适合"云边协同"架构——云端负责非实时性的大数据分析和历史数据存储，边缘节点负责实时性要求高的本地处理（如人群密度告警、闸机控制）。在贵州山区，网络通信可能不稳定，边缘计算确保在网络中断时核心功能仍能正常运行——这与第 6 章讨论的云边协同架构一脉相承。</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时序数据库。 景区 IoT 设备产生的是典型的时序数据——每秒/每分钟采集一次的温度、湿度、客流、能耗等数据。传统的关系型数据库（如 MySQL）在处理海量时序数据时性能较差。专业的时序数据库（如 InfluxDB、TDengine）在写入性能、数据压缩、时间范围查询等方面有数量级优势。</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10.1 平台总体架构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10.1.1 从烟囱式到平台化</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传统景区管理的困境。 在智慧化改造之前，大多数景区的信息化系统处于"烟囱式"状态——票务系统、监控系统、停车系统、环境监测系统各自独立建设、独立运行、数据互不相通。票务系统不知道今天有多少辆车进入了停车场，监控系统无法获取当前在园人数的准确数据。管理者要做决策时需要打开 5 个不同的系统、手动导出数...</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10.1.2 "一张图"管理理念</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"一张图"的定义。 "一张图"不是指一张静态的地图，而是一个以 GIS（地理信息系统）为基础、叠加多维度实时数据的动态可视化平台。在"一张图"上，管理者可以看到：游客实时分布热力图、各设备运行状态、应急资源位置、环境监测数据、车流和人流动态等。</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10.1.3 技术架构选型</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微服务架构。 大型景区的综合管理平台通常采用微服务架构——将客流监测、安全管理、设备运维、数据中台等模块拆分为独立的微服务，通过 API 网关统一对外暴露接口。微服务架构的优势是各模块独立部署和升级，某个模块的故障不会影响整体系统的运行；劣势是运维复杂度增加，需要服务发现、负载均衡、链路追踪等基础设...</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2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10.2 客流监测与管理</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10.2 客流监测与管理</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10.2.1 客流统计的技术手段</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闸机计数。 最精确的客流统计方式——每通过一人计数一次。但只能统计通过闸机的人数，无法获取游客在景区内的空间分布。闸机计数的精确度取决于闸机的类型——三辊闸（物理隔离，几乎无漏计）、翼闸（红外检测，可能有尾随漏计）、无障碍闸机（依赖 AI 视觉检测，准确率约 98%）。
 视频 AI 计数。 利用计算机视觉技术，对监控视频画面中的人头或人体进行检测和计数。关键技术：目标检测（YOLO 系列算法）、多目标跟踪（DeepSORT）、跨摄像头重识别（ReID）。视频 AI 计数可以实现分区域、分时段的客流统计，了解游客的空间分布——哪些区域人多、哪些区域人少。
 WiFi 探针。 通过采集游客手机的 WiFi 探测请求帧（Probe Request），获取设备的 MAC 地址作为匿名标识，统计不同区域的设备数量。优点是无需游客配合、覆盖面广，缺点是准确率受多种因素影响（手机 WiFi 是否开启、...</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闸机计数。 最精确的客流统计方式——每通过一人计数一次。但只能统计通过闸机的人数，无法获取游客在景区内的空间分布。闸机计数的精确度取决于闸机的类型——三辊闸（物理隔离，几乎无漏计）、翼闸（红外检测，可能有尾随漏计）、无障碍闸机（依赖 AI 视觉检测，准确率约 98%）。</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视频 AI 计数。 利用计算机视觉技术，对监控视频画面中的人头或人体进行检测和计数。关键技术：目标检测（YOLO 系列算法）、多目标跟踪（DeepSORT）、跨摄像头重识别（ReID）。视频 AI 计数可以实现分区域、分时段的客流统计，了解游客的空间分布——哪些区域人多、哪些区域人少。</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WiFi 探针。 通过采集游客手机的 WiFi 探测请求帧（Probe Request），获取设备的 MAC 地址作为匿名标识，统计不同区域的设备数量。优点是无需游客配合、覆盖面广，缺点是准确率受多种因素影响（手机 WiFi 是否开启、同一游客携带多台设备、MAC 地址随机化）。</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运营商信令数据。 与电信运营商合作，基于手机基站信令数据统计景区内的游客数量。优势是覆盖所有手机用户（无论是否连接 WiFi），数据量大且实时性好；劣势是定位精度较低（基站级别，通常 100-500 米），且涉及数据隐私合规问题。</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多源数据融合。 没有任何单一技术能完美解决客流统计问题。最佳实践是多源数据融合——以闸机计数为基准校准视频 AI 和 WiFi 探针的计数结果，以运营商信令数据为补充验证。融合算法通常采用卡尔曼滤波或贝叶斯推断，将多个传感器的观测值加权融合，得到更准确的估计。</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10.2 客流监测与管理</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10.2.1 客流统计的技术手段 (续)</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WiFi 探针。 通过采集游客手机的 WiFi 探测请求帧（Probe Request），获取设备的 MAC 地址作为匿名标识，统计不同区域的设备数量。优点是无需游客配合、覆盖面广，缺点是准确率受多种因素影响（手机 WiFi 是否开启、同一游客携带多台设备、MAC 地址随机化）。
 运营商信令数据。 与电信运营商合作，基于手机基站信令数据统计景区内的游客数量。优势是覆盖所有手机用户（无论是否连接 WiFi），数据量大且实时性好；劣势是定位精度较低（基站级别，通常 100-500 米），且涉及数据隐私合规问题。
 多源数据融合。 没有任何单一技术能完美解决客流统计问题。最佳实践是多源数据融合——以闸机计数为基准校准视频 AI 和 WiFi 探针的计数结果，以运营商信令数据为补充验证。融合算法通常采用卡尔曼滤波或贝叶斯推断，将多个传感器的观测值加权融合，得到更准确的估计。</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WiFi 探针。 通过采集游客手机的 WiFi 探测请求帧（Probe Request），获取设备的 MAC 地址作为匿名标识，统计不同区域的设备数量。优点是无需游客配合、覆盖面广，缺点是准确率受多种因素影响（手机 WiFi 是否开启、同一游客携带多台设备、MAC 地址随机化）。</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运营商信令数据。 与电信运营商合作，基于手机基站信令数据统计景区内的游客数量。优势是覆盖所有手机用户（无论是否连接 WiFi），数据量大且实时性好；劣势是定位精度较低（基站级别，通常 100-500 米），且涉及数据隐私合规问题。</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多源数据融合。 没有任何单一技术能完美解决客流统计问题。最佳实践是多源数据融合——以闸机计数为基准校准视频 AI 和 WiFi 探针的计数结果，以运营商信令数据为补充验证。融合算法通常采用卡尔曼滤波或贝叶斯推断，将多个传感器的观测值加权融合，得到更准确的估计。</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10.2 客流监测与管理</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10.2.2 承载力与限流策略</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环境承载力的定义。 景区环境承载力是指在保证游客体验质量和生态环境可持续的前提下，景区能够同时接待的最大游客数量。承载力不是固定值，而是受季节、天气、设施状态等多种因素影响的动态值。计算维度包括：空间承载力（单位面积最大容纳人数）、设施承载力（厕所、停车场、餐饮的最大服务能力）、生态承载力（植被、水体的自我恢复能力）。
 实时承载率监控。 综合管理平台实时计算各区域的承载率 = 当前在区人数 / 区域承载力。当承载率超过预设阈值时，系统自动触发不同级别的响应——黄色预警（承载率 &gt; 70%，加强监控）、橙色预警（承载率 &gt; 85%，启动分流措施）、红色预警（承载率 &gt; 95%，暂停入园）。
 限流策略。 分时预约——将全天的入园名额分配到不同的时间段，游客只能在预约的时间段入园。分级限流——先限制团队游客，再限制散客；先限制远程游客，再限制本地游客。价格调节——旺季和高峰时段票价上浮，淡季...</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环境承载力的定义。 景区环境承载力是指在保证游客体验质量和生态环境可持续的前提下，景区能够同时接待的最大游客数量。承载力不是固定值，而是受季节、天气、设施状态等多种因素影响的动态值。计算维度包括：空间承载力（单位面积最大容纳人数）、设施承载力（厕所、停车场、餐饮的最大服务能力）、生态承载力（植被、水体的自我恢复能力）。</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实时承载率监控。 综合管理平台实时计算各区域的承载率 = 当前在区人数 / 区域承载力。当承载率超过预设阈值时，系统自动触发不同级别的响应——黄色预警（承载率 &gt; 70%，加强监控）、橙色预警（承载率 &gt; 85%，启动分流措施）、红色预警（承载率 &gt; 95%，暂停入园）。</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限流策略。 分时预约——将全天的入园名额分配到不同的时间段，游客只能在预约的时间段入园。分级限流——先限制团队游客，再限制散客；先限制远程游客，再限制本地游客。价格调节——旺季和高峰时段票价上浮，淡季和平峰时段票价下调（动态定价在第 8 章已讨论）。信息引导——提前通过 APP、短信、社交媒体发布拥挤预警，引导游客错峰出行。</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贵州景区的承载力挑战。 贵州的山地景区承载力普遍低于平原景区——峡谷地形限制了可游览面积，山路限制了游客通行速度，溶洞等封闭空间对空气质量有严格要求。例如织金洞的瞬时承载量仅为 3000 人（而同样面积的平原景区可能承载 10000 人以上），因为溶洞内 CO₂ 浓度上升会损害钟乳石并影响游客安全。</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10.2 客流监测与管理</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10.2.3 游客画像与行为分析</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游客画像的构建。 综合管理平台通过多种渠道收集游客数据，构建游客画像——基本信息（年龄、性别、来源地）、消费偏好（住宿类型、餐饮偏好、购物倾向）、行为特征（游览时长、路线选择、停留热点）、兴趣标签（自然景观、历史文化、美食体验、户外运动）。数据来源包括：票务系统的实名购票信息、APP 的注册和行为数据、WiFi 探针的轨迹数据、消费 POS 机的交易记录、问卷调查和在线评价。
 时空行为分析。 通过分析游客在景区内的时空轨迹，可以发现许多有价值的规律——哪些路线是热门路线（游客自发选择的路径），哪些景点是"快闪点"（游客停留时间极短，可能导览内容不足），哪些位置是"瓶颈点"（游客集中停留造成拥堵），哪些区域是"盲区"（几乎无人到访，可能标识不清或吸引力不足）。这些分析结果直接指导景区的路线优化、导览内容补充和标识系统改进。
 游客分群与个性化服务。 基于游客画像进行聚类分析，将游客分为不同...</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游客画像的构建。 综合管理平台通过多种渠道收集游客数据，构建游客画像——基本信息（年龄、性别、来源地）、消费偏好（住宿类型、餐饮偏好、购物倾向）、行为特征（游览时长、路线选择、停留热点）、兴趣标签（自然景观、历史文化、美食体验、户外运动）。数据来源包括：票务系统的实名购票信息、APP 的注册和行为数据、WiFi 探针的轨迹数据、消费 POS 机的交易记录、问卷调查和在线评价。</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时空行为分析。 通过分析游客在景区内的时空轨迹，可以发现许多有价值的规律——哪些路线是热门路线（游客自发选择的路径），哪些景点是"快闪点"（游客停留时间极短，可能导览内容不足），哪些位置是"瓶颈点"（游客集中停留造成拥堵），哪些区域是"盲区"（几乎无人到访，可能标识不清或吸引力不足）。这些分析结果直接指导景区的路线优化、导览内容补充和标识系统改进。</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游客分群与个性化服务。 基于游客画像进行聚类分析，将游客分为不同的群体——家庭亲子型（关注安全和便利设施）、年轻探险型（关注刺激体验和拍照打卡）、银发休闲型（关注舒适度和文化深度）、商务会议型（关注效率和配套服务）。针对不同群体提供差异化的服务——如为家庭亲子型推荐"亲子路线"并标注母婴室位置，为银发休闲型推荐"无障碍路线"并提示休息点。</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10.2 客流监测与管理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10.2.1 客流统计的技术手段</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闸机计数。 最精确的客流统计方式——每通过一人计数一次。但只能统计通过闸机的人数，无法获取游客在景区内的空间分布。闸机计数的精确度取决于闸机的类型——三辊闸（物理隔离，几乎无漏计）、翼闸（红外检测，可能有尾随漏计）、无障碍闸机（依赖 AI 视觉检测，准确率约 98%）。</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10.2.2 承载力与限流策略</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环境承载力的定义。 景区环境承载力是指在保证游客体验质量和生态环境可持续的前提下，景区能够同时接待的最大游客数量。承载力不是固定值，而是受季节、天气、设施状态等多种因素影响的动态值。计算维度包括：空间承载力（单位面积最大容纳人数）、设施承载力（厕所、停车场、餐饮的最大服务能力）、生态承载力（植被、水...</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10.2.3 游客画像与行为分析</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游客画像的构建。 综合管理平台通过多种渠道收集游客数据，构建游客画像——基本信息（年龄、性别、来源地）、消费偏好（住宿类型、餐饮偏好、购物倾向）、行为特征（游览时长、路线选择、停留热点）、兴趣标签（自然景观、历史文化、美食体验、户外运动）。数据来源包括：票务系统的实名购票信息、APP 的注册和行为数...</a:t>
            </a:r>
            <a:endParaRPr lang="en-US" sz="11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3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10.3 安全与应急管理</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10.3 安全与应急管理</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10.3.1 视频监控与智能分析</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视频监控的升级路径。 景区视频监控经历了三个阶段——模拟监控（看得见，但画质差、难检索）、数字监控（看得清，但依赖人工查看）、智能监控（看得懂，AI 自动识别异常）。智慧景区的监控系统应该是"AI 值守"的——不是替代安保人员，而是让安保人员从"盯着几十个屏幕"中解放出来，专注于 AI 无法处理的复杂判断。
 AI 视觉分析的关键能力。 人群密度估计——基于图像中的人头检测或密度图回归，估计监控画面中的人数。异常行为检测——识别奔跑、聚集、斗殴、翻越护栏、进入禁入区域等异常行为。物品遗留/遗失检测——检测被遗留在监控区域的包裹或物品（可疑物品预警）。烟火检测——基于图像特征（火焰颜色、烟雾纹理）和深度学习模型，比传统烟雾传感器响应更快、误报更低。
 隐私保护的平衡。 景区的摄像头密度越来越高，引发了游客对隐私的担忧。最佳实践包括：在监控区域设置明显的提示标识，明确告知监控的目的和范围；对监...</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视频监控的升级路径。 景区视频监控经历了三个阶段——模拟监控（看得见，但画质差、难检索）、数字监控（看得清，但依赖人工查看）、智能监控（看得懂，AI 自动识别异常）。智慧景区的监控系统应该是"AI 值守"的——不是替代安保人员，而是让安保人员从"盯着几十个屏幕"中解放出来，专注于 AI 无法处理的复杂判断。</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AI 视觉分析的关键能力。 人群密度估计——基于图像中的人头检测或密度图回归，估计监控画面中的人数。异常行为检测——识别奔跑、聚集、斗殴、翻越护栏、进入禁入区域等异常行为。物品遗留/遗失检测——检测被遗留在监控区域的包裹或物品（可疑物品预警）。烟火检测——基于图像特征（火焰颜色、烟雾纹理）和深度学习模型，比传统烟雾传感器响应更快、误报更低。</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隐私保护的平衡。 景区的摄像头密度越来越高，引发了游客对隐私的担忧。最佳实践包括：在监控区域设置明显的提示标识，明确告知监控的目的和范围；对监控视频进行脱敏处理（人脸模糊化），仅在发生安全事件时由授权人员调取原始视频；严格遵守《个人信息保护法》的要求，设定视频数据的保存期限（通常 30-90 天）和访问权限。</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10.3 安全与应急管理</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10.3.2 应急指挥调度</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应急预案数字化。 将传统的纸质应急预案转化为数字化的应急响应流程——触发条件、响应级别、责任分工、处置步骤、资源清单。当系统检测到应急事件时（如火灾报警、地质灾害预警、游客受伤），自动匹配对应的应急预案，通过平台向相关人员推送任务指令和处置指引。
 应急资源一张图。 在 GIS 地图上标注所有应急资源的位置和状态——消防设施（灭火器、消防栓）、医疗设施（急救站、AED 除颤器）、应急物资（救生圈、担架、应急照明）、应急人员（安保、医护人员、救援队）。当应急事件发生时，系统自动搜索最近的可用资源并规划最优的响应路径。
 多级联动指挥。 景区应急管理需要实现"景区 - 地方政府 - 上级主管部门"的多级联动。智慧景区平台通过标准化接口与政府的应急指挥平台对接，实现信息共享和协同指挥。贵州省"山地旅游应急救援平台"已经实现了省内 4A 级以上景区的应急信息联网——省文旅厅可以实时查看各景区的安全...</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应急预案数字化。 将传统的纸质应急预案转化为数字化的应急响应流程——触发条件、响应级别、责任分工、处置步骤、资源清单。当系统检测到应急事件时（如火灾报警、地质灾害预警、游客受伤），自动匹配对应的应急预案，通过平台向相关人员推送任务指令和处置指引。</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应急资源一张图。 在 GIS 地图上标注所有应急资源的位置和状态——消防设施（灭火器、消防栓）、医疗设施（急救站、AED 除颤器）、应急物资（救生圈、担架、应急照明）、应急人员（安保、医护人员、救援队）。当应急事件发生时，系统自动搜索最近的可用资源并规划最优的响应路径。</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多级联动指挥。 景区应急管理需要实现"景区 - 地方政府 - 上级主管部门"的多级联动。智慧景区平台通过标准化接口与政府的应急指挥平台对接，实现信息共享和协同指挥。贵州省"山地旅游应急救援平台"已经实现了省内 4A 级以上景区的应急信息联网——省文旅厅可以实时查看各景区的安全状态和应急资源。</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贵州的应急管理特色。 贵州作为喀斯特地貌集中的省份，景区面临特有的安全风险——溶洞塌方、山体滑坡、山洪暴发、高落差坠落。以坝陵河大桥蹦极为例，应急管理包括：风速实时监测（风速超过 8 级自动停止）、弹跳绳寿命管理（根据使用次数和年限自动预警）、桥面人员管控（限制蹦极区域的非参与人员进入）、120 急救车的常驻待命。</a:t>
            </a:r>
            <a:endParaRPr lang="en-US"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10.3 安全与应急管理</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10.3.3 环境监测与灾害预警</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环境监测参数。 景区环境监测覆盖气象（温度、湿度、风速风向、降雨量）、水文（河流水位、流速）、地质（地表位移、裂缝变化）、空气质量（PM2.5、PM10、负氧离子、CO₂）等维度。传感器的选型和部署需要考虑景区的自然环境——户外传感器需要防水、防尘、防雷击，山区传感器需要考虑供电（太阳能 + 蓄电池）和通信（4G/5G 或 LoRa 无线）。
 地质灾害预警。 贵州山区地质灾害（滑坡、泥石流、崩塌）频发，对景区安全构成重大威胁。基于 IoT 的地质灾害监测系统通过在隐患点部署位移传感器、裂缝计、雨量计、土壤含水率传感器等设备，实时监测地质体的微小变化。当多个传感器的数据同时出现异常趋势时，系统发出分级预警——注意级（数据出现微小异常，加密监测）、警示级（数据趋势明显，启动应急预案准备）、警报级（数据突破阈值，立即疏散游客）。
 气象微预报。 景区所在的山地区域，天气变化剧烈且与城市天气预报...</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环境监测参数。 景区环境监测覆盖气象（温度、湿度、风速风向、降雨量）、水文（河流水位、流速）、地质（地表位移、裂缝变化）、空气质量（PM2.5、PM10、负氧离子、CO₂）等维度。传感器的选型和部署需要考虑景区的自然环境——户外传感器需要防水、防尘、防雷击，山区传感器需要考虑供电（太阳能 + 蓄电池）和通信（4G/5G 或 LoRa 无线）。</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地质灾害预警。 贵州山区地质灾害（滑坡、泥石流、崩塌）频发，对景区安全构成重大威胁。基于 IoT 的地质灾害监测系统通过在隐患点部署位移传感器、裂缝计、雨量计、土壤含水率传感器等设备，实时监测地质体的微小变化。当多个传感器的数据同时出现异常趋势时，系统发出分级预警——注意级（数据出现微小异常，加密监测）、警示级（数据趋势明显，启动应急预案准备）、警报级（数据突破阈值，立即疏散游客）。</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气象微预报。 景区所在的山地区域，天气变化剧烈且与城市天气预报差异较大。"一山有四季，十里不同天"是贵州山区的真实写照。景区需要建立自己的微气象监测网络——在景区不同海拔、不同朝向的位置部署自动气象站，结合数值天气预报模型，生成景区级别的精细化天气预报（空间分辨率可达 1 公里、时间分辨率可达 1 小时）。</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10.3 安全与应急管理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10.3.1 视频监控与智能分析</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视频监控的升级路径。 景区视频监控经历了三个阶段——模拟监控（看得见，但画质差、难检索）、数字监控（看得清，但依赖人工查看）、智能监控（看得懂，AI 自动识别异常）。智慧景区的监控系统应该是"AI 值守"的——不是替代安保人员，而是让安保人员从"盯着几十个屏幕"中解放出来，专注于 AI 无法处理的复...</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10.3.2 应急指挥调度</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应急预案数字化。 将传统的纸质应急预案转化为数字化的应急响应流程——触发条件、响应级别、责任分工、处置步骤、资源清单。当系统检测到应急事件时（如火灾报警、地质灾害预警、游客受伤），自动匹配对应的应急预案，通过平台向相关人员推送任务指令和处置指引。</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10.3.3 环境监测与灾害预警</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环境监测参数。 景区环境监测覆盖气象（温度、湿度、风速风向、降雨量）、水文（河流水位、流速）、地质（地表位移、裂缝变化）、空气质量（PM2.5、PM10、负氧离子、CO₂）等维度。传感器的选型和部署需要考虑景区的自然环境——户外传感器需要防水、防尘、防雷击，山区传感器需要考虑供电（太阳能 + 蓄电池...</a:t>
            </a:r>
            <a:endParaRPr lang="en-US" sz="11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4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10.4 设施运维管理</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10.4 设施运维管理</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10.4.1 设备资产管理</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设备全生命周期管理。 景区内有大量设备需要管理——闸机、摄像头、传感器、显示屏、广播设备、观光车、电梯/扶梯等。设备全生命周期管理覆盖从采购入库、安装调试、日常巡检、维修保养到报废处置的全过程。每台设备在系统中拥有唯一的数字身份（二维码或 RFID 标签），扫码即可查看设备档案、维修历史和当前状态。
 设备健康度评估。 通过分析设备的运行数据（运行时长、故障次数、维修频率、使用年限），建立设备健康度评分模型。健康度低于阈值的设备自动生成维修工单或更换建议。基于健康度趋势预测设备的剩余使用寿命（RUL，Remaining Useful Life），实现预测性维护——在设备故障之前主动维修，而非等到故障发生后再被动抢修。</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设备全生命周期管理。 景区内有大量设备需要管理——闸机、摄像头、传感器、显示屏、广播设备、观光车、电梯/扶梯等。设备全生命周期管理覆盖从采购入库、安装调试、日常巡检、维修保养到报废处置的全过程。每台设备在系统中拥有唯一的数字身份（二维码或 RFID 标签），扫码即可查看设备档案、维修历史和当前状态。</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设备健康度评估。 通过分析设备的运行数据（运行时长、故障次数、维修频率、使用年限），建立设备健康度评分模型。健康度低于阈值的设备自动生成维修工单或更换建议。基于健康度趋势预测设备的剩余使用寿命（RUL，Remaining Useful Life），实现预测性维护——在设备故障之前主动维修，而非等到故障发生后再被动抢修。</a:t>
            </a:r>
            <a:endParaRPr lang="en-US" sz="12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10.4 设施运维管理</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10.4.2 能耗管理</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能耗监测。 景区是能耗大户——照明、空调、水泵、观光车、电梯、景观设施等。智慧能耗管理系统通过在各个用电回路安装智能电表，实时采集各区域、各设备的用电数据。系统以图表形式展示能耗趋势、峰谷分布、分项占比，帮助管理者识别能耗异常和节能机会。
 智能照明。 景区照明是能耗管理的重点。智慧照明系统根据自然光照度（光敏传感器）、人流密度（视频 AI 或红外传感器）和时间段自动调节亮度和开关——白天自动关闭、黄昏逐渐开启、深夜降低亮度、无人区域休眠。黄果树景区在实施智慧照明后，照明能耗降低了约 35%。
 绿色景区。 能耗管理不仅是成本控制问题，也是景区可持续发展的要求。贵州正在推进"零碳景区"建设——梵净山、荔波等景区已启动碳中和计划，通过新能源（光伏、风能）、节能改造和碳汇交易实现运营碳中和。</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能耗监测。 景区是能耗大户——照明、空调、水泵、观光车、电梯、景观设施等。智慧能耗管理系统通过在各个用电回路安装智能电表，实时采集各区域、各设备的用电数据。系统以图表形式展示能耗趋势、峰谷分布、分项占比，帮助管理者识别能耗异常和节能机会。</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智能照明。 景区照明是能耗管理的重点。智慧照明系统根据自然光照度（光敏传感器）、人流密度（视频 AI 或红外传感器）和时间段自动调节亮度和开关——白天自动关闭、黄昏逐渐开启、深夜降低亮度、无人区域休眠。黄果树景区在实施智慧照明后，照明能耗降低了约 35%。</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绿色景区。 能耗管理不仅是成本控制问题，也是景区可持续发展的要求。贵州正在推进"零碳景区"建设——梵净山、荔波等景区已启动碳中和计划，通过新能源（光伏、风能）、节能改造和碳汇交易实现运营碳中和。</a:t>
            </a:r>
            <a:endParaRPr lang="en-US" sz="12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10.4 设施运维管理</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10.4.3 车辆调度管理</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观光车智能调度。 大型景区的观光车队是游客转运的核心工具。智能调度系统通过 GPS 实时追踪每辆车的位置和载客量，根据各站点的人流预测自动调整发车频率和车辆分配。调度算法需要考虑：等待时间最小化（不让游客等太久）、车辆利用率最大化（不让车空跑）、高峰应对（储备应急运力）。
 黄果树的观光车调度。 黄果树景区拥有超过 200 辆观光车，服务三个核心景区（大瀑布、天星桥、陡坡塘）之间的游客转运。智能调度系统上线后，高峰期游客的平均等待时间从 25 分钟降低到 12 分钟，车辆空驶率从 30% 降低到 10% 以下。系统还实现了"人等车"到"车等人"的模式转变——在游客从景区出口走出的路上，系统已根据出口闸机的计数预测到达乘车点的人数，提前调度车辆等候。
 停车诱导。 景区停车场的智能化管理包括：车位检测（地磁传感器或视频 AI 识别车位占用状态）、分级诱导（一级诱导屏在进入景区的主干道显示各停...</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观光车智能调度。 大型景区的观光车队是游客转运的核心工具。智能调度系统通过 GPS 实时追踪每辆车的位置和载客量，根据各站点的人流预测自动调整发车频率和车辆分配。调度算法需要考虑：等待时间最小化（不让游客等太久）、车辆利用率最大化（不让车空跑）、高峰应对（储备应急运力）。</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黄果树的观光车调度。 黄果树景区拥有超过 200 辆观光车，服务三个核心景区（大瀑布、天星桥、陡坡塘）之间的游客转运。智能调度系统上线后，高峰期游客的平均等待时间从 25 分钟降低到 12 分钟，车辆空驶率从 30% 降低到 10% 以下。系统还实现了"人等车"到"车等人"的模式转变——在游客从景区出口走出的路上，系统已根据出口闸机的计数预测到达乘车点的人数，提前调度车辆等候。</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停车诱导。 景区停车场的智能化管理包括：车位检测（地磁传感器或视频 AI 识别车位占用状态）、分级诱导（一级诱导屏在进入景区的主干道显示各停车场剩余车位数，二级诱导屏在停车场入口显示各楼层/区域剩余车位数，三级诱导灯在每个车位上显示红/绿状态）、反向寻车（输入车牌号查询车辆位置并导航至车位）、无感支付（车牌识别自动扣费，无需停车缴费）。</a:t>
            </a:r>
            <a:endParaRPr lang="en-US" sz="12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10.4 设施运维管理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10.4.1 设备资产管理</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设备全生命周期管理。 景区内有大量设备需要管理——闸机、摄像头、传感器、显示屏、广播设备、观光车、电梯/扶梯等。设备全生命周期管理覆盖从采购入库、安装调试、日常巡检、维修保养到报废处置的全过程。每台设备在系统中拥有唯一的数字身份（二维码或 RFID 标签），扫码即可查看设备档案、维修历史和当前状态。</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10.4.2 能耗管理</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能耗监测。 景区是能耗大户——照明、空调、水泵、观光车、电梯、景观设施等。智慧能耗管理系统通过在各个用电回路安装智能电表，实时采集各区域、各设备的用电数据。系统以图表形式展示能耗趋势、峰谷分布、分项占比，帮助管理者识别能耗异常和节能机会。</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10.4.3 车辆调度管理</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观光车智能调度。 大型景区的观光车队是游客转运的核心工具。智能调度系统通过 GPS 实时追踪每辆车的位置和载客量，根据各站点的人流预测自动调整发车频率和车辆分配。调度算法需要考虑：等待时间最小化（不让游客等太久）、车辆利用率最大化（不让车空跑）、高峰应对（储备应急运力）。</a:t>
            </a:r>
            <a:endParaRPr lang="en-US" sz="11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5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10.5 景区数据中台</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10.5 景区数据中台</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10.5.1 数据中台的概念与价值</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从数据仓库到数据中台。 数据仓库解决的是"数据存起来、能查询"的问题，数据中台解决的是"数据用起来、能赋能业务"的问题。数据中台的核心能力包括：数据汇聚（多源异构数据的接入和清洗）、数据治理（元数据管理、数据质量、数据标准、数据安全）、数据开发（数据建模、指标计算、标签生产）、数据服务（通过 API 向各业务系统提供数据能力）。
 景区为什么需要数据中台。 景区管理涉及的数据维度极其丰富——游客数据、设备数据、财务数据、环境数据、舆情数据、交通数据。这些数据分散在不同的系统中，格式不统一、口径不一致、质量参差不齐。数据中台将分散的数据汇聚到统一平台，通过标准化治理形成可复用的数据资产，支撑客流预测、精准营销、智能调度、安全预警等上层应用。
 OneData 方法论。 OneData 是阿里巴巴提出的数据中台建设方法论，核心是"One Model、One ID、One Service"——O...</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从数据仓库到数据中台。 数据仓库解决的是"数据存起来、能查询"的问题，数据中台解决的是"数据用起来、能赋能业务"的问题。数据中台的核心能力包括：数据汇聚（多源异构数据的接入和清洗）、数据治理（元数据管理、数据质量、数据标准、数据安全）、数据开发（数据建模、指标计算、标签生产）、数据服务（通过 API 向各业务系统提供数据能力）。</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景区为什么需要数据中台。 景区管理涉及的数据维度极其丰富——游客数据、设备数据、财务数据、环境数据、舆情数据、交通数据。这些数据分散在不同的系统中，格式不统一、口径不一致、质量参差不齐。数据中台将分散的数据汇聚到统一平台，通过标准化治理形成可复用的数据资产，支撑客流预测、精准营销、智能调度、安全预警等上层应用。</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OneData 方法论。 OneData 是阿里巴巴提出的数据中台建设方法论，核心是"One Model、One ID、One Service"——One Model（统一数据模型，消除指标口径不一致）、One ID（统一实体标识，将同一游客在不同系统中的数据打通）、One Service（统一数据服务，通过标准 API 对外提供数据）。</a:t>
            </a:r>
            <a:endParaRPr lang="en-US" sz="12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10.5 景区数据中台</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10.5.2 景区数据治理</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元数据管理。 元数据是"关于数据的数据"——数据来自哪个系统、字段含义是什么、更新频率是多少、数据负责人是谁。景区数据中台的元数据管理确保每个数据字段都有清晰的定义和来源，避免"这个数字是什么意思"的困惑。
 数据质量。 数据质量是数据中台的基石——垃圾进、垃圾出。数据质量管理的六个维度：完整性（数据是否有缺失）、准确性（数据是否与真实情况一致）、一致性（同一数据在不同系统中是否一致）、及时性（数据是否在合理的时间内更新）、唯一性（是否存在重复数据）、规范性（数据格式是否符合标准）。
 数据血缘。 数据血缘追踪数据从源系统到最终报表的完整流转路径——这个指标是从哪些原始数据计算出来的、经过了哪些转换步骤、被哪些报表和应用使用。数据血缘对于问题排查（"这个数字为什么不对"）和影响分析（"如果我修改这个字段，会影响哪些下游"）至关重要。</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元数据管理。 元数据是"关于数据的数据"——数据来自哪个系统、字段含义是什么、更新频率是多少、数据负责人是谁。景区数据中台的元数据管理确保每个数据字段都有清晰的定义和来源，避免"这个数字是什么意思"的困惑。</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数据质量。 数据质量是数据中台的基石——垃圾进、垃圾出。数据质量管理的六个维度：完整性（数据是否有缺失）、准确性（数据是否与真实情况一致）、一致性（同一数据在不同系统中是否一致）、及时性（数据是否在合理的时间内更新）、唯一性（是否存在重复数据）、规范性（数据格式是否符合标准）。</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数据血缘。 数据血缘追踪数据从源系统到最终报表的完整流转路径——这个指标是从哪些原始数据计算出来的、经过了哪些转换步骤、被哪些报表和应用使用。数据血缘对于问题排查（"这个数字为什么不对"）和影响分析（"如果我修改这个字段，会影响哪些下游"）至关重要。</a:t>
            </a:r>
            <a:endParaRPr lang="en-US" sz="12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10.5 景区数据中台</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10.5.3 数据中台的贵州实践</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"一码游贵州"的数据中台。 "一码游贵州"平台汇聚了全省数百个景区、数千家酒店和餐饮商户的数据，是一个省级规模的旅游数据中台。平台通过统一的数据接入标准（各景区按照标准接口上报数据），实现了全省旅游数据的汇聚和分析。基于数据中台，平台可以提供：全省旅游实时监测（各景区客流、收入、投诉等指标）、游客流量预测（基于历史数据和天气、节假日等因素预测未来客流）、精准营销（基于游客画像推荐目的地和产品）、政府决策支持（为文旅主管部门提供数据报表和分析报告）。
 数据安全与隐私保护。 景区数据中台汇聚了大量游客个人信息（实名购票数据、消费数据、位置轨迹等），数据安全是底线。安全措施包括：数据分级分类（将数据分为公开、内部、敏感、机密等级）、访问控制（基于角色的最小权限原则）、数据脱敏（在非生产环境中对个人信息进行脱敏处理）、审计日志（记录所有数据访问和操作，便于追溯）。
 ---</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"一码游贵州"的数据中台。 "一码游贵州"平台汇聚了全省数百个景区、数千家酒店和餐饮商户的数据，是一个省级规模的旅游数据中台。平台通过统一的数据接入标准（各景区按照标准接口上报数据），实现了全省旅游数据的汇聚和分析。基于数据中台，平台可以提供：全省旅游实时监测（各景区客流、收入、投诉等指标）、游客流量预测（基于历史数据和天气、节假日等因素预测未来客流）、精准营销（基于游客画像推荐目的地和产品）、政...</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数据安全与隐私保护。 景区数据中台汇聚了大量游客个人信息（实名购票数据、消费数据、位置轨迹等），数据安全是底线。安全措施包括：数据分级分类（将数据分为公开、内部、敏感、机密等级）、访问控制（基于角色的最小权限原则）、数据脱敏（在非生产环境中对个人信息进行脱敏处理）、审计日志（记录所有数据访问和操作，便于追溯）。</a:t>
            </a:r>
            <a:endParaRPr lang="en-US" sz="12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10.5 景区数据中台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10.5.1 数据中台的概念与价值</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从数据仓库到数据中台。 数据仓库解决的是"数据存起来、能查询"的问题，数据中台解决的是"数据用起来、能赋能业务"的问题。数据中台的核心能力包括：数据汇聚（多源异构数据的接入和清洗）、数据治理（元数据管理、数据质量、数据标准、数据安全）、数据开发（数据建模、指标计算、标签生产）、数据服务（通过 API...</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10.5.2 景区数据治理</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元数据管理。 元数据是"关于数据的数据"——数据来自哪个系统、字段含义是什么、更新频率是多少、数据负责人是谁。景区数据中台的元数据管理确保每个数据字段都有清晰的定义和来源，避免"这个数字是什么意思"的困惑。</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10.5.3 数据中台的贵州实践</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"一码游贵州"的数据中台。 "一码游贵州"平台汇聚了全省数百个景区、数千家酒店和餐饮商户的数据，是一个省级规模的旅游数据中台。平台通过统一的数据接入标准（各景区按照标准接口上报数据），实现了全省旅游数据的汇聚和分析。基于数据中台，平台可以提供：全省旅游实时监测（各景区客流、收入、投诉等指标）、游客流...</a:t>
            </a:r>
            <a:endParaRPr lang="en-US" sz="11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6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10.6 平台建设方法论</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10.6 平台建设方法论</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10.6.1 建设模式选择</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自建 vs 采购 vs 混合。 景区综合管理平台的建设有三种模式——自建（景区自行组建团队开发，优势是高度定制化，劣势是成本高、周期长）、采购成熟产品（购买厂商的标准化产品，优势是上线快、成本可控，劣势是定制化程度低）、混合模式（采购基础平台 + 定制开发特色模块，平衡成本与灵活性）。对于大多数景区而言，混合模式是性价比较高的选择——采购成熟的 IoT 平台和数据中台，针对景区特色需求（如溶洞环境监测、漂流安全预警）进行定制开发。</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自建 vs 采购 vs 混合。 景区综合管理平台的建设有三种模式——自建（景区自行组建团队开发，优势是高度定制化，劣势是成本高、周期长）、采购成熟产品（购买厂商的标准化产品，优势是上线快、成本可控，劣势是定制化程度低）、混合模式（采购基础平台 + 定制开发特色模块，平衡成本与灵活性）。对于大多数景区而言，混合模式是性价比较高的选择——采购成熟的 IoT 平台和数据中台，针对景区特色需求（如溶洞环境...</a:t>
            </a:r>
            <a:endParaRPr lang="en-US" sz="12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10.6 平台建设方法论</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10.6.2 建设路径与优先级</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急用先行、分步实施。 景区综合管理平台的建设不必追求一步到位，可以按照"急用先行"原则分步实施。第一阶段：基础设施——部署 IoT 设备（摄像头、闸机、传感器），建立网络和服务器环境。第二阶段：核心模块——上线客流监测、视频监控、票务系统等"刚需"模块。第三阶段：智能升级——引入 AI 分析、数据中台、智能调度等高级功能。第四阶段：生态扩展——开放 API 接入第三方服务，构建景区数字化生态。
 小景区的轻量化方案。 并非所有景区都需要建设完整的数据中台和指挥中心。对于中小景区（如贵州的众多乡村旅游点），轻量化的 SaaS 方案可能是更务实的选择——使用云端的标准化平台，按月付费，无需自建机房和运维团队。</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急用先行、分步实施。 景区综合管理平台的建设不必追求一步到位，可以按照"急用先行"原则分步实施。第一阶段：基础设施——部署 IoT 设备（摄像头、闸机、传感器），建立网络和服务器环境。第二阶段：核心模块——上线客流监测、视频监控、票务系统等"刚需"模块。第三阶段：智能升级——引入 AI 分析、数据中台、智能调度等高级功能。第四阶段：生态扩展——开放 API 接入第三方服务，构建景区数字化生态。</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小景区的轻量化方案。 并非所有景区都需要建设完整的数据中台和指挥中心。对于中小景区（如贵州的众多乡村旅游点），轻量化的 SaaS 方案可能是更务实的选择——使用云端的标准化平台，按月付费，无需自建机房和运维团队。</a:t>
            </a:r>
            <a:endParaRPr lang="en-US" sz="12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10.6 平台建设方法论</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10.6.3 运维保障体系</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平台运维的挑战。 智慧景区平台是 7×24 小时运行的关键业务系统——节假日高峰期恰恰是游客最多、系统压力最大的时候，不能出现故障。运维保障体系包括：双活/热备架构（关键服务部署多副本，单点故障不影响整体）、自动化监控告警（CPU、内存、磁盘、网络、API 响应时间等指标实时监控）、应急预案与演练（模拟各种故障场景并定期演练恢复流程）、驻场运维（重大节假日安排技术人员现场值守）。
 ---
 智慧景区综合管理平台是景区数字化运营的"大脑"——它将分散的票务、监控、停车、环境、调度等子系统整合到统一平台，通过数据融合和智能分析，实现从"经验驱动"到"数据驱动"的管理升级。
 平台的核心能力包括：客流监测（多源数据融合统计、承载率实时监控、游客画像分析）、安全应急（AI 智能监控、应急预案数字化、多级联动指挥）、设施运维（设备全生命周期管理、能耗优化、车辆智能调度）、数据中台（数据汇聚治理、O...</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平台运维的挑战。 智慧景区平台是 7×24 小时运行的关键业务系统——节假日高峰期恰恰是游客最多、系统压力最大的时候，不能出现故障。运维保障体系包括：双活/热备架构（关键服务部署多副本，单点故障不影响整体）、自动化监控告警（CPU、内存、磁盘、网络、API 响应时间等指标实时监控）、应急预案与演练（模拟各种故障场景并定期演练恢复流程）、驻场运维（重大节假日安排技术人员现场值守）。</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智慧景区综合管理平台是景区数字化运营的"大脑"——它将分散的票务、监控、停车、环境、调度等子系统整合到统一平台，通过数据融合和智能分析，实现从"经验驱动"到"数据驱动"的管理升级。</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平台的核心能力包括：客流监测（多源数据融合统计、承载率实时监控、游客画像分析）、安全应急（AI 智能监控、应急预案数字化、多级联动指挥）、设施运维（设备全生命周期管理、能耗优化、车辆智能调度）、数据中台（数据汇聚治理、OneData 方法论、数据服务化）。</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贵州景区的特殊性——山地地形、喀斯特地貌、气候多变——对管理平台提出了更高的技术要求：需要 3D 地形可视化、地质灾害预警、微气象预报、云边协同等特色功能。</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最后，平台建设的成败不只取决于技术——更取决于管理理念的转变。"一张图"不仅是技术架构，更是一种"全局视角、数据驱动"的管理思维。</a:t>
            </a:r>
            <a:endParaRPr lang="en-US" sz="12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10.6 平台建设方法论</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10.6.3 运维保障体系 (续)</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平台的核心能力包括：客流监测（多源数据融合统计、承载率实时监控、游客画像分析）、安全应急（AI 智能监控、应急预案数字化、多级联动指挥）、设施运维（设备全生命周期管理、能耗优化、车辆智能调度）、数据中台（数据汇聚治理、OneData 方法论、数据服务化）。
 贵州景区的特殊性——山地地形、喀斯特地貌、气候多变——对管理平台提出了更高的技术要求：需要 3D 地形可视化、地质灾害预警、微气象预报、云边协同等特色功能。
 最后，平台建设的成败不只取决于技术——更取决于管理理念的转变。"一张图"不仅是技术架构，更是一种"全局视角、数据驱动"的管理思维。
 ---</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平台的核心能力包括：客流监测（多源数据融合统计、承载率实时监控、游客画像分析）、安全应急（AI 智能监控、应急预案数字化、多级联动指挥）、设施运维（设备全生命周期管理、能耗优化、车辆智能调度）、数据中台（数据汇聚治理、OneData 方法论、数据服务化）。</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贵州景区的特殊性——山地地形、喀斯特地貌、气候多变——对管理平台提出了更高的技术要求：需要 3D 地形可视化、地质灾害预警、微气象预报、云边协同等特色功能。</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最后，平台建设的成败不只取决于技术——更取决于管理理念的转变。"一张图"不仅是技术架构，更是一种"全局视角、数据驱动"的管理思维。</a:t>
            </a:r>
            <a:endParaRPr lang="en-US" sz="12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10.6 平台建设方法论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10.6.1 建设模式选择</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自建 vs 采购 vs 混合。 景区综合管理平台的建设有三种模式——自建（景区自行组建团队开发，优势是高度定制化，劣势是成本高、周期长）、采购成熟产品（购买厂商的标准化产品，优势是上线快、成本可控，劣势是定制化程度低）、混合模式（采购基础平台 + 定制开发特色模块，平衡成本与灵活性）。对于大多数景区...</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10.6.2 建设路径与优先级</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急用先行、分步实施。 景区综合管理平台的建设不必追求一步到位，可以按照"急用先行"原则分步实施。第一阶段：基础设施——部署 IoT 设备（摄像头、闸机、传感器），建立网络和服务器环境。第二阶段：核心模块——上线客流监测、视频监控、票务系统等"刚需"模块。第三阶段：智能升级——引入 AI 分析、数据中...</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10.6.3 运维保障体系</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平台运维的挑战。 智慧景区平台是 7×24 小时运行的关键业务系统——节假日高峰期恰恰是游客最多、系统压力最大的时候，不能出现故障。运维保障体系包括：双活/热备架构（关键服务部署多副本，单点故障不影响整体）、自动化监控告警（CPU、内存、磁盘、网络、API 响应时间等指标实时监控）、应急预案与演练（...</a:t>
            </a:r>
            <a:endParaRPr lang="en-US" sz="11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7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思考与练习</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21295C"/>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本章关键术语</a:t>
            </a:r>
            <a:endParaRPr lang="en-US" sz="2600" dirty="0"/>
          </a:p>
        </p:txBody>
      </p:sp>
      <p:sp>
        <p:nvSpPr>
          <p:cNvPr id="4" name="Shape 2"/>
          <p:cNvSpPr/>
          <p:nvPr/>
        </p:nvSpPr>
        <p:spPr>
          <a:xfrm>
            <a:off x="457200" y="1005840"/>
            <a:ext cx="3931920" cy="457200"/>
          </a:xfrm>
          <a:prstGeom prst="rect">
            <a:avLst/>
          </a:prstGeom>
          <a:solidFill>
            <a:srgbClr val="F8FAFC"/>
          </a:solidFill>
          <a:ln/>
        </p:spPr>
      </p:sp>
      <p:sp>
        <p:nvSpPr>
          <p:cNvPr id="5" name="Shape 3"/>
          <p:cNvSpPr/>
          <p:nvPr/>
        </p:nvSpPr>
        <p:spPr>
          <a:xfrm>
            <a:off x="457200" y="1005840"/>
            <a:ext cx="54864" cy="457200"/>
          </a:xfrm>
          <a:prstGeom prst="rect">
            <a:avLst/>
          </a:prstGeom>
          <a:solidFill>
            <a:srgbClr val="1C7293"/>
          </a:solidFill>
          <a:ln/>
        </p:spPr>
      </p:sp>
      <p:sp>
        <p:nvSpPr>
          <p:cNvPr id="6" name="Text 4"/>
          <p:cNvSpPr/>
          <p:nvPr/>
        </p:nvSpPr>
        <p:spPr>
          <a:xfrm>
            <a:off x="594360" y="10058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10.1.1 从烟囱式到平台化</a:t>
            </a:r>
            <a:endParaRPr lang="en-US" sz="1200" dirty="0"/>
          </a:p>
        </p:txBody>
      </p:sp>
      <p:sp>
        <p:nvSpPr>
          <p:cNvPr id="7" name="Shape 5"/>
          <p:cNvSpPr/>
          <p:nvPr/>
        </p:nvSpPr>
        <p:spPr>
          <a:xfrm>
            <a:off x="457200" y="1508760"/>
            <a:ext cx="3931920" cy="457200"/>
          </a:xfrm>
          <a:prstGeom prst="rect">
            <a:avLst/>
          </a:prstGeom>
          <a:solidFill>
            <a:srgbClr val="F8FAFC"/>
          </a:solidFill>
          <a:ln/>
        </p:spPr>
      </p:sp>
      <p:sp>
        <p:nvSpPr>
          <p:cNvPr id="8" name="Shape 6"/>
          <p:cNvSpPr/>
          <p:nvPr/>
        </p:nvSpPr>
        <p:spPr>
          <a:xfrm>
            <a:off x="457200" y="1508760"/>
            <a:ext cx="54864" cy="457200"/>
          </a:xfrm>
          <a:prstGeom prst="rect">
            <a:avLst/>
          </a:prstGeom>
          <a:solidFill>
            <a:srgbClr val="1C7293"/>
          </a:solidFill>
          <a:ln/>
        </p:spPr>
      </p:sp>
      <p:sp>
        <p:nvSpPr>
          <p:cNvPr id="9" name="Text 7"/>
          <p:cNvSpPr/>
          <p:nvPr/>
        </p:nvSpPr>
        <p:spPr>
          <a:xfrm>
            <a:off x="594360" y="150876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10.1.2 "一张图"管理理念</a:t>
            </a:r>
            <a:endParaRPr lang="en-US" sz="1200" dirty="0"/>
          </a:p>
        </p:txBody>
      </p:sp>
      <p:sp>
        <p:nvSpPr>
          <p:cNvPr id="10" name="Shape 8"/>
          <p:cNvSpPr/>
          <p:nvPr/>
        </p:nvSpPr>
        <p:spPr>
          <a:xfrm>
            <a:off x="457200" y="2011680"/>
            <a:ext cx="3931920" cy="457200"/>
          </a:xfrm>
          <a:prstGeom prst="rect">
            <a:avLst/>
          </a:prstGeom>
          <a:solidFill>
            <a:srgbClr val="F8FAFC"/>
          </a:solidFill>
          <a:ln/>
        </p:spPr>
      </p:sp>
      <p:sp>
        <p:nvSpPr>
          <p:cNvPr id="11" name="Shape 9"/>
          <p:cNvSpPr/>
          <p:nvPr/>
        </p:nvSpPr>
        <p:spPr>
          <a:xfrm>
            <a:off x="457200" y="2011680"/>
            <a:ext cx="54864" cy="457200"/>
          </a:xfrm>
          <a:prstGeom prst="rect">
            <a:avLst/>
          </a:prstGeom>
          <a:solidFill>
            <a:srgbClr val="1C7293"/>
          </a:solidFill>
          <a:ln/>
        </p:spPr>
      </p:sp>
      <p:sp>
        <p:nvSpPr>
          <p:cNvPr id="12" name="Text 10"/>
          <p:cNvSpPr/>
          <p:nvPr/>
        </p:nvSpPr>
        <p:spPr>
          <a:xfrm>
            <a:off x="594360" y="201168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10.1.3 技术架构选型</a:t>
            </a:r>
            <a:endParaRPr lang="en-US" sz="1200" dirty="0"/>
          </a:p>
        </p:txBody>
      </p:sp>
      <p:sp>
        <p:nvSpPr>
          <p:cNvPr id="13" name="Shape 11"/>
          <p:cNvSpPr/>
          <p:nvPr/>
        </p:nvSpPr>
        <p:spPr>
          <a:xfrm>
            <a:off x="457200" y="2514600"/>
            <a:ext cx="3931920" cy="457200"/>
          </a:xfrm>
          <a:prstGeom prst="rect">
            <a:avLst/>
          </a:prstGeom>
          <a:solidFill>
            <a:srgbClr val="F8FAFC"/>
          </a:solidFill>
          <a:ln/>
        </p:spPr>
      </p:sp>
      <p:sp>
        <p:nvSpPr>
          <p:cNvPr id="14" name="Shape 12"/>
          <p:cNvSpPr/>
          <p:nvPr/>
        </p:nvSpPr>
        <p:spPr>
          <a:xfrm>
            <a:off x="457200" y="2514600"/>
            <a:ext cx="54864" cy="457200"/>
          </a:xfrm>
          <a:prstGeom prst="rect">
            <a:avLst/>
          </a:prstGeom>
          <a:solidFill>
            <a:srgbClr val="1C7293"/>
          </a:solidFill>
          <a:ln/>
        </p:spPr>
      </p:sp>
      <p:sp>
        <p:nvSpPr>
          <p:cNvPr id="15" name="Text 13"/>
          <p:cNvSpPr/>
          <p:nvPr/>
        </p:nvSpPr>
        <p:spPr>
          <a:xfrm>
            <a:off x="594360" y="251460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10.2.1 客流统计的技术手段</a:t>
            </a:r>
            <a:endParaRPr lang="en-US" sz="1200" dirty="0"/>
          </a:p>
        </p:txBody>
      </p:sp>
      <p:sp>
        <p:nvSpPr>
          <p:cNvPr id="16" name="Shape 14"/>
          <p:cNvSpPr/>
          <p:nvPr/>
        </p:nvSpPr>
        <p:spPr>
          <a:xfrm>
            <a:off x="457200" y="3017520"/>
            <a:ext cx="3931920" cy="457200"/>
          </a:xfrm>
          <a:prstGeom prst="rect">
            <a:avLst/>
          </a:prstGeom>
          <a:solidFill>
            <a:srgbClr val="F8FAFC"/>
          </a:solidFill>
          <a:ln/>
        </p:spPr>
      </p:sp>
      <p:sp>
        <p:nvSpPr>
          <p:cNvPr id="17" name="Shape 15"/>
          <p:cNvSpPr/>
          <p:nvPr/>
        </p:nvSpPr>
        <p:spPr>
          <a:xfrm>
            <a:off x="457200" y="3017520"/>
            <a:ext cx="54864" cy="457200"/>
          </a:xfrm>
          <a:prstGeom prst="rect">
            <a:avLst/>
          </a:prstGeom>
          <a:solidFill>
            <a:srgbClr val="1C7293"/>
          </a:solidFill>
          <a:ln/>
        </p:spPr>
      </p:sp>
      <p:sp>
        <p:nvSpPr>
          <p:cNvPr id="18" name="Text 16"/>
          <p:cNvSpPr/>
          <p:nvPr/>
        </p:nvSpPr>
        <p:spPr>
          <a:xfrm>
            <a:off x="594360" y="301752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10.2.2 承载力与限流策略</a:t>
            </a:r>
            <a:endParaRPr lang="en-US" sz="1200" dirty="0"/>
          </a:p>
        </p:txBody>
      </p:sp>
      <p:sp>
        <p:nvSpPr>
          <p:cNvPr id="19" name="Shape 17"/>
          <p:cNvSpPr/>
          <p:nvPr/>
        </p:nvSpPr>
        <p:spPr>
          <a:xfrm>
            <a:off x="457200" y="3520440"/>
            <a:ext cx="3931920" cy="457200"/>
          </a:xfrm>
          <a:prstGeom prst="rect">
            <a:avLst/>
          </a:prstGeom>
          <a:solidFill>
            <a:srgbClr val="F8FAFC"/>
          </a:solidFill>
          <a:ln/>
        </p:spPr>
      </p:sp>
      <p:sp>
        <p:nvSpPr>
          <p:cNvPr id="20" name="Shape 18"/>
          <p:cNvSpPr/>
          <p:nvPr/>
        </p:nvSpPr>
        <p:spPr>
          <a:xfrm>
            <a:off x="457200" y="3520440"/>
            <a:ext cx="54864" cy="457200"/>
          </a:xfrm>
          <a:prstGeom prst="rect">
            <a:avLst/>
          </a:prstGeom>
          <a:solidFill>
            <a:srgbClr val="1C7293"/>
          </a:solidFill>
          <a:ln/>
        </p:spPr>
      </p:sp>
      <p:sp>
        <p:nvSpPr>
          <p:cNvPr id="21" name="Text 19"/>
          <p:cNvSpPr/>
          <p:nvPr/>
        </p:nvSpPr>
        <p:spPr>
          <a:xfrm>
            <a:off x="594360" y="35204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10.2.3 游客画像与行为分析</a:t>
            </a:r>
            <a:endParaRPr lang="en-US" sz="1200" dirty="0"/>
          </a:p>
        </p:txBody>
      </p:sp>
      <p:sp>
        <p:nvSpPr>
          <p:cNvPr id="22" name="Shape 20"/>
          <p:cNvSpPr/>
          <p:nvPr/>
        </p:nvSpPr>
        <p:spPr>
          <a:xfrm>
            <a:off x="457200" y="4023360"/>
            <a:ext cx="3931920" cy="457200"/>
          </a:xfrm>
          <a:prstGeom prst="rect">
            <a:avLst/>
          </a:prstGeom>
          <a:solidFill>
            <a:srgbClr val="F8FAFC"/>
          </a:solidFill>
          <a:ln/>
        </p:spPr>
      </p:sp>
      <p:sp>
        <p:nvSpPr>
          <p:cNvPr id="23" name="Shape 21"/>
          <p:cNvSpPr/>
          <p:nvPr/>
        </p:nvSpPr>
        <p:spPr>
          <a:xfrm>
            <a:off x="457200" y="4023360"/>
            <a:ext cx="54864" cy="457200"/>
          </a:xfrm>
          <a:prstGeom prst="rect">
            <a:avLst/>
          </a:prstGeom>
          <a:solidFill>
            <a:srgbClr val="1C7293"/>
          </a:solidFill>
          <a:ln/>
        </p:spPr>
      </p:sp>
      <p:sp>
        <p:nvSpPr>
          <p:cNvPr id="24" name="Text 22"/>
          <p:cNvSpPr/>
          <p:nvPr/>
        </p:nvSpPr>
        <p:spPr>
          <a:xfrm>
            <a:off x="594360" y="402336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10.3.1 视频监控与智能分析</a:t>
            </a:r>
            <a:endParaRPr lang="en-US" sz="1200" dirty="0"/>
          </a:p>
        </p:txBody>
      </p:sp>
      <p:sp>
        <p:nvSpPr>
          <p:cNvPr id="25" name="Shape 23"/>
          <p:cNvSpPr/>
          <p:nvPr/>
        </p:nvSpPr>
        <p:spPr>
          <a:xfrm>
            <a:off x="457200" y="4526280"/>
            <a:ext cx="3931920" cy="457200"/>
          </a:xfrm>
          <a:prstGeom prst="rect">
            <a:avLst/>
          </a:prstGeom>
          <a:solidFill>
            <a:srgbClr val="F8FAFC"/>
          </a:solidFill>
          <a:ln/>
        </p:spPr>
      </p:sp>
      <p:sp>
        <p:nvSpPr>
          <p:cNvPr id="26" name="Shape 24"/>
          <p:cNvSpPr/>
          <p:nvPr/>
        </p:nvSpPr>
        <p:spPr>
          <a:xfrm>
            <a:off x="457200" y="4526280"/>
            <a:ext cx="54864" cy="457200"/>
          </a:xfrm>
          <a:prstGeom prst="rect">
            <a:avLst/>
          </a:prstGeom>
          <a:solidFill>
            <a:srgbClr val="1C7293"/>
          </a:solidFill>
          <a:ln/>
        </p:spPr>
      </p:sp>
      <p:sp>
        <p:nvSpPr>
          <p:cNvPr id="27" name="Text 25"/>
          <p:cNvSpPr/>
          <p:nvPr/>
        </p:nvSpPr>
        <p:spPr>
          <a:xfrm>
            <a:off x="594360" y="452628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10.3.2 应急指挥调度</a:t>
            </a:r>
            <a:endParaRPr lang="en-US" sz="1200" dirty="0"/>
          </a:p>
        </p:txBody>
      </p:sp>
      <p:sp>
        <p:nvSpPr>
          <p:cNvPr id="28" name="Shape 26"/>
          <p:cNvSpPr/>
          <p:nvPr/>
        </p:nvSpPr>
        <p:spPr>
          <a:xfrm>
            <a:off x="457200" y="5029200"/>
            <a:ext cx="3931920" cy="457200"/>
          </a:xfrm>
          <a:prstGeom prst="rect">
            <a:avLst/>
          </a:prstGeom>
          <a:solidFill>
            <a:srgbClr val="F8FAFC"/>
          </a:solidFill>
          <a:ln/>
        </p:spPr>
      </p:sp>
      <p:sp>
        <p:nvSpPr>
          <p:cNvPr id="29" name="Shape 27"/>
          <p:cNvSpPr/>
          <p:nvPr/>
        </p:nvSpPr>
        <p:spPr>
          <a:xfrm>
            <a:off x="457200" y="5029200"/>
            <a:ext cx="54864" cy="457200"/>
          </a:xfrm>
          <a:prstGeom prst="rect">
            <a:avLst/>
          </a:prstGeom>
          <a:solidFill>
            <a:srgbClr val="1C7293"/>
          </a:solidFill>
          <a:ln/>
        </p:spPr>
      </p:sp>
      <p:sp>
        <p:nvSpPr>
          <p:cNvPr id="30" name="Text 28"/>
          <p:cNvSpPr/>
          <p:nvPr/>
        </p:nvSpPr>
        <p:spPr>
          <a:xfrm>
            <a:off x="594360" y="502920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10.3.3 环境监测与灾害预警</a:t>
            </a:r>
            <a:endParaRPr lang="en-US" sz="1200" dirty="0"/>
          </a:p>
        </p:txBody>
      </p:sp>
      <p:sp>
        <p:nvSpPr>
          <p:cNvPr id="31" name="Shape 29"/>
          <p:cNvSpPr/>
          <p:nvPr/>
        </p:nvSpPr>
        <p:spPr>
          <a:xfrm>
            <a:off x="4754880" y="1005840"/>
            <a:ext cx="3931920" cy="457200"/>
          </a:xfrm>
          <a:prstGeom prst="rect">
            <a:avLst/>
          </a:prstGeom>
          <a:solidFill>
            <a:srgbClr val="F8FAFC"/>
          </a:solidFill>
          <a:ln/>
        </p:spPr>
      </p:sp>
      <p:sp>
        <p:nvSpPr>
          <p:cNvPr id="32" name="Shape 30"/>
          <p:cNvSpPr/>
          <p:nvPr/>
        </p:nvSpPr>
        <p:spPr>
          <a:xfrm>
            <a:off x="4754880" y="1005840"/>
            <a:ext cx="54864" cy="457200"/>
          </a:xfrm>
          <a:prstGeom prst="rect">
            <a:avLst/>
          </a:prstGeom>
          <a:solidFill>
            <a:srgbClr val="1C7293"/>
          </a:solidFill>
          <a:ln/>
        </p:spPr>
      </p:sp>
      <p:sp>
        <p:nvSpPr>
          <p:cNvPr id="33" name="Text 31"/>
          <p:cNvSpPr/>
          <p:nvPr/>
        </p:nvSpPr>
        <p:spPr>
          <a:xfrm>
            <a:off x="4892040" y="10058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10.4.1 设备资产管理</a:t>
            </a:r>
            <a:endParaRPr lang="en-US" sz="1200" dirty="0"/>
          </a:p>
        </p:txBody>
      </p:sp>
      <p:sp>
        <p:nvSpPr>
          <p:cNvPr id="34" name="Shape 32"/>
          <p:cNvSpPr/>
          <p:nvPr/>
        </p:nvSpPr>
        <p:spPr>
          <a:xfrm>
            <a:off x="4754880" y="1508760"/>
            <a:ext cx="3931920" cy="457200"/>
          </a:xfrm>
          <a:prstGeom prst="rect">
            <a:avLst/>
          </a:prstGeom>
          <a:solidFill>
            <a:srgbClr val="F8FAFC"/>
          </a:solidFill>
          <a:ln/>
        </p:spPr>
      </p:sp>
      <p:sp>
        <p:nvSpPr>
          <p:cNvPr id="35" name="Shape 33"/>
          <p:cNvSpPr/>
          <p:nvPr/>
        </p:nvSpPr>
        <p:spPr>
          <a:xfrm>
            <a:off x="4754880" y="1508760"/>
            <a:ext cx="54864" cy="457200"/>
          </a:xfrm>
          <a:prstGeom prst="rect">
            <a:avLst/>
          </a:prstGeom>
          <a:solidFill>
            <a:srgbClr val="1C7293"/>
          </a:solidFill>
          <a:ln/>
        </p:spPr>
      </p:sp>
      <p:sp>
        <p:nvSpPr>
          <p:cNvPr id="36" name="Text 34"/>
          <p:cNvSpPr/>
          <p:nvPr/>
        </p:nvSpPr>
        <p:spPr>
          <a:xfrm>
            <a:off x="4892040" y="150876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10.4.2 能耗管理</a:t>
            </a:r>
            <a:endParaRPr lang="en-US" sz="1200" dirty="0"/>
          </a:p>
        </p:txBody>
      </p:sp>
      <p:sp>
        <p:nvSpPr>
          <p:cNvPr id="37" name="Shape 35"/>
          <p:cNvSpPr/>
          <p:nvPr/>
        </p:nvSpPr>
        <p:spPr>
          <a:xfrm>
            <a:off x="4754880" y="2011680"/>
            <a:ext cx="3931920" cy="457200"/>
          </a:xfrm>
          <a:prstGeom prst="rect">
            <a:avLst/>
          </a:prstGeom>
          <a:solidFill>
            <a:srgbClr val="F8FAFC"/>
          </a:solidFill>
          <a:ln/>
        </p:spPr>
      </p:sp>
      <p:sp>
        <p:nvSpPr>
          <p:cNvPr id="38" name="Shape 36"/>
          <p:cNvSpPr/>
          <p:nvPr/>
        </p:nvSpPr>
        <p:spPr>
          <a:xfrm>
            <a:off x="4754880" y="2011680"/>
            <a:ext cx="54864" cy="457200"/>
          </a:xfrm>
          <a:prstGeom prst="rect">
            <a:avLst/>
          </a:prstGeom>
          <a:solidFill>
            <a:srgbClr val="1C7293"/>
          </a:solidFill>
          <a:ln/>
        </p:spPr>
      </p:sp>
      <p:sp>
        <p:nvSpPr>
          <p:cNvPr id="39" name="Text 37"/>
          <p:cNvSpPr/>
          <p:nvPr/>
        </p:nvSpPr>
        <p:spPr>
          <a:xfrm>
            <a:off x="4892040" y="201168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10.4.3 车辆调度管理</a:t>
            </a:r>
            <a:endParaRPr lang="en-US" sz="1200" dirty="0"/>
          </a:p>
        </p:txBody>
      </p:sp>
      <p:sp>
        <p:nvSpPr>
          <p:cNvPr id="40" name="Shape 38"/>
          <p:cNvSpPr/>
          <p:nvPr/>
        </p:nvSpPr>
        <p:spPr>
          <a:xfrm>
            <a:off x="4754880" y="2514600"/>
            <a:ext cx="3931920" cy="457200"/>
          </a:xfrm>
          <a:prstGeom prst="rect">
            <a:avLst/>
          </a:prstGeom>
          <a:solidFill>
            <a:srgbClr val="F8FAFC"/>
          </a:solidFill>
          <a:ln/>
        </p:spPr>
      </p:sp>
      <p:sp>
        <p:nvSpPr>
          <p:cNvPr id="41" name="Shape 39"/>
          <p:cNvSpPr/>
          <p:nvPr/>
        </p:nvSpPr>
        <p:spPr>
          <a:xfrm>
            <a:off x="4754880" y="2514600"/>
            <a:ext cx="54864" cy="457200"/>
          </a:xfrm>
          <a:prstGeom prst="rect">
            <a:avLst/>
          </a:prstGeom>
          <a:solidFill>
            <a:srgbClr val="1C7293"/>
          </a:solidFill>
          <a:ln/>
        </p:spPr>
      </p:sp>
      <p:sp>
        <p:nvSpPr>
          <p:cNvPr id="42" name="Text 40"/>
          <p:cNvSpPr/>
          <p:nvPr/>
        </p:nvSpPr>
        <p:spPr>
          <a:xfrm>
            <a:off x="4892040" y="251460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10.5.1 数据中台的概念与价值</a:t>
            </a:r>
            <a:endParaRPr lang="en-US" sz="1200" dirty="0"/>
          </a:p>
        </p:txBody>
      </p:sp>
      <p:sp>
        <p:nvSpPr>
          <p:cNvPr id="43" name="Shape 41"/>
          <p:cNvSpPr/>
          <p:nvPr/>
        </p:nvSpPr>
        <p:spPr>
          <a:xfrm>
            <a:off x="4754880" y="3017520"/>
            <a:ext cx="3931920" cy="457200"/>
          </a:xfrm>
          <a:prstGeom prst="rect">
            <a:avLst/>
          </a:prstGeom>
          <a:solidFill>
            <a:srgbClr val="F8FAFC"/>
          </a:solidFill>
          <a:ln/>
        </p:spPr>
      </p:sp>
      <p:sp>
        <p:nvSpPr>
          <p:cNvPr id="44" name="Shape 42"/>
          <p:cNvSpPr/>
          <p:nvPr/>
        </p:nvSpPr>
        <p:spPr>
          <a:xfrm>
            <a:off x="4754880" y="3017520"/>
            <a:ext cx="54864" cy="457200"/>
          </a:xfrm>
          <a:prstGeom prst="rect">
            <a:avLst/>
          </a:prstGeom>
          <a:solidFill>
            <a:srgbClr val="1C7293"/>
          </a:solidFill>
          <a:ln/>
        </p:spPr>
      </p:sp>
      <p:sp>
        <p:nvSpPr>
          <p:cNvPr id="45" name="Text 43"/>
          <p:cNvSpPr/>
          <p:nvPr/>
        </p:nvSpPr>
        <p:spPr>
          <a:xfrm>
            <a:off x="4892040" y="301752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10.5.2 景区数据治理</a:t>
            </a:r>
            <a:endParaRPr lang="en-US" sz="1200" dirty="0"/>
          </a:p>
        </p:txBody>
      </p:sp>
      <p:sp>
        <p:nvSpPr>
          <p:cNvPr id="46" name="Shape 44"/>
          <p:cNvSpPr/>
          <p:nvPr/>
        </p:nvSpPr>
        <p:spPr>
          <a:xfrm>
            <a:off x="4754880" y="3520440"/>
            <a:ext cx="3931920" cy="457200"/>
          </a:xfrm>
          <a:prstGeom prst="rect">
            <a:avLst/>
          </a:prstGeom>
          <a:solidFill>
            <a:srgbClr val="F8FAFC"/>
          </a:solidFill>
          <a:ln/>
        </p:spPr>
      </p:sp>
      <p:sp>
        <p:nvSpPr>
          <p:cNvPr id="47" name="Shape 45"/>
          <p:cNvSpPr/>
          <p:nvPr/>
        </p:nvSpPr>
        <p:spPr>
          <a:xfrm>
            <a:off x="4754880" y="3520440"/>
            <a:ext cx="54864" cy="457200"/>
          </a:xfrm>
          <a:prstGeom prst="rect">
            <a:avLst/>
          </a:prstGeom>
          <a:solidFill>
            <a:srgbClr val="1C7293"/>
          </a:solidFill>
          <a:ln/>
        </p:spPr>
      </p:sp>
      <p:sp>
        <p:nvSpPr>
          <p:cNvPr id="48" name="Text 46"/>
          <p:cNvSpPr/>
          <p:nvPr/>
        </p:nvSpPr>
        <p:spPr>
          <a:xfrm>
            <a:off x="4892040" y="35204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10.5.3 数据中台的贵州实践</a:t>
            </a:r>
            <a:endParaRPr lang="en-US" sz="1200" dirty="0"/>
          </a:p>
        </p:txBody>
      </p:sp>
      <p:sp>
        <p:nvSpPr>
          <p:cNvPr id="49" name="Shape 47"/>
          <p:cNvSpPr/>
          <p:nvPr/>
        </p:nvSpPr>
        <p:spPr>
          <a:xfrm>
            <a:off x="4754880" y="4023360"/>
            <a:ext cx="3931920" cy="457200"/>
          </a:xfrm>
          <a:prstGeom prst="rect">
            <a:avLst/>
          </a:prstGeom>
          <a:solidFill>
            <a:srgbClr val="F8FAFC"/>
          </a:solidFill>
          <a:ln/>
        </p:spPr>
      </p:sp>
      <p:sp>
        <p:nvSpPr>
          <p:cNvPr id="50" name="Shape 48"/>
          <p:cNvSpPr/>
          <p:nvPr/>
        </p:nvSpPr>
        <p:spPr>
          <a:xfrm>
            <a:off x="4754880" y="4023360"/>
            <a:ext cx="54864" cy="457200"/>
          </a:xfrm>
          <a:prstGeom prst="rect">
            <a:avLst/>
          </a:prstGeom>
          <a:solidFill>
            <a:srgbClr val="1C7293"/>
          </a:solidFill>
          <a:ln/>
        </p:spPr>
      </p:sp>
      <p:sp>
        <p:nvSpPr>
          <p:cNvPr id="51" name="Text 49"/>
          <p:cNvSpPr/>
          <p:nvPr/>
        </p:nvSpPr>
        <p:spPr>
          <a:xfrm>
            <a:off x="4892040" y="402336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10.6.1 建设模式选择</a:t>
            </a:r>
            <a:endParaRPr lang="en-US" sz="1200" dirty="0"/>
          </a:p>
        </p:txBody>
      </p:sp>
      <p:sp>
        <p:nvSpPr>
          <p:cNvPr id="52" name="Shape 50"/>
          <p:cNvSpPr/>
          <p:nvPr/>
        </p:nvSpPr>
        <p:spPr>
          <a:xfrm>
            <a:off x="4754880" y="4526280"/>
            <a:ext cx="3931920" cy="457200"/>
          </a:xfrm>
          <a:prstGeom prst="rect">
            <a:avLst/>
          </a:prstGeom>
          <a:solidFill>
            <a:srgbClr val="F8FAFC"/>
          </a:solidFill>
          <a:ln/>
        </p:spPr>
      </p:sp>
      <p:sp>
        <p:nvSpPr>
          <p:cNvPr id="53" name="Shape 51"/>
          <p:cNvSpPr/>
          <p:nvPr/>
        </p:nvSpPr>
        <p:spPr>
          <a:xfrm>
            <a:off x="4754880" y="4526280"/>
            <a:ext cx="54864" cy="457200"/>
          </a:xfrm>
          <a:prstGeom prst="rect">
            <a:avLst/>
          </a:prstGeom>
          <a:solidFill>
            <a:srgbClr val="1C7293"/>
          </a:solidFill>
          <a:ln/>
        </p:spPr>
      </p:sp>
      <p:sp>
        <p:nvSpPr>
          <p:cNvPr id="54" name="Text 52"/>
          <p:cNvSpPr/>
          <p:nvPr/>
        </p:nvSpPr>
        <p:spPr>
          <a:xfrm>
            <a:off x="4892040" y="452628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10.6.2 建设路径与优先级</a:t>
            </a:r>
            <a:endParaRPr lang="en-US" sz="1200" dirty="0"/>
          </a:p>
        </p:txBody>
      </p:sp>
      <p:sp>
        <p:nvSpPr>
          <p:cNvPr id="55" name="Shape 53"/>
          <p:cNvSpPr/>
          <p:nvPr/>
        </p:nvSpPr>
        <p:spPr>
          <a:xfrm>
            <a:off x="4754880" y="5029200"/>
            <a:ext cx="3931920" cy="457200"/>
          </a:xfrm>
          <a:prstGeom prst="rect">
            <a:avLst/>
          </a:prstGeom>
          <a:solidFill>
            <a:srgbClr val="F8FAFC"/>
          </a:solidFill>
          <a:ln/>
        </p:spPr>
      </p:sp>
      <p:sp>
        <p:nvSpPr>
          <p:cNvPr id="56" name="Shape 54"/>
          <p:cNvSpPr/>
          <p:nvPr/>
        </p:nvSpPr>
        <p:spPr>
          <a:xfrm>
            <a:off x="4754880" y="5029200"/>
            <a:ext cx="54864" cy="457200"/>
          </a:xfrm>
          <a:prstGeom prst="rect">
            <a:avLst/>
          </a:prstGeom>
          <a:solidFill>
            <a:srgbClr val="1C7293"/>
          </a:solidFill>
          <a:ln/>
        </p:spPr>
      </p:sp>
      <p:sp>
        <p:nvSpPr>
          <p:cNvPr id="57" name="Text 55"/>
          <p:cNvSpPr/>
          <p:nvPr/>
        </p:nvSpPr>
        <p:spPr>
          <a:xfrm>
            <a:off x="4892040" y="502920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10.6.3 运维保障体系</a:t>
            </a:r>
            <a:endParaRPr lang="en-US" sz="12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0B981"/>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知识拓展</a:t>
            </a:r>
            <a:endParaRPr lang="en-US" sz="2800" dirty="0"/>
          </a:p>
        </p:txBody>
      </p:sp>
      <p:sp>
        <p:nvSpPr>
          <p:cNvPr id="4" name="Shape 2"/>
          <p:cNvSpPr/>
          <p:nvPr/>
        </p:nvSpPr>
        <p:spPr>
          <a:xfrm>
            <a:off x="457200" y="1005840"/>
            <a:ext cx="8229600" cy="3474720"/>
          </a:xfrm>
          <a:prstGeom prst="rect">
            <a:avLst/>
          </a:prstGeom>
          <a:solidFill>
            <a:srgbClr val="FFFFFF"/>
          </a:solidFill>
          <a:ln/>
          <a:effectLst>
            <a:outerShdw sx="100000" sy="100000" kx="0" ky="0" algn="bl" rotWithShape="0" blurRad="76200" dist="25400" dir="8100000">
              <a:srgbClr val="000000">
                <a:alpha val="8000"/>
              </a:srgbClr>
            </a:outerShdw>
          </a:effectLst>
        </p:spPr>
      </p:sp>
      <p:sp>
        <p:nvSpPr>
          <p:cNvPr id="5" name="Shape 3"/>
          <p:cNvSpPr/>
          <p:nvPr/>
        </p:nvSpPr>
        <p:spPr>
          <a:xfrm>
            <a:off x="457200" y="1005840"/>
            <a:ext cx="73152" cy="3474720"/>
          </a:xfrm>
          <a:prstGeom prst="rect">
            <a:avLst/>
          </a:prstGeom>
          <a:solidFill>
            <a:srgbClr val="10B981"/>
          </a:solidFill>
          <a:ln/>
        </p:spPr>
      </p:sp>
      <p:sp>
        <p:nvSpPr>
          <p:cNvPr id="6" name="Text 4"/>
          <p:cNvSpPr/>
          <p:nvPr/>
        </p:nvSpPr>
        <p:spPr>
          <a:xfrm>
            <a:off x="685800" y="1097280"/>
            <a:ext cx="7772400" cy="45720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 知识卡片 10-1：智慧景区管理平台的常见指标</a:t>
            </a:r>
            <a:endParaRPr lang="en-US" sz="1600" dirty="0"/>
          </a:p>
        </p:txBody>
      </p:sp>
      <p:sp>
        <p:nvSpPr>
          <p:cNvPr id="7" name="Text 5"/>
          <p:cNvSpPr/>
          <p:nvPr/>
        </p:nvSpPr>
        <p:spPr>
          <a:xfrm>
            <a:off x="685800" y="1600200"/>
            <a:ext cx="7772400" cy="2743200"/>
          </a:xfrm>
          <a:prstGeom prst="rect">
            <a:avLst/>
          </a:prstGeom>
          <a:noFill/>
          <a:ln/>
        </p:spPr>
        <p:txBody>
          <a:bodyPr wrap="square" lIns="0" tIns="0" rIns="0" bIns="0" rtlCol="0" anchor="t"/>
          <a:lstStyle/>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指标类别 | 指标名称 | 计算方式 | 用途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客流 | 实时在园人数 | 入园 - 出园 | 安全管控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客流 | 区域承载率 | 在区人数 / 承载力 | 分流决策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客流 | 平均游览时长 | 总游览时长 / 游客数 | 体验评估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安全 | 应急响应时间 | 事件发生 - 人员到场 | 应急效率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设备 | 设备在线率 | 在线设备 / 总设备 | 运维监控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设备 | 故障修复时间 | 故障发生 - 恢复 | 运维效率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服务 | 游客满意度 | 问卷评分均值 | 服务改进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能耗 | 单位游客能耗 | 总能耗 / 游客数 | 节能评估 |</a:t>
            </a:r>
            <a:endParaRPr lang="en-US" sz="1200" dirty="0"/>
          </a:p>
          <a:p>
            <a:pPr algn="l" indent="0" marL="0">
              <a:lnSpc>
                <a:spcPct val="130000"/>
              </a:lnSpc>
              <a:buNone/>
            </a:pP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a:t>
            </a:r>
            <a:endParaRPr lang="en-US" sz="12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0B981"/>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知识拓展</a:t>
            </a:r>
            <a:endParaRPr lang="en-US" sz="2800" dirty="0"/>
          </a:p>
        </p:txBody>
      </p:sp>
      <p:sp>
        <p:nvSpPr>
          <p:cNvPr id="4" name="Shape 2"/>
          <p:cNvSpPr/>
          <p:nvPr/>
        </p:nvSpPr>
        <p:spPr>
          <a:xfrm>
            <a:off x="457200" y="1005840"/>
            <a:ext cx="8229600" cy="3474720"/>
          </a:xfrm>
          <a:prstGeom prst="rect">
            <a:avLst/>
          </a:prstGeom>
          <a:solidFill>
            <a:srgbClr val="FFFFFF"/>
          </a:solidFill>
          <a:ln/>
          <a:effectLst>
            <a:outerShdw sx="100000" sy="100000" kx="0" ky="0" algn="bl" rotWithShape="0" blurRad="76200" dist="25400" dir="8100000">
              <a:srgbClr val="000000">
                <a:alpha val="8000"/>
              </a:srgbClr>
            </a:outerShdw>
          </a:effectLst>
        </p:spPr>
      </p:sp>
      <p:sp>
        <p:nvSpPr>
          <p:cNvPr id="5" name="Shape 3"/>
          <p:cNvSpPr/>
          <p:nvPr/>
        </p:nvSpPr>
        <p:spPr>
          <a:xfrm>
            <a:off x="457200" y="1005840"/>
            <a:ext cx="73152" cy="3474720"/>
          </a:xfrm>
          <a:prstGeom prst="rect">
            <a:avLst/>
          </a:prstGeom>
          <a:solidFill>
            <a:srgbClr val="10B981"/>
          </a:solidFill>
          <a:ln/>
        </p:spPr>
      </p:sp>
      <p:sp>
        <p:nvSpPr>
          <p:cNvPr id="6" name="Text 4"/>
          <p:cNvSpPr/>
          <p:nvPr/>
        </p:nvSpPr>
        <p:spPr>
          <a:xfrm>
            <a:off x="685800" y="1097280"/>
            <a:ext cx="7772400" cy="45720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 知识卡片 10-2：景区数据中台建设 Checklist</a:t>
            </a:r>
            <a:endParaRPr lang="en-US" sz="1600" dirty="0"/>
          </a:p>
        </p:txBody>
      </p:sp>
      <p:sp>
        <p:nvSpPr>
          <p:cNvPr id="7" name="Text 5"/>
          <p:cNvSpPr/>
          <p:nvPr/>
        </p:nvSpPr>
        <p:spPr>
          <a:xfrm>
            <a:off x="685800" y="1600200"/>
            <a:ext cx="7772400" cy="2743200"/>
          </a:xfrm>
          <a:prstGeom prst="rect">
            <a:avLst/>
          </a:prstGeom>
          <a:noFill/>
          <a:ln/>
        </p:spPr>
        <p:txBody>
          <a:bodyPr wrap="square" lIns="0" tIns="0" rIns="0" bIns="0" rtlCol="0" anchor="t"/>
          <a:lstStyle/>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1. 数据盘点：列出景区现有的所有数据源（系统、数据库、文件）</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2. 数据接入：确认每类数据的技术接入方式（API、数据库同步、文件传输）</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3. 数据标准：统一关键指标的定义和计算口径（如"入园人数"是指购票人数还是闸机通过人数）</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4. 数据质量：对每类数据评估完整性、准确性、及时性</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5. 数据安全：对个人信息进行分级分类，制定脱敏和访问控制规则</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6. 数据服务：确定需要对外提供的数据服务（API 列表和调用方式）</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7. 数据组织：建立数据管理组织，明确数据 Owner 和 Steward</a:t>
            </a:r>
            <a:endParaRPr lang="en-US" sz="12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9E0B"/>
          </a:solidFill>
          <a:ln/>
        </p:spPr>
      </p:sp>
      <p:sp>
        <p:nvSpPr>
          <p:cNvPr id="3" name="Text 1"/>
          <p:cNvSpPr/>
          <p:nvPr/>
        </p:nvSpPr>
        <p:spPr>
          <a:xfrm>
            <a:off x="457200" y="365760"/>
            <a:ext cx="8229600" cy="640080"/>
          </a:xfrm>
          <a:prstGeom prst="rect">
            <a:avLst/>
          </a:prstGeom>
          <a:noFill/>
          <a:ln/>
        </p:spPr>
        <p:txBody>
          <a:bodyPr wrap="square" rtlCol="0" anchor="ctr"/>
          <a:lstStyle/>
          <a:p>
            <a:pPr algn="l" indent="0" marL="0">
              <a:buNone/>
            </a:pPr>
            <a:r>
              <a:rPr lang="en-US" sz="3200" b="1" dirty="0">
                <a:solidFill>
                  <a:srgbClr val="FFFFFF"/>
                </a:solidFill>
                <a:latin typeface="Georgia" pitchFamily="34" charset="0"/>
                <a:ea typeface="Georgia" pitchFamily="34" charset="-122"/>
                <a:cs typeface="Georgia" pitchFamily="34" charset="-120"/>
              </a:rPr>
              <a:t>本章小结</a:t>
            </a:r>
            <a:endParaRPr lang="en-US" sz="3200" dirty="0"/>
          </a:p>
        </p:txBody>
      </p:sp>
      <p:sp>
        <p:nvSpPr>
          <p:cNvPr id="4" name="Shape 2"/>
          <p:cNvSpPr/>
          <p:nvPr/>
        </p:nvSpPr>
        <p:spPr>
          <a:xfrm>
            <a:off x="457200" y="1005840"/>
            <a:ext cx="1828800" cy="36576"/>
          </a:xfrm>
          <a:prstGeom prst="rect">
            <a:avLst/>
          </a:prstGeom>
          <a:solidFill>
            <a:srgbClr val="F59E0B"/>
          </a:solidFill>
          <a:ln/>
        </p:spPr>
      </p:sp>
      <p:sp>
        <p:nvSpPr>
          <p:cNvPr id="5" name="Text 3"/>
          <p:cNvSpPr/>
          <p:nvPr/>
        </p:nvSpPr>
        <p:spPr>
          <a:xfrm>
            <a:off x="457200" y="1280160"/>
            <a:ext cx="8229600" cy="3200400"/>
          </a:xfrm>
          <a:prstGeom prst="rect">
            <a:avLst/>
          </a:prstGeom>
          <a:noFill/>
          <a:ln/>
        </p:spPr>
        <p:txBody>
          <a:bodyPr wrap="square" rtlCol="0" anchor="t"/>
          <a:lstStyle/>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智慧景区综合管理平台是景区数字化运营的"大脑"——它将分散的票务、监控、停车、环境、调度等子系统整合到统一平台，通过数据融合和智能分析，实现从"经验驱动"到"数据驱动"的管理升级。</a:t>
            </a:r>
            <a:endParaRPr lang="en-US" sz="1400" dirty="0"/>
          </a:p>
          <a:p>
            <a:pPr algn="l" indent="0" marL="0">
              <a:lnSpc>
                <a:spcPct val="140000"/>
              </a:lnSpc>
              <a:buNone/>
            </a:pPr>
            <a:endParaRPr lang="en-US" sz="1400" dirty="0"/>
          </a:p>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平台的核心能力包括：客流监测（多源数据融合统计、承载率实时监控、游客画像分析）、安全应急（AI 智能监控、应急预案数字化、多级联动指挥）、设施运维（设备全生命周期管理、能耗优化、车辆智能调度）、数据中台（数据汇聚治理、OneData 方法论、数据服务化）。</a:t>
            </a:r>
            <a:endParaRPr lang="en-US" sz="1400" dirty="0"/>
          </a:p>
          <a:p>
            <a:pPr algn="l" indent="0" marL="0">
              <a:lnSpc>
                <a:spcPct val="140000"/>
              </a:lnSpc>
              <a:buNone/>
            </a:pPr>
            <a:endParaRPr lang="en-US" sz="1400" dirty="0"/>
          </a:p>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贵州景区的特殊性——山地地形、喀斯特地貌、气候多变——对管理平台提出了更高的技术要求：需要 3D 地形可视化、地质灾害预警、微气象预报、云边协同等特色功能。</a:t>
            </a:r>
            <a:endParaRPr lang="en-US" sz="1400" dirty="0"/>
          </a:p>
          <a:p>
            <a:pPr algn="l" indent="0" marL="0">
              <a:lnSpc>
                <a:spcPct val="140000"/>
              </a:lnSpc>
              <a:buNone/>
            </a:pPr>
            <a:endParaRPr lang="en-US" sz="1400" dirty="0"/>
          </a:p>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最后，平台建设的成败不只取决于技术——更取决于管理理念的转变。"一张图"不仅是技术架构，更是一种"全局视角、数据驱动"的管理思维。</a:t>
            </a:r>
            <a:endParaRPr lang="en-US" sz="1400" dirty="0"/>
          </a:p>
          <a:p>
            <a:pPr algn="l" indent="0" marL="0">
              <a:lnSpc>
                <a:spcPct val="140000"/>
              </a:lnSpc>
              <a:buNone/>
            </a:pPr>
            <a:endParaRPr lang="en-US" sz="1400" dirty="0"/>
          </a:p>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a:t>
            </a:r>
            <a:endParaRPr lang="en-US" sz="1400" dirty="0"/>
          </a:p>
        </p:txBody>
      </p:sp>
      <p:sp>
        <p:nvSpPr>
          <p:cNvPr id="6" name="Text 4"/>
          <p:cNvSpPr/>
          <p:nvPr/>
        </p:nvSpPr>
        <p:spPr>
          <a:xfrm>
            <a:off x="457200" y="4572000"/>
            <a:ext cx="8229600" cy="365760"/>
          </a:xfrm>
          <a:prstGeom prst="rect">
            <a:avLst/>
          </a:prstGeom>
          <a:noFill/>
          <a:ln/>
        </p:spPr>
        <p:txBody>
          <a:bodyPr wrap="square" rtlCol="0" anchor="ctr"/>
          <a:lstStyle/>
          <a:p>
            <a:pPr algn="r" indent="0" marL="0">
              <a:buNone/>
            </a:pPr>
            <a:r>
              <a:rPr lang="en-US" sz="1400" dirty="0">
                <a:solidFill>
                  <a:srgbClr val="1C7293"/>
                </a:solidFill>
                <a:latin typeface="Calibri" pitchFamily="34" charset="0"/>
                <a:ea typeface="Calibri" pitchFamily="34" charset="-122"/>
                <a:cs typeface="Calibri" pitchFamily="34" charset="-120"/>
              </a:rPr>
              <a:t>第 10 章 完</a:t>
            </a:r>
            <a:endParaRPr lang="en-US" sz="14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3200400" y="914400"/>
            <a:ext cx="2743200" cy="2743200"/>
          </a:xfrm>
          <a:prstGeom prst="ellipse">
            <a:avLst/>
          </a:prstGeom>
          <a:solidFill>
            <a:srgbClr val="065A82">
              <a:alpha val="30000"/>
            </a:srgbClr>
          </a:solidFill>
          <a:ln/>
        </p:spPr>
      </p:sp>
      <p:sp>
        <p:nvSpPr>
          <p:cNvPr id="3" name="Text 1"/>
          <p:cNvSpPr/>
          <p:nvPr/>
        </p:nvSpPr>
        <p:spPr>
          <a:xfrm>
            <a:off x="914400" y="1645920"/>
            <a:ext cx="7315200" cy="1097280"/>
          </a:xfrm>
          <a:prstGeom prst="rect">
            <a:avLst/>
          </a:prstGeom>
          <a:noFill/>
          <a:ln/>
        </p:spPr>
        <p:txBody>
          <a:bodyPr wrap="square" rtlCol="0" anchor="ctr"/>
          <a:lstStyle/>
          <a:p>
            <a:pPr algn="ctr" indent="0" marL="0">
              <a:buNone/>
            </a:pPr>
            <a:r>
              <a:rPr lang="en-US" sz="4800" b="1" dirty="0">
                <a:solidFill>
                  <a:srgbClr val="FFFFFF"/>
                </a:solidFill>
                <a:latin typeface="Georgia" pitchFamily="34" charset="0"/>
                <a:ea typeface="Georgia" pitchFamily="34" charset="-122"/>
                <a:cs typeface="Georgia" pitchFamily="34" charset="-120"/>
              </a:rPr>
              <a:t>谢谢</a:t>
            </a:r>
            <a:endParaRPr lang="en-US" sz="4800" dirty="0"/>
          </a:p>
        </p:txBody>
      </p:sp>
      <p:sp>
        <p:nvSpPr>
          <p:cNvPr id="4" name="Text 2"/>
          <p:cNvSpPr/>
          <p:nvPr/>
        </p:nvSpPr>
        <p:spPr>
          <a:xfrm>
            <a:off x="914400" y="2743200"/>
            <a:ext cx="7315200" cy="548640"/>
          </a:xfrm>
          <a:prstGeom prst="rect">
            <a:avLst/>
          </a:prstGeom>
          <a:noFill/>
          <a:ln/>
        </p:spPr>
        <p:txBody>
          <a:bodyPr wrap="square" rtlCol="0" anchor="ctr"/>
          <a:lstStyle/>
          <a:p>
            <a:pPr algn="ctr" indent="0" marL="0">
              <a:buNone/>
            </a:pPr>
            <a:r>
              <a:rPr lang="en-US" sz="2000" spc="600" kern="0" dirty="0">
                <a:solidFill>
                  <a:srgbClr val="1C7293"/>
                </a:solidFill>
                <a:latin typeface="Georgia" pitchFamily="34" charset="0"/>
                <a:ea typeface="Georgia" pitchFamily="34" charset="-122"/>
                <a:cs typeface="Georgia" pitchFamily="34" charset="-120"/>
              </a:rPr>
              <a:t>Thank You</a:t>
            </a:r>
            <a:endParaRPr lang="en-US" sz="2000" dirty="0"/>
          </a:p>
        </p:txBody>
      </p:sp>
      <p:sp>
        <p:nvSpPr>
          <p:cNvPr id="5" name="Text 3"/>
          <p:cNvSpPr/>
          <p:nvPr/>
        </p:nvSpPr>
        <p:spPr>
          <a:xfrm>
            <a:off x="914400" y="4114800"/>
            <a:ext cx="7315200" cy="365760"/>
          </a:xfrm>
          <a:prstGeom prst="rect">
            <a:avLst/>
          </a:prstGeom>
          <a:noFill/>
          <a:ln/>
        </p:spPr>
        <p:txBody>
          <a:bodyPr wrap="square" rtlCol="0" anchor="ctr"/>
          <a:lstStyle/>
          <a:p>
            <a:pPr algn="ctr" indent="0" marL="0">
              <a:buNone/>
            </a:pPr>
            <a:r>
              <a:rPr lang="en-US" sz="1200" dirty="0">
                <a:solidFill>
                  <a:srgbClr val="64748B"/>
                </a:solidFill>
                <a:latin typeface="Calibri" pitchFamily="34" charset="0"/>
                <a:ea typeface="Calibri" pitchFamily="34" charset="-122"/>
                <a:cs typeface="Calibri" pitchFamily="34" charset="-120"/>
              </a:rPr>
              <a:t>智慧旅游技术与应用  |  安顺学院旅游管理学院</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智慧旅游技术与应用 - 第10章 智慧景区综合管理平台</dc:title>
  <dc:subject>PptxGenJS Presentation</dc:subject>
  <dc:creator>安顺学院旅游管理学院</dc:creator>
  <cp:lastModifiedBy>安顺学院旅游管理学院</cp:lastModifiedBy>
  <cp:revision>1</cp:revision>
  <dcterms:created xsi:type="dcterms:W3CDTF">2026-07-28T23:52:25Z</dcterms:created>
  <dcterms:modified xsi:type="dcterms:W3CDTF">2026-07-28T23:52:25Z</dcterms:modified>
</cp:coreProperties>
</file>