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智慧旅游概述</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掌握智慧旅游概述的核心概念、理论框架与关键术语，理解其在数字文旅学科体系中的定位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能够运用智慧旅游概述的理论工具分析实践问题，具备方案设计与评估的基本能力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 年国庆黄金周，黄果树景区单日接待游客突破 5 万人次。在指挥调度中心的大屏上，实时跳动着各区域的客流密度、排队时长和观光车运行状态。当水帘洞区域客流密度逼近预警线时，系统自动触发动态调价和分流引导——整个过程无需人工干预，由 AI 调度引擎自主决策。</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这套系统的背后，是物联网传感器、5G 网络、大数据平台、AI 算法、云计算等十余项技术的协同运作。但游客几乎感受不到这些技术的存在——他们只知道自己刷码入园很快、手机上收到了分流建议、排队时间比预期的短。这就是智慧旅游的核心价值：技术隐身于体验之后，让旅游变得更加便捷、安全和个性化。</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黄果树的案例是智慧旅游在中国发展的一个缩影。从 2011 年原国家旅游局提出"智慧旅游"战略至今，中国已成为全球智慧旅游应用场景最丰富、技术实践最活跃的国家之一。本章将系统阐述智慧旅游的概念内涵、发展脉络和技术图谱，为后续各章的技术深入学习奠定基础。</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"智慧旅游"和"数字文旅"是什么关系？它们的研究范围有何不同？</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黄果树景区的调度系统涉及哪些技术？你能初步识别出至少 5 项吗？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为什么说"技术隐身于体验之后"是智慧旅游的理想状态？</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智慧旅游的概念与内涵</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智慧旅游的定义演进  |  1.1.2 智慧旅游与相关概念辨析  |  1.1.3 智慧旅游的核心特征</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智慧旅游的发展脉络</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国际智慧旅游发展历程  |  1.2.2 中国智慧旅游的政策推动  |  1.2.3 贵州智慧旅游的先行探索</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智慧旅游技术图谱</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技术体系的层次结构  |  1.3.2 核心技术体系  |  1.3.3 技术选型的原则</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智慧旅游的概念与内涵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智慧旅游的概念与内涵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智慧旅游的定义演进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国际定义的溯源。 "智慧旅游"（Smart Tourism）概念在国际学术界的提出可追溯至 2010 年代初期。Gretzel 等学者（2015）将智慧旅游定义为"以数据驱动的、以技术为媒介的、以体验为中心的旅游新范式"，强调智慧旅游不是单一技术的应用，而是多种技术的系统整合和商业模式的创新。联合国世界旅游组织（UNWTO）在"Tourism 4.0"倡议中将智慧旅游定位为第四次工业革命在旅游领域的映射——如同工业 4.0 改变了制造业，智慧旅游正在重塑旅游业的底层逻辑。
 中国语境下的定义。 2011 年，原国家旅游局提出"智慧旅游"发展战略，标志着中国智慧旅游建设的正式启动。2015 年发布的《关于促进智慧旅游发展的指导意见》将智慧旅游定义为"运用物联网、云计算、大数据、人工智能等新一代信息技术，主动感知旅游资源、旅游经济、旅游活动、旅游者等方面的信息，实现旅游服务、旅游管理、旅游营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国际定义的溯源。 "智慧旅游"（Smart Tourism）概念在国际学术界的提出可追溯至 2010 年代初期。Gretzel 等学者（2015）将智慧旅游定义为"以数据驱动的、以技术为媒介的、以体验为中心的旅游新范式"，强调智慧旅游不是单一技术的应用，而是多种技术的系统整合和商业模式的创新。联合国世界旅游组织（UNWTO）在"Tourism 4.0"倡议中将智慧旅游定位为第四次工业革命在旅游领域...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中国语境下的定义。 2011 年，原国家旅游局提出"智慧旅游"发展战略，标志着中国智慧旅游建设的正式启动。2015 年发布的《关于促进智慧旅游发展的指导意见》将智慧旅游定义为"运用物联网、云计算、大数据、人工智能等新一代信息技术，主动感知旅游资源、旅游经济、旅游活动、旅游者等方面的信息，实现旅游服务、旅游管理、旅游营销、旅游体验的智能化"。这一定义强调了四个关键词：主动感知（数据驱动而非被动记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本书的工作定义。 综合国内外研究进展和中国实践，本书将智慧旅游定义为：以新一代信息技术（IoT、5G、大数据、AI、云计算等）为支撑，通过旅游全要素的数字化感知、网络化传输、智能化分析和协同化调度，实现游客体验优化、企业运营增效和政府治理升级的新型旅游形态。 这一定义的技术指向性明确——它强调智慧旅游建立在具体的技术体系之上，而非泛泛的"信息化"，这是本书与《数字文旅概论》在定位上的核心区别：《数...</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智慧旅游的概念与内涵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智慧旅游与相关概念辨析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智慧旅游 vs. 数字文旅。 智慧旅游和数字文旅是两个密切相关但各有侧重的研究领域。智慧旅游的学科根基在信息科学和旅游管理——核心问题是"技术如何优化旅游系统"。数字文旅的学科根基在文化产业和数字经济——核心问题是"数字化如何重塑文旅产业"。两者的关系可以概括为"技术层 vs. 产业层"：智慧旅游提供了数字文旅的技术底座，数字文旅则将技术应用扩展到文化生产、IP 开发、内容传播等更广泛的产业领域。一个类比有助于理解：智慧旅游是"修路"（建设信息基础设施），数字文旅是"跑车"（在基础设施上开展产业创新）。
 智慧旅游 vs. 旅游信息化。 旅游信息化是智慧旅游的前身，两者的核心区别在于"自动化程度"和"智能化水平"。旅游信息化实现了数据的电子化记录（如电子票务替代纸质票），但决策仍依赖人工。智慧旅游则实现了数据的自动采集、智能分析和自主决策——系统不仅记录"今天来了多少游客"，还预测"明天会...</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智慧旅游 vs. 数字文旅。 智慧旅游和数字文旅是两个密切相关但各有侧重的研究领域。智慧旅游的学科根基在信息科学和旅游管理——核心问题是"技术如何优化旅游系统"。数字文旅的学科根基在文化产业和数字经济——核心问题是"数字化如何重塑文旅产业"。两者的关系可以概括为"技术层 vs. 产业层"：智慧旅游提供了数字文旅的技术底座，数字文旅则将技术应用扩展到文化生产、IP 开发、内容传播等更广泛的产业领域。...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智慧旅游 vs. 旅游信息化。 旅游信息化是智慧旅游的前身，两者的核心区别在于"自动化程度"和"智能化水平"。旅游信息化实现了数据的电子化记录（如电子票务替代纸质票），但决策仍依赖人工。智慧旅游则实现了数据的自动采集、智能分析和自主决策——系统不仅记录"今天来了多少游客"，还预测"明天会来多少游客"并自动调整"应该采取什么措施"。从信息化到智慧化的跃升，本质是从"工具辅助"到"智能替代"的范式转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智慧旅游 vs. 智能旅游。 在英文文献中，"Smart Tourism"和"Intelligent Tourism"有时混用，但中文语境下两者有细微差别。"智能旅游"更侧重技术系统的自动化能力（如自动检票闸机、自动客流计数）；"智慧旅游"则强调数据驱动的全局优化和协同决策（如根据客流预测自动调整观光车排班和门票价格）。智慧包含了智能，但超越了智能——智慧旅游不仅"能做"，还"知道什么时候该做、做...</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智慧旅游的概念与内涵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智慧旅游的核心特征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全面感知。 智慧旅游的第一特征是"全面感知"——通过各种传感器、智能终端和信息系统，实时获取旅游资源、游客行为和环境状态的全维度数据。与传统的抽样调查和人工统计不同，智慧旅游的感知是全样本、全天候、自动化的。黄果树景区的物联网感知层每天采集超过 100 万条数据记录，覆盖票务、客流、环境、设施四大领域。
 互联互通。 数据只有流动起来才能产生价值。智慧旅游的第二个特征是"互联互通"——打破不同系统、不同部门、不同区域之间的数据壁垒，实现信息的无缝流通和共享。贵州"一码游贵州"平台的跨部门数据共享（文旅、交通、气象、公安）是互联互通在省级层面的实践典范。
 智能决策。 智慧旅游的第三个特征是"智能决策"——从数据采集到分析洞察再到行动建议的完整闭环。智能决策的深度可以分为三个层次：描述性分析（发生了什么——"水帘洞排队 40 分钟"）、预测性分析（将发生什么——"两小时后排队将降至 15 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全面感知。 智慧旅游的第一特征是"全面感知"——通过各种传感器、智能终端和信息系统，实时获取旅游资源、游客行为和环境状态的全维度数据。与传统的抽样调查和人工统计不同，智慧旅游的感知是全样本、全天候、自动化的。黄果树景区的物联网感知层每天采集超过 100 万条数据记录，覆盖票务、客流、环境、设施四大领域。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互联互通。 数据只有流动起来才能产生价值。智慧旅游的第二个特征是"互联互通"——打破不同系统、不同部门、不同区域之间的数据壁垒，实现信息的无缝流通和共享。贵州"一码游贵州"平台的跨部门数据共享（文旅、交通、气象、公安）是互联互通在省级层面的实践典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智能决策。 智慧旅游的第三个特征是"智能决策"——从数据采集到分析洞察再到行动建议的完整闭环。智能决策的深度可以分为三个层次：描述性分析（发生了什么——"水帘洞排队 40 分钟"）、预测性分析（将发生什么——"两小时后排队将降至 15 分钟"）和规范性分析（应该怎么做——"建议游客先游览陡坡塘"）。当前中国智慧旅游的实践主要集中在描述性分析向预测性分析过渡的阶段。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协同调度。 智慧旅游的第四个特征是"协同调度"——多个系统、多个部门基于统一的数据和决策逻辑协同行动。黄果树景区的"三位一体"调度体系（客流引导+容量管控+设施协同）是协同调度的典型案例：票务系统调整价格、推送系统发送引导信息、观光车系统调整发车频率——三个系统在一个调度引擎的指挥下协调行动，而非各自为政。</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智慧旅游的概念与内涵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智慧旅游的定义演进</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国际定义的溯源。 "智慧旅游"（Smart Tourism）概念在国际学术界的提出可追溯至 2010 年代初期。Gretzel 等学者（2015）将智慧旅游定义为"以数据驱动的、以技术为媒介的、以体验为中心的旅游新范式"，强调智慧旅游不是单一技术的应用，而是多种技术的系统整合和商业模式的创新。联合国...</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智慧旅游与相关概念辨析</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智慧旅游 vs. 数字文旅。 智慧旅游和数字文旅是两个密切相关但各有侧重的研究领域。智慧旅游的学科根基在信息科学和旅游管理——核心问题是"技术如何优化旅游系统"。数字文旅的学科根基在文化产业和数字经济——核心问题是"数字化如何重塑文旅产业"。两者的关系可以概括为"技术层 vs. 产业层"：智慧旅游提...</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智慧旅游的核心特征</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全面感知。 智慧旅游的第一特征是"全面感知"——通过各种传感器、智能终端和信息系统，实时获取旅游资源、游客行为和环境状态的全维度数据。与传统的抽样调查和人工统计不同，智慧旅游的感知是全样本、全天候、自动化的。黄果树景区的物联网感知层每天采集超过 100 万条数据记录，覆盖票务、客流、环境、设施四大领...</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智慧旅游的发展脉络</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智慧旅游的发展脉络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国际智慧旅游发展历程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萌芽期（2000-2010）。 21 世纪初，随着互联网和移动通信的普及，旅游行业开始探索信息技术的深度应用。标志性事件包括：2001 年，Expedia 和 Booking.com 等 OTA 平台的崛起改变了酒店和机票的预订方式；2007 年 iPhone 的发布开启了移动互联网时代，旅游 APP 开始出现；2009 年，IBM 提出"智慧地球"（Smarter Planet）理念，为智慧旅游概念的提出奠定了思想基础。这一阶段的核心特征是"信息化"——将传统的纸质流程和电话服务迁移到互联网和移动端。
 兴起期（2010-2020）。 2010 年代是智慧旅游概念形成和实践探索的关键十年。2011 年，中国原国家旅游局提出"智慧旅游"战略；2012 年，纽约宣布建设"智慧城市+智慧旅游"；2014 年，欧盟启动"智慧旅游目的地"（Smart Tourism Destinations）项目...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萌芽期（2000-2010）。 21 世纪初，随着互联网和移动通信的普及，旅游行业开始探索信息技术的深度应用。标志性事件包括：2001 年，Expedia 和 Booking.com 等 OTA 平台的崛起改变了酒店和机票的预订方式；2007 年 iPhone 的发布开启了移动互联网时代，旅游 APP 开始出现；2009 年，IBM 提出"智慧地球"（Smarter Planet）理念，为智慧旅游...</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兴起期（2010-2020）。 2010 年代是智慧旅游概念形成和实践探索的关键十年。2011 年，中国原国家旅游局提出"智慧旅游"战略；2012 年，纽约宣布建设"智慧城市+智慧旅游"；2014 年，欧盟启动"智慧旅游目的地"（Smart Tourism Destinations）项目。技术层面，4G 网络的普及、云计算的成熟和大数据技术的兴起为智慧旅游提供了基础设施条件。这一阶段的核心特征是"...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加速期（2020 至今）。 COVID-19 疫情成为智慧旅游发展的催化剂。无接触服务、实名制预约、客流密度管控——这些在疫情前属于"锦上添花"的智慧旅游功能，在疫情期间变成了"雪中送炭"的刚需。技术层面，5G 商用、AI 大模型爆发、边缘计算成熟、数字孪生技术落地——新技术集群为智慧旅游注入了新的动能。这一阶段的核心特征是"智能化"——从"人做决策、技术辅助"到"技术自主决策、人监督确认"。</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智慧旅游的发展脉络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中国智慧旅游的政策推动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战略启动期（2011-2015）。 2011 年，原国家旅游局提出"智慧旅游"发展战略，明确将智慧旅游列为旅游业转型升级的核心抓手。2014 年，国家旅游局将"美丽中国之旅——智慧旅游年"确定为年度旅游宣传主题。2015 年，原国家旅游局印发《关于促进智慧旅游发展的指导意见》，提出了智慧旅游建设的总体目标、重点任务和保障措施。这一阶段的政策特征是"定方向、搭框架"。
 全面建设期（2016-2020）。 2016 年，国务院印发《"十三五"旅游业发展规划》，将智慧旅游列入重点工程。2017 年，GB/T 34678《智慧景区建设规范》国家标准正式发布，为景区智慧化建设提供了技术规范。2018 年，文化和旅游部组建，智慧旅游纳入文旅融合的大框架。2020 年，十部门联合印发《关于深化"互联网+旅游"推动旅游业高质量发展的意见》。这一阶段的政策特征是"建标准、推应用"。
 深化升级期（2021...</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战略启动期（2011-2015）。 2011 年，原国家旅游局提出"智慧旅游"发展战略，明确将智慧旅游列为旅游业转型升级的核心抓手。2014 年，国家旅游局将"美丽中国之旅——智慧旅游年"确定为年度旅游宣传主题。2015 年，原国家旅游局印发《关于促进智慧旅游发展的指导意见》，提出了智慧旅游建设的总体目标、重点任务和保障措施。这一阶段的政策特征是"定方向、搭框架"。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全面建设期（2016-2020）。 2016 年，国务院印发《"十三五"旅游业发展规划》，将智慧旅游列入重点工程。2017 年，GB/T 34678《智慧景区建设规范》国家标准正式发布，为景区智慧化建设提供了技术规范。2018 年，文化和旅游部组建，智慧旅游纳入文旅融合的大框架。2020 年，十部门联合印发《关于深化"互联网+旅游"推动旅游业高质量发展的意见》。这一阶段的政策特征是"建标准、推应用...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深化升级期（2021 至今）。 2021 年，《"十四五"文化和旅游发展规划》将智慧旅游列为重点方向。2022 年，国家文化数字化战略的出台为智慧旅游提供了更高层面的战略支撑。2023 年以来，生成式 AI 的爆发推动了"AI+旅游"的加速落地。这一阶段的政策特征是"深融合、促创新"。</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智慧旅游的发展脉络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贵州智慧旅游的先行探索</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大数据战略的先发优势。 贵州是中国智慧旅游发展的先行者。2014 年，贵州获批建设全国首个大数据综合试验区；2015 年，贵阳大数据交易所挂牌成立；2016 年，国家大数据（贵州）综合试验区获批。这些先发布局为贵州智慧旅游提供了全国领先的数据基础设施。苹果、腾讯、华为等科技巨头在贵州建设的数据中心，为智慧旅游的算力和存储需求提供了就近支撑。
 "一码游贵州"的省级实践。 2020 年 5 月，"一码游贵州"全域智慧旅游平台上线，成为全国首个省级层面的"一码通"智慧旅游平台。平台以微信小程序为载体，整合全省 500 余家 A 级景区的票务、导览和资讯服务，累计用户超过 3000 万。其技术架构体现了"前轻后重"的设计理念——前端极简（微信小程序，无需下载），后端强大的数据中台和服务中台支撑。
 黄果树智慧景区的标杆意义。 黄果树景区的"三位一体"智慧调度体系是中国智慧景区建设的标杆。项目涵盖...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大数据战略的先发优势。 贵州是中国智慧旅游发展的先行者。2014 年，贵州获批建设全国首个大数据综合试验区；2015 年，贵阳大数据交易所挂牌成立；2016 年，国家大数据（贵州）综合试验区获批。这些先发布局为贵州智慧旅游提供了全国领先的数据基础设施。苹果、腾讯、华为等科技巨头在贵州建设的数据中心，为智慧旅游的算力和存储需求提供了就近支撑。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"一码游贵州"的省级实践。 2020 年 5 月，"一码游贵州"全域智慧旅游平台上线，成为全国首个省级层面的"一码通"智慧旅游平台。平台以微信小程序为载体，整合全省 500 余家 A 级景区的票务、导览和资讯服务，累计用户超过 3000 万。其技术架构体现了"前轻后重"的设计理念——前端极简（微信小程序，无需下载），后端强大的数据中台和服务中台支撑。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黄果树智慧景区的标杆意义。 黄果树景区的"三位一体"智慧调度体系是中国智慧景区建设的标杆。项目涵盖大数据中心建设、票务系统升级（实名制分时预约）、客流监测网络（视频 AI 分析+IoT 传感器）、观光车智能调度、动态定价引擎和安全应急联动系统。2024 年入选文化和旅游部"智慧旅游典型案例"。</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智慧旅游的发展脉络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国际智慧旅游发展历程</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萌芽期（2000-2010）。 21 世纪初，随着互联网和移动通信的普及，旅游行业开始探索信息技术的深度应用。标志性事件包括：2001 年，Expedia 和 Booking.com 等 OTA 平台的崛起改变了酒店和机票的预订方式；2007 年 iPhone 的发布开启了移动互联网时代，旅游 AP...</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中国智慧旅游的政策推动</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战略启动期（2011-2015）。 2011 年，原国家旅游局提出"智慧旅游"发展战略，明确将智慧旅游列为旅游业转型升级的核心抓手。2014 年，国家旅游局将"美丽中国之旅——智慧旅游年"确定为年度旅游宣传主题。2015 年，原国家旅游局印发《关于促进智慧旅游发展的指导意见》，提出了智慧旅游建设的总...</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贵州智慧旅游的先行探索</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大数据战略的先发优势。 贵州是中国智慧旅游发展的先行者。2014 年，贵州获批建设全国首个大数据综合试验区；2015 年，贵阳大数据交易所挂牌成立；2016 年，国家大数据（贵州）综合试验区获批。这些先发布局为贵州智慧旅游提供了全国领先的数据基础设施。苹果、腾讯、华为等科技巨头在贵州建设的数据中心，...</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智慧旅游技术图谱</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智慧旅游技术图谱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技术体系的层次结构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五层架构模型。 智慧旅游的技术体系可以抽象为五个层次。感知层位于最底层，负责从物理世界采集数据——摄像头、红外传感器、RFID 标签、GPS 定位、WiFi 探针、环境传感器等。传输层负责数据的流通——5G 网络提供高带宽低延迟的无线连接，光纤提供骨干传输，LoRa/NB-IoT 等低功耗广域网连接偏远地区的物联网设备。平台层负责数据的存储、计算和管理——云计算提供弹性的算力资源，大数据平台提供数据治理和分析能力，数据中台提供统一的数据服务。智能层负责从数据中提取洞察——机器学习模型进行客流预测，计算机视觉算法进行人群密度分析，自然语言处理技术支撑智能客服。应用层是用户直接交互的界面——景区 APP、微信小程序、指挥调度大屏、电子票务闸机、智能导览终端等。
 技术栈的协同逻辑。 五个层次不是各自为政，而是通过标准化的接口和协议协同运作。感知层的数据通过传输层进入平台层，在平台层经过清洗、标...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五层架构模型。 智慧旅游的技术体系可以抽象为五个层次。感知层位于最底层，负责从物理世界采集数据——摄像头、红外传感器、RFID 标签、GPS 定位、WiFi 探针、环境传感器等。传输层负责数据的流通——5G 网络提供高带宽低延迟的无线连接，光纤提供骨干传输，LoRa/NB-IoT 等低功耗广域网连接偏远地区的物联网设备。平台层负责数据的存储、计算和管理——云计算提供弹性的算力资源，大数据平台提供数...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技术栈的协同逻辑。 五个层次不是各自为政，而是通过标准化的接口和协议协同运作。感知层的数据通过传输层进入平台层，在平台层经过清洗、标准化和融合后进入智能层进行分析，分析结果通过应用层呈现给不同用户（游客、管理者、政府）。任何一个层次的短板都会影响整体系统的效能——再好的 AI 算法，如果感知层的数据质量差，也产不出准确的预测。</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智慧旅游技术图谱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核心技术体系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物联网（IoT）。 物联网是智慧旅游的"感官系统"，负责将物理世界数字化。在景区场景中，IoT 设备包括：客流计数传感器（红外、激光、视觉）、环境监测传感器（温度、湿度、PM2.5、噪声）、设施状态传感器（闸机运行状态、观光车位置和速度）、安全监测传感器（地质灾害位移监测、消防烟感）。IoT 设备选型的关键考量包括：精度（能否满足业务需求）、功耗（电池续航时间）、环境适应性（能否在户外、高温、高湿条件下稳定工作）、成本（大规模部署的经济可行性）。
 5G 通信。 5G 是智慧旅游的"神经系统"，提供了三大技术特性：增强移动宽带（eMBB）——支撑超高清视频直播和 VR 全景游览；超高可靠低时延通信（uRLLC）——支撑自动驾驶观光车和远程应急救援；大规模机器类通信（mMTC）——支撑景区内数以千计的 IoT 设备的并发连接。截至 2025 年底，中国已建成超过 400 万个 5G 基站，5...</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物联网（IoT）。 物联网是智慧旅游的"感官系统"，负责将物理世界数字化。在景区场景中，IoT 设备包括：客流计数传感器（红外、激光、视觉）、环境监测传感器（温度、湿度、PM2.5、噪声）、设施状态传感器（闸机运行状态、观光车位置和速度）、安全监测传感器（地质灾害位移监测、消防烟感）。IoT 设备选型的关键考量包括：精度（能否满足业务需求）、功耗（电池续航时间）、环境适应性（能否在户外、高温、高湿...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5G 通信。 5G 是智慧旅游的"神经系统"，提供了三大技术特性：增强移动宽带（eMBB）——支撑超高清视频直播和 VR 全景游览；超高可靠低时延通信（uRLLC）——支撑自动驾驶观光车和远程应急救援；大规模机器类通信（mMTC）——支撑景区内数以千计的 IoT 设备的并发连接。截至 2025 年底，中国已建成超过 400 万个 5G 基站，5A 级景区 5G 覆盖率超过 95%，为智慧旅游提供了...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大数据与人工智能。 大数据和 AI 是智慧旅游的"大脑"。大数据技术解决的是"存得下、算得快"的问题——景区每天产生的客流、交易、监控视频等数据量可达 TB 级别，需要分布式存储和并行计算框架（如 Hadoop、Spark）来处理。AI 技术解决的是"看得懂、想得清"的问题——客流预测模型告诉管理者明天哪个时段会拥堵，计算机视觉算法自动识别翻越护栏的危险行为，自然语言处理技术让智能客服理解游客的意...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云计算与边缘计算。 云计算和边缘计算是智慧旅游的"算力基座"。云计算提供弹性的、按需使用的计算资源——景区不需要自建昂贵的数据中心，可以通过公有云（阿里云、腾讯云、华为云）获得所需的算力和存储。边缘计算将计算能力下沉到网络边缘（景区本地服务器、网关设备），处理需要低延迟响应的任务——人脸识别入园需要在毫秒级完成，不能等待数据往返云端。云边协同的架构平衡了成本、性能和可靠性。</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智慧旅游技术图谱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技术选型的原则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需求驱动，而非技术驱动。 智慧旅游技术选型的首要原则是"需求驱动"——从业务问题出发选择技术，而非从技术出发寻找应用场景。一个经典的反面案例是：某景区花费数百万元建设了 VR 全景游览系统，但游客使用率不足 5%——因为游客来到景区是为了看真实的风景，而不是在景区门口戴着 VR 头盔看虚拟风景。正确的技术选型流程是：明确业务痛点→评估技术可行性→比较成本效益→制定实施计划→持续优化迭代。
 适度超前，避免过度投资。 技术在快速迭代，今天的前沿可能三年后成为标配。技术选型需要在"适度超前"和"避免过度投资"之间取得平衡。一个实用的判断标准是：如果某项技术的应用能够产生明确的、可量化的业务价值（如降低排队时间 30%、提升票务收入 10%），且在 3-5 年内能够收回投资，则是值得的；如果业务价值模糊，仅因为"大家都在做"或"看起来很先进"，则需要谨慎。
 开放标准，避免厂商锁定。 智慧旅游系...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需求驱动，而非技术驱动。 智慧旅游技术选型的首要原则是"需求驱动"——从业务问题出发选择技术，而非从技术出发寻找应用场景。一个经典的反面案例是：某景区花费数百万元建设了 VR 全景游览系统，但游客使用率不足 5%——因为游客来到景区是为了看真实的风景，而不是在景区门口戴着 VR 头盔看虚拟风景。正确的技术选型流程是：明确业务痛点→评估技术可行性→比较成本效益→制定实施计划→持续优化迭代。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适度超前，避免过度投资。 技术在快速迭代，今天的前沿可能三年后成为标配。技术选型需要在"适度超前"和"避免过度投资"之间取得平衡。一个实用的判断标准是：如果某项技术的应用能够产生明确的、可量化的业务价值（如降低排队时间 30%、提升票务收入 10%），且在 3-5 年内能够收回投资，则是值得的；如果业务价值模糊，仅因为"大家都在做"或"看起来很先进"，则需要谨慎。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开放标准，避免厂商锁定。 智慧旅游系统的建设涉及多个供应商的产品和服务的集成。选择采用开放标准和开放接口的技术方案，可以避免被单一厂商"锁定"——当需要更换或升级某个组件时，不会因为接口不兼容而被迫更换整个系统。在采购技术产品和系统时，应将"是否支持开放标准 API""是否提供完整的技术文档""是否有活跃的开发者社区"作为重要的评估指标。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概念内涵、发展脉络和技术图谱三个维度建立了智慧旅游的基础认知框架。智慧旅游是以新一代信息技术为支撑的新型旅游形态，其核心特征是全面感知、互联互通、智能决策和协同调度。智慧旅游经历了从信息化到数据化再到智能化的演进，中国在政策推动和场景实践方面走在全球前列，贵州凭借大数据先发优势成为全国智慧旅游的先行者。智慧旅游技术体系遵循"感知-传输-平台-智能-应用"五层架构，技术选型应坚持需求驱动、适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本章作为全书的总论，为后续各章的技术深入学习奠定了概念基础和认知框架。第 2 章将在此基础上，详细展开智慧旅游的总体技术架构和系统集成方法。</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智慧旅游技术图谱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技术选型的原则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
 [1] Gretzel U, Sigala M, Xiang Z, et al. Smart tourism: foundations and developments[J]. Electronic Markets, 2015, 25(3): 179-188.
 [2] Ye B H, Ye H, Law R. Systematic review of smart tourism research[J]. Sustainability, 2020, 12(8): 3401.
 [3] Liu M. On the basic concept of smarter tourism and its theoretical system
 [4] Cepeda-Pacheco J C, Domingo M C. Deep learning and Internet of Things f...</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 Gretzel U, Sigala M, Xiang Z, et al. Smart tourism: foundations and developments[J]. Electronic Markets, 2015, 25(3): 179-188.</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 Ye B H, Ye H, Law R. Systematic review of smart tourism research[J]. Sustainability, 2020, 12(8): 3401.</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[3] Liu M. On the basic concept of smarter tourism and its theoretical system</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[4] Cepeda-Pacheco J C, Domingo M C. Deep learning and Internet of Things for tourist attraction recommendations in smart cities[J]. Neural Computing and Applications, 2022, 34(15): 12487-12506. DOI: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智慧旅游技术图谱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技术选型的原则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[4] Cepeda-Pacheco J C, Domingo M C. Deep learning and Internet of Things for tourist attraction recommendations in smart cities[J]. Neural Computing and Applications, 2022, 34(15): 12487-12506. DOI: 10.1007/s00521-021-06872-0.
 [5] Chowdhury N, Ahmed Z, Kushol R, et al. Internet of Things (IoT) in smart tourism: a literature review[J]. Smart Tourism and Urban Development, 2022, 15(1): 45-60. DOI:...</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[4] Cepeda-Pacheco J C, Domingo M C. Deep learning and Internet of Things for tourist attraction recommendations in smart cities[J]. Neural Computing and Applications, 2022, 34(15): 12487-12506. DOI: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[6] Rosário A T, Dias J C. Exploring the Landscape of Smart Tourism: A Systematic Bibliometric Review of the Literature of the Internet of Things[J]. Administrative Sciences, 2024, 14(2): 22. DOI: 10....</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[7] Borges-Tiago T, Veríssimo J M C, Tiago F. Smart tourism: a scientometric review (2008-2020)[J]. European Journal of Tourism Research, 2021, 30: 3002. DOI: 10.54055/ejtr.v30i.2593.</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[8] Gretzel U. The Smart DMO: A new step in the digital transformation of destination management organizations[J]. European Journal of Tourism Research, 2021, 30: 3002. DOI: 10.54055/ejtr.v30i.2589.</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智慧旅游技术图谱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技术体系的层次结构</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五层架构模型。 智慧旅游的技术体系可以抽象为五个层次。感知层位于最底层，负责从物理世界采集数据——摄像头、红外传感器、RFID 标签、GPS 定位、WiFi 探针、环境传感器等。传输层负责数据的流通——5G 网络提供高带宽低延迟的无线连接，光纤提供骨干传输，LoRa/NB-IoT 等低功耗广域网连接...</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核心技术体系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物联网（IoT）。 物联网是智慧旅游的"感官系统"，负责将物理世界数字化。在景区场景中，IoT 设备包括：客流计数传感器（红外、激光、视觉）、环境监测传感器（温度、湿度、PM2.5、噪声）、设施状态传感器（闸机运行状态、观光车位置和速度）、安全监测传感器（地质灾害位移监测、消防烟感）。IoT 设备选...</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技术选型的原则</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需求驱动，而非技术驱动。 智慧旅游技术选型的首要原则是"需求驱动"——从业务问题出发选择技术，而非从技术出发寻找应用场景。一个经典的反面案例是：某景区花费数百万元建设了 VR 全景游览系统，但游客使用率不足 5%——因为游客来到景区是为了看真实的风景，而不是在景区门口戴着 VR 头盔看虚拟风景。正确...</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智慧旅游的定义演进</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智慧旅游与相关概念辨析</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智慧旅游的核心特征</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国际智慧旅游发展历程</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中国智慧旅游的政策推动</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贵州智慧旅游的先行探索</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技术体系的层次结构</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核心技术体系</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技术选型的原则</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1-1：智慧旅游的"感知-传输-分析-决策-执行"五层技术架构是贯穿本书的核心框架。感知层负责数据采集（传感器、摄像头、智能终端），传输层负责数据流通（5G、WiFi、光纤），分析层负责数据洞察（大数据平台、AI 模型），决策层负责策略生成（调度引擎、推荐算法），执行层负责行动落地（闸机、电子屏、推送系统）。五层协同运作，构成智慧旅游的完整技术闭环。</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[图 1-1：智慧旅游五层技术架构示意图]</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1-2：技术成熟度曲线（Hype Cycle）由 Gartner 公司提出，描述了新技术从"触发期"到"泡沫期"到"幻灭期"到"复苏期"到"成熟期"的典型演进路径。智慧旅游从业者需要具备识别技术所处阶段的能力——在"泡沫期"跟风投入可能造成资源浪费，在"复苏期"果断切入则可能获得先发优势。以 VR 旅游为例，2016 年前后处于"泡沫期"，大量景区跟风建设 VR 体验馆但效果不佳；2023 年以后随着硬件体验提升和内容生态丰富，VR 旅游正在进入"复苏期"，此时重新评估其应用价值更为理性。</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[表 1-1：智慧旅游核心技术成熟度评估（2026 年）]</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技术 | 成熟度阶段 | 文旅应用成熟度 | 建议策略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5G 通信 | 复苏期→成熟期 | 高（网络已覆盖） | 广泛应用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物联网传感器 | 成熟期 | 高 | 按需部署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大数据分析 | 成熟期 | 中高 | 深化应用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AI 客流预测 | 复苏期 | 中 | 重点推进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边缘计算 | 复苏期 | 中低 | 试点探索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数字孪生 | 泡沫期→幻灭期 | 低 | 谨慎评估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文旅元宇宙 | 泡沫期 | 极低 | 保持关注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区块链 | 幻灭期→复苏期 | 低 | 特定场景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概念内涵、发展脉络和技术图谱三个维度建立了智慧旅游的基础认知框架。智慧旅游是以新一代信息技术为支撑的新型旅游形态，其核心特征是全面感知、互联互通、智能决策和协同调度。智慧旅游经历了从信息化到数据化再到智能化的演进，中国在政策推动和场景实践方面走在全球前列，贵州凭借大数据先发优势成为全国智慧旅游的先行者。智慧旅游技术体系遵循"感知-传输-平台-智能-应用"五层架构，技术选型应坚持需求驱动、适度超前和开放标准三大原则。</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本章作为全书的总论，为后续各章的技术深入学习奠定了概念基础和认知框架。第 2 章将在此基础上，详细展开智慧旅游的总体技术架构和系统集成方法。</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第1章 智慧旅游概述</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