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notesMasterIdLst>
    <p:notesMasterId r:id="rId3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5" Type="http://schemas.openxmlformats.org/officeDocument/2006/relationships/presProps" Target="presProps.xml"/><Relationship Id="rId36" Type="http://schemas.openxmlformats.org/officeDocument/2006/relationships/viewProps" Target="viewProps.xml"/><Relationship Id="rId37" Type="http://schemas.openxmlformats.org/officeDocument/2006/relationships/theme" Target="theme/theme1.xml"/><Relationship Id="rId3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空间数据分析与 GIS 应用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掌握空间数据分析与 GIS 应用的核心概念、理论框架与关键术语，理解其在数字文旅学科体系中的定位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能够运用空间数据分析与 GIS 应用的理论工具分析实践问题，具备方案设计与评估的基本能力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贵州省文化和旅游厅在制定"十四五"旅游发展规划时，面临一个核心问题：全省 400 多个 A 级景区，资源分布极不均衡——有的市州景区扎堆、有的市州几乎没有 A 级景区；有的景区紧邻高铁站和高速公路、有的景区藏在深山中需要绕行 3 小时山路。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传统的规划方法依赖专家经验和定性判断——"贵阳-安顺-黔南是核心旅游带""黔东南以民族文化为主"。但这样的判断缺乏量化支撑——"核心"和"非核心"的边界在哪里？"扎堆"有多密？"偏远"有多远？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数据分析团队使用 GIS 和空间分析方法重新审视了这个问题。他们绘制了全省 A 级景区的空间分布图，计算了空间自相关指数（Moran's I）——发现景区分布呈现显著的"高-高聚集"模式（安顺-贵阳-黔南形成高密度核心区）。通过缓冲区分析，他们统计了每个景区距离最近高铁站和高速公路出口的车程——发现 23% 的 A 级景区距离最近高铁站超过 90 分钟车程，这些景区的年均客流量显著低于交通便利的同类景区。通过旅游流网络分析，他们发现贵州入境游客的流向高度集中——90% 的国际游客只访问了 5 个景区（黄果树、荔波、西江、梵净山、镇远）。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这些空间分析结果直接影响了"十四五"规划的决策——优先提升核心旅游带的交通和服务设施、对偏远景区开通旅游专线巴士、在国际市场推广"黄金 5 景 + X"的组合产品。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7315200" y="137160"/>
            <a:ext cx="1371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(续 2)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为什么贵州的景区呈现"扎堆"分布？这是自然禀赋决定的还是交通条件决定的？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"距离最近高铁站 90 分钟"——这个指标有意义吗？用什么交通方式？在什么路况下？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90% 的国际游客只去 5 个景区——这是好事（品牌集中）还是坏事（发展不均衡）？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空间数据基础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7.1.1 空间数据的类型  |  7.1.2 坐标系与投影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空间统计分析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7.2.1 空间自相关  |  7.2.2 热点分析  |  7.2.3 空间插值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空间分析与旅游应用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7.3.1 缓冲区分析  |  7.3.2 叠加分析  |  7.3.3 旅游流网络分析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GIS 工具与 Python 实践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7.4.1 QGIS 入门  |  7.4.2 Python 空间分析工具链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 空间数据基础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空间数据基础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7.1.1 空间数据的类型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矢量数据。 以点、线、面的形式表示地理实体。点（Point）——景区位置、酒店位置、POI 位置。线（LineString）——道路、河流、游览路线。面（Polygon）——景区范围、行政区划、土地利用区域。矢量数据适合表示离散的地理实体，属性信息丰富（一个景区点可以附带名称、等级、客流量、评分等属性）。
 栅格数据。 以规则网格（像元）的形式表示连续的地理现象。数字高程模型（DEM）——每个像元的值是海拔高度。土地利用分类——每个像元的值是土地类型（森林、水体、建筑等）。人口密度栅格——每个像元的值是该区域的人口密度。栅格数据适合表示连续变化的自然和社会经济现象。
 旅游空间数据的常见来源。 景区 POI 数据——通过高德/百度地图 API 获取，包含名称、位置、类型、评分等属性。行政区划数据——自然资源部标准地图服务或公开 GIS 数据。路网数据——OpenStreetMap 开源路网...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矢量数据。 以点、线、面的形式表示地理实体。点（Point）——景区位置、酒店位置、POI 位置。线（LineString）——道路、河流、游览路线。面（Polygon）——景区范围、行政区划、土地利用区域。矢量数据适合表示离散的地理实体，属性信息丰富（一个景区点可以附带名称、等级、客流量、评分等属性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栅格数据。 以规则网格（像元）的形式表示连续的地理现象。数字高程模型（DEM）——每个像元的值是海拔高度。土地利用分类——每个像元的值是土地类型（森林、水体、建筑等）。人口密度栅格——每个像元的值是该区域的人口密度。栅格数据适合表示连续变化的自然和社会经济现象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旅游空间数据的常见来源。 景区 POI 数据——通过高德/百度地图 API 获取，包含名称、位置、类型、评分等属性。行政区划数据——自然资源部标准地图服务或公开 GIS 数据。路网数据——OpenStreetMap 开源路网数据。DEM 数据——SRTM（航天飞机雷达地形测绘）30 米分辨率全球 DEM。游客轨迹数据——景区 APP 或 WiFi 探针采集的游客位置轨迹。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空间数据基础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7.1.2 坐标系与投影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地理坐标系。 地理坐标系用经纬度表示地球表面的位置。WGS84（World Geodetic System 1984）是最常用的地理坐标系——GPS 使用的就是 WGS84。GCJ-02 是中国国家测绘局制定的加密坐标系——高德地图、腾讯地图使用 GCJ-02。BD-09 是百度地图在 GCJ-02 基础上再次加密的坐标系。在旅游分析中，从不同平台获取的坐标数据可能使用不同坐标系，需要统一转换后才能在同一张地图上展示。
 投影坐标系。 将球面坐标（经纬度）投影到平面，会产生距离、面积或角度的变形。等面积投影（如 Albers）——保持面积比例准确，适合密度分析和面积计算。等距离投影（如 Azimuthal Equidistant）——保持从中心点到其他点的距离准确，适合缓冲区分析。Web 墨卡托（EPSG:3857）——Google Maps 和大多数 Web 地图使用的投影，在高纬度地区...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地理坐标系。 地理坐标系用经纬度表示地球表面的位置。WGS84（World Geodetic System 1984）是最常用的地理坐标系——GPS 使用的就是 WGS84。GCJ-02 是中国国家测绘局制定的加密坐标系——高德地图、腾讯地图使用 GCJ-02。BD-09 是百度地图在 GCJ-02 基础上再次加密的坐标系。在旅游分析中，从不同平台获取的坐标数据可能使用不同坐标系，需要统一转换后才...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投影坐标系。 将球面坐标（经纬度）投影到平面，会产生距离、面积或角度的变形。等面积投影（如 Albers）——保持面积比例准确，适合密度分析和面积计算。等距离投影（如 Azimuthal Equidistant）——保持从中心点到其他点的距离准确，适合缓冲区分析。Web 墨卡托（EPSG:3857）——Google Maps 和大多数 Web 地图使用的投影，在高纬度地区面积变形严重，但在赤道附近...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为什么投影很重要。 如果不做投影转换，直接用经纬度计算距离——"两个经度差 1 度的点在赤道距离约 111 公里，在北极距离约 0 公里"。在贵州这样的中纬度地区，经纬度计算的距离误差可能达到 10-20%，对于精确的空间分析不可接受。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7.1 空间数据基础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7.1.1 空间数据的类型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矢量数据。 以点、线、面的形式表示地理实体。点（Point）——景区位置、酒店位置、POI 位置。线（LineString）——道路、河流、游览路线。面（Polygon）——景区范围、行政区划、土地利用区域。矢量数据适合表示离散的地理实体，属性信息丰富（一个景区点可以附带名称、等级、客流量、评分等属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7.1.2 坐标系与投影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地理坐标系。 地理坐标系用经纬度表示地球表面的位置。WGS84（World Geodetic System 1984）是最常用的地理坐标系——GPS 使用的就是 WGS84。GCJ-02 是中国国家测绘局制定的加密坐标系——高德地图、腾讯地图使用 GCJ-02。BD-09 是百度地图在 GCJ-02...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 空间统计分析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空间统计分析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7.2.1 空间自相关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空间自相关的概念。 空间自相关衡量地理现象在空间上的依赖关系——"相近的事物更相似"（正空间自相关）还是"相近的事物更不同"（负空间自相关），还是"随机分布"（无空间自相关）。旅游中的正空间自相关例子：热门景区周围也容易出现热门景区（"黄果树附近的天龙屯堡也因为黄果树的溢出效应而受益"）。
 Moran's I 指数。 Moran's I 是最常用的全局空间自相关指标，取值范围 [-1, 1]。I &gt; 0 表示正空间自相关（高值聚集在高的周围、低值聚集在低的周围）。I &lt; 0 表示负空间自相关（高值周围是低值、低值周围是高值，像棋盘格）。I ≈ 0 表示随机分布。统计显著性通过 Z-score 和 P 值判断。
 局部空间自相关（LISA）。 全局 Moran's I 只回答"整体上有没有聚集"，LISA（Local Indicators of Spatial Association）回答...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空间自相关的概念。 空间自相关衡量地理现象在空间上的依赖关系——"相近的事物更相似"（正空间自相关）还是"相近的事物更不同"（负空间自相关），还是"随机分布"（无空间自相关）。旅游中的正空间自相关例子：热门景区周围也容易出现热门景区（"黄果树附近的天龙屯堡也因为黄果树的溢出效应而受益"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Moran's I 指数。 Moran's I 是最常用的全局空间自相关指标，取值范围 [-1, 1]。I &gt; 0 表示正空间自相关（高值聚集在高的周围、低值聚集在低的周围）。I &lt; 0 表示负空间自相关（高值周围是低值、低值周围是高值，像棋盘格）。I ≈ 0 表示随机分布。统计显著性通过 Z-score 和 P 值判断。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局部空间自相关（LISA）。 全局 Moran's I 只回答"整体上有没有聚集"，LISA（Local Indicators of Spatial Association）回答"具体哪里聚集"。LISA 将每个空间单元分为四类：高-高（自身高、周围也高——热点区）、低-低（自身低、周围也低——冷点区）、高-低（自身高、周围低——"鹤立鸡群"）、低-高（自身低、周围高——"洼地"）。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示例：Moran's I 计算。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geopandas as gpd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空间统计分析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7.2.1 空间自相关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libpysal.weights import Queen
 gdf = gpd.read_file('guizhou_scenic_spots.shp')
 w = Queen.from_dataframe(gdf)
 moran = Moran(gdf['visitors'], w)
 print(f"Moran's I: {moran.I:.3f}")
 print(f'P-value: {moran.p_sim:.3f}')
 `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libpysal.weights import Queen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gdf = gpd.read_file('guizhou_scenic_spots.shp')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 = Queen.from_dataframe(gdf)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moran = Moran(gdf['visitors'], w)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print(f"Moran's I: {moran.I:.3f}")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空间统计分析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7.2.2 热点分析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Getis-Ord Gi 统计量。 Gi 是识别统计显著的热点和冷点的常用方法。Gi 为正且显著——该位置是高值的聚集区（热点）。Gi 为负且显著——该位置是低值的聚集区（冷点）。Gi* 的优势是识别的是"统计显著"的热点，而非仅仅是"数值高"——一个景区客流量高不一定构成"热点"，需要其周围也高。
 核密度估计。 核密度估计（Kernel Density Estimation）将离散的点数据转化为连续的概率密度面——每个点贡献一个"核"（如高斯核），所有核叠加形成密度面。在旅游分析中，核密度估计用于识别景区的空间集聚区——密度越高的地方，景区越扎堆。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Getis-Ord Gi 统计量。 Gi 是识别统计显著的热点和冷点的常用方法。Gi 为正且显著——该位置是高值的聚集区（热点）。Gi 为负且显著——该位置是低值的聚集区（冷点）。Gi* 的优势是识别的是"统计显著"的热点，而非仅仅是"数值高"——一个景区客流量高不一定构成"热点"，需要其周围也高。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核密度估计。 核密度估计（Kernel Density Estimation）将离散的点数据转化为连续的概率密度面——每个点贡献一个"核"（如高斯核），所有核叠加形成密度面。在旅游分析中，核密度估计用于识别景区的空间集聚区——密度越高的地方，景区越扎堆。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空间统计分析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7.2.3 空间插值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为什么需要空间插值。 很多旅游相关的数据只在有限的位置有观测值——气象站在特定位置、传感器在特定位置、问卷调查只在部分游客中进行。空间插值基于已知点的值推算未知点的值。
 常用插值方法。 反距离加权（IDW）——离已知点越近权重越大，简单但假设空间变化是各向同性的。克里金（Kriging）——基于空间自相关的统计插值方法，不仅给出估计值还给出估计方差，但计算复杂度高。样条插值（Spline）——生成平滑的表面，适合地形等连续变化的现象。
 旅游中的空间插值应用。 景区微气象——基于有限的自动气象站数据，插值生成景区各位置的精细化气象数据。游客密度面——基于已知位置的游客密度，插值生成景区全域的游客密度面。空气质量——基于有限监测点的 PM2.5 数据，插值生成全域空气质量分布。
 ---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为什么需要空间插值。 很多旅游相关的数据只在有限的位置有观测值——气象站在特定位置、传感器在特定位置、问卷调查只在部分游客中进行。空间插值基于已知点的值推算未知点的值。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常用插值方法。 反距离加权（IDW）——离已知点越近权重越大，简单但假设空间变化是各向同性的。克里金（Kriging）——基于空间自相关的统计插值方法，不仅给出估计值还给出估计方差，但计算复杂度高。样条插值（Spline）——生成平滑的表面，适合地形等连续变化的现象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旅游中的空间插值应用。 景区微气象——基于有限的自动气象站数据，插值生成景区各位置的精细化气象数据。游客密度面——基于已知位置的游客密度，插值生成景区全域的游客密度面。空气质量——基于有限监测点的 PM2.5 数据，插值生成全域空气质量分布。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7.2 空间统计分析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7.2.1 空间自相关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空间自相关的概念。 空间自相关衡量地理现象在空间上的依赖关系——"相近的事物更相似"（正空间自相关）还是"相近的事物更不同"（负空间自相关），还是"随机分布"（无空间自相关）。旅游中的正空间自相关例子：热门景区周围也容易出现热门景区（"黄果树附近的天龙屯堡也因为黄果树的溢出效应而受益"）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7.2.2 热点分析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Getis-Ord Gi 统计量。 Gi 是识别统计显著的热点和冷点的常用方法。Gi 为正且显著——该位置是高值的聚集区（热点）。Gi 为负且显著——该位置是低值的聚集区（冷点）。Gi* 的优势是识别的是"统计显著"的热点，而非仅仅是"数值高"——一个景区客流量高不一定构成"热点"，需要其周围也高。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7.2.3 空间插值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为什么需要空间插值。 很多旅游相关的数据只在有限的位置有观测值——气象站在特定位置、传感器在特定位置、问卷调查只在部分游客中进行。空间插值基于已知点的值推算未知点的值。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 空间分析与旅游应用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空间分析与旅游应用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7.3.1 缓冲区分析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缓冲区的概念。 缓冲区（Buffer）是以一个地理实体（点、线、面）为中心，向外扩展一定距离形成的区域。在旅游分析中，缓冲区用于回答"在一定距离范围内有什么"——景区 5 公里范围内有多少酒店？高铁站 30 分钟车程范围内有多少 A 级景区？
 多层缓冲区分析。 不是只有一个缓冲区距离，而是多个——如"景区 1 公里、3 公里、5 公里范围内的餐饮设施数量"。多层缓冲区可以分析"距离衰减效应"——随着距离增加，某类设施的数量如何变化？
 旅游可达性分析。 缓冲区分析的核心应用之一是可达性分析——景区距离交通枢纽（高铁站、机场、高速出口）有多远？这不仅影响游客的出行决策（太远可能放弃），也影响景区的竞争力。贵州"十四五"旅游规划的可达性分析显示：距离最近高铁站超过 90 分钟车程的景区，年均客流量仅为交通便利景区的 40% 左右。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缓冲区的概念。 缓冲区（Buffer）是以一个地理实体（点、线、面）为中心，向外扩展一定距离形成的区域。在旅游分析中，缓冲区用于回答"在一定距离范围内有什么"——景区 5 公里范围内有多少酒店？高铁站 30 分钟车程范围内有多少 A 级景区？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多层缓冲区分析。 不是只有一个缓冲区距离，而是多个——如"景区 1 公里、3 公里、5 公里范围内的餐饮设施数量"。多层缓冲区可以分析"距离衰减效应"——随着距离增加，某类设施的数量如何变化？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旅游可达性分析。 缓冲区分析的核心应用之一是可达性分析——景区距离交通枢纽（高铁站、机场、高速出口）有多远？这不仅影响游客的出行决策（太远可能放弃），也影响景区的竞争力。贵州"十四五"旅游规划的可达性分析显示：距离最近高铁站超过 90 分钟车程的景区，年均客流量仅为交通便利景区的 40% 左右。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空间分析与旅游应用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7.3.2 叠加分析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叠加分析的概念。 将多个空间图层叠在一起，分析不同地理要素之间的空间关系。例如：将"A 级景区分布图"与"高铁站 30 分钟缓冲区图"叠加——哪些景区在高铁 30 分钟圈内？将"游客密度热力图"与"餐饮设施分布图"叠加——高客流区域的餐饮设施是否充足？
 叠置分析的旅游应用。 景区选址——将"地形坡度""土地利用""与现有景区的距离""与道路的距离""生态保护区范围"等多个图层叠加，找出最适合新建景区的区域。旅游线路规划——将"景区位置""道路网络""住宿设施""餐饮设施"叠加，设计串联多个景点的最优线路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叠加分析的概念。 将多个空间图层叠在一起，分析不同地理要素之间的空间关系。例如：将"A 级景区分布图"与"高铁站 30 分钟缓冲区图"叠加——哪些景区在高铁 30 分钟圈内？将"游客密度热力图"与"餐饮设施分布图"叠加——高客流区域的餐饮设施是否充足？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叠置分析的旅游应用。 景区选址——将"地形坡度""土地利用""与现有景区的距离""与道路的距离""生态保护区范围"等多个图层叠加，找出最适合新建景区的区域。旅游线路规划——将"景区位置""道路网络""住宿设施""餐饮设施"叠加，设计串联多个景点的最优线路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空间分析与旅游应用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7.3.3 旅游流网络分析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旅游流的概念。 旅游流是指游客在多个目的地之间的移动轨迹——从"客源地"到"目的地"再到"下一个目的地"。旅游流网络分析将目的地视为节点、游客流动视为边，构建有向加权的网络图。通过分析网络结构，可以识别核心枢纽节点（游客汇聚和分发中心）、热门路线（高流量边）、网络效率（游客在多目的地之间的移动效率）。
 贵州旅游流网络特征。 基于"一码游贵州"平台数据的旅游流分析显示：贵阳是绝对的枢纽节点（大部分省外游客先到贵阳，再前往其他目的地）。安顺-贵阳-黔南形成"金三角"——三地之间的旅游流强度远高于其他地区之间的流动。西江千户苗寨-镇远古镇-梵净山形成"黔东南-黔东文化走廊"——以民族文化体验为纽带的次级旅游流网络。
 旅游流分析的实践价值。 识别瓶颈——如果大量游客在 A→B 的路线上，但 A 和 B 之间的交通运力不足，这就是瓶颈。设计组合产品——如果 A→C 的旅游流很弱，但 A 和 C 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旅游流的概念。 旅游流是指游客在多个目的地之间的移动轨迹——从"客源地"到"目的地"再到"下一个目的地"。旅游流网络分析将目的地视为节点、游客流动视为边，构建有向加权的网络图。通过分析网络结构，可以识别核心枢纽节点（游客汇聚和分发中心）、热门路线（高流量边）、网络效率（游客在多目的地之间的移动效率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贵州旅游流网络特征。 基于"一码游贵州"平台数据的旅游流分析显示：贵阳是绝对的枢纽节点（大部分省外游客先到贵阳，再前往其他目的地）。安顺-贵阳-黔南形成"金三角"——三地之间的旅游流强度远高于其他地区之间的流动。西江千户苗寨-镇远古镇-梵净山形成"黔东南-黔东文化走廊"——以民族文化体验为纽带的次级旅游流网络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旅游流分析的实践价值。 识别瓶颈——如果大量游客在 A→B 的路线上，但 A 和 B 之间的交通运力不足，这就是瓶颈。设计组合产品——如果 A→C 的旅游流很弱，但 A 和 C 在内容上互补（如自然景观 + 民族文化），可以通过组合营销强化这条路线。预测新景区的流量——如果新建景区 D 位于 A→B 的热门路线上，D 可能受益于"路过效应"。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7.3 空间分析与旅游应用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7.3.1 缓冲区分析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缓冲区的概念。 缓冲区（Buffer）是以一个地理实体（点、线、面）为中心，向外扩展一定距离形成的区域。在旅游分析中，缓冲区用于回答"在一定距离范围内有什么"——景区 5 公里范围内有多少酒店？高铁站 30 分钟车程范围内有多少 A 级景区？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7.3.2 叠加分析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叠加分析的概念。 将多个空间图层叠在一起，分析不同地理要素之间的空间关系。例如：将"A 级景区分布图"与"高铁站 30 分钟缓冲区图"叠加——哪些景区在高铁 30 分钟圈内？将"游客密度热力图"与"餐饮设施分布图"叠加——高客流区域的餐饮设施是否充足？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7.3.3 旅游流网络分析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旅游流的概念。 旅游流是指游客在多个目的地之间的移动轨迹——从"客源地"到"目的地"再到"下一个目的地"。旅游流网络分析将目的地视为节点、游客流动视为边，构建有向加权的网络图。通过分析网络结构，可以识别核心枢纽节点（游客汇聚和分发中心）、热门路线（高流量边）、网络效率（游客在多目的地之间的移动效率）...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 GIS 工具与 Python 实践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GIS 工具与 Python 实践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7.4.1 QGIS 入门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QGIS 简介。 QGIS（Quantum GIS）是全球最流行的开源桌面 GIS 软件，功能不逊于商业软件 ArcGIS。对于旅游管理专业学生，QGIS 的优势是：完全免费、中文支持良好、插件丰富（可扩展各种分析功能）、学习曲线相对平缓。
 QGIS 的基本操作。 加载数据——支持 Shapefile、GeoJSON、CSV（含经纬度）、KML 等多种格式。坐标转换——在"图层属性"中设置或转换坐标系。符号化——根据属性值设置颜色、大小、形状（如根据客流量设置景区点的大小）。地图输出——在"打印布局"中设计带图例、比例尺、指北针的专业地图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QGIS 简介。 QGIS（Quantum GIS）是全球最流行的开源桌面 GIS 软件，功能不逊于商业软件 ArcGIS。对于旅游管理专业学生，QGIS 的优势是：完全免费、中文支持良好、插件丰富（可扩展各种分析功能）、学习曲线相对平缓。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QGIS 的基本操作。 加载数据——支持 Shapefile、GeoJSON、CSV（含经纬度）、KML 等多种格式。坐标转换——在"图层属性"中设置或转换坐标系。符号化——根据属性值设置颜色、大小、形状（如根据客流量设置景区点的大小）。地图输出——在"打印布局"中设计带图例、比例尺、指北针的专业地图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GIS 工具与 Python 实践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7.4.2 Python 空间分析工具链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GeoPandas。 GeoPandas 是 Pandas 的空间数据扩展，核心数据结构是 GeoDataFrame——类似于 DataFrame，但多了一个"geometry"列存储空间几何对象。GeoPandas 支持空间连接（基于空间关系合并两个数据集）、空间查询（筛选特定区域内的数据）、空间操作（缓冲区、交集、并集、差集）。
 Folium。 Folium 是基于 Leaflet.js 的 Python 交互式地图库，可以在 Jupyter Notebook 中生成可缩放、可点击的交互式地图。适合旅游数据分析的快速可视化和展示。
 Python 示例：景区空间分布可视化。
 `python
 import geopandas as gpd
 import folium
 from folium.plugins import MarkerCluster
 gdf = gpd.read...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GeoPandas。 GeoPandas 是 Pandas 的空间数据扩展，核心数据结构是 GeoDataFrame——类似于 DataFrame，但多了一个"geometry"列存储空间几何对象。GeoPandas 支持空间连接（基于空间关系合并两个数据集）、空间查询（筛选特定区域内的数据）、空间操作（缓冲区、交集、并集、差集）。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Folium。 Folium 是基于 Leaflet.js 的 Python 交互式地图库，可以在 Jupyter Notebook 中生成可缩放、可点击的交互式地图。适合旅游数据分析的快速可视化和展示。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示例：景区空间分布可视化。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geopandas as gpd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folium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GIS 工具与 Python 实践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7.4.2 Python 空间分析工具链 (续)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示例：缓冲区分析。
 `python
 import geopandas as gpd
 from shapely.geometry import Point
 stations = gpd.read_file('guizhou_stations.geojson')
 stations['buffer_30km'] = stations.geometry.buffer(30000)
 scenic_spots = gpd.read_file('guizhou_scenic_spots.geojson')
 buffers_gdf = gpd.GeoDataFrame(geometry=stations['buffer_30km'])
 joined = gpd.sjoin(scenic_spots, buffers_gdf, how='inner',
            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Python 示例：缓冲区分析。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geopandas as gpd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shapely.geometry import Point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 = gpd.read_file('guizhou_stations.geojson')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stations['buffer_30km'] = stations.geometry.buffer(30000)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GIS 工具与 Python 实践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7.4.2 Python 空间分析工具链 (续 2)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buffers_gdf = gpd.GeoDataFrame(geometry=stations['buffer_30km'])
 joined = gpd.sjoin(scenic_spots, buffers_gdf, how='inner',
                     predicate='within')
 print(f'在高铁站 30 公里范围内的景区: {len(joined)} 个')
 print(f'不在范围内的景区: {len(scenic_spots) - len(joined)} 个')
 `
 ---
 空间数据分析为旅游研究提供了独特的地理视角——旅游活动的本质是人在空间中的移动和聚集，空间维度是理解旅游现象不可或缺的分析视角。
 空间自相关分析（Moran's I、LISA）揭示了旅游资源的空间聚集和分散规律——贵州 A 级景区呈现显著的"高...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buffers_gdf = gpd.GeoDataFrame(geometry=stations['buffer_30km'])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joined = gpd.sjoin(scenic_spots, buffers_gdf, how='inner',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predicate='within')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print(f'在高铁站 30 公里范围内的景区: {len(joined)} 个')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print(f'不在范围内的景区: {len(scenic_spots) - len(joined)} 个')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 GIS 工具与 Python 实践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7.4.1 QGIS 入门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QGIS 简介。 QGIS（Quantum GIS）是全球最流行的开源桌面 GIS 软件，功能不逊于商业软件 ArcGIS。对于旅游管理专业学生，QGIS 的优势是：完全免费、中文支持良好、插件丰富（可扩展各种分析功能）、学习曲线相对平缓。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7.4.2 Python 空间分析工具链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GeoPandas。 GeoPandas 是 Pandas 的空间数据扩展，核心数据结构是 GeoDataFrame——类似于 DataFrame，但多了一个"geometry"列存储空间几何对象。GeoPandas 支持空间连接（基于空间关系合并两个数据集）、空间查询（筛选特定区域内的数据）、空间...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7.1.1 空间数据的类型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7.1.2 坐标系与投影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7.2.1 空间自相关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7.2.2 热点分析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7.2.3 空间插值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7.3.1 缓冲区分析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7.3.2 叠加分析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7.3.3 旅游流网络分析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7.4.1 QGIS 入门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7.4.2 Python 空间分析工具链</a:t>
            </a:r>
            <a:endParaRPr lang="en-US" sz="1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7-1：空间分析方法速查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分析目的 | 方法 | 工具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|---------|------|------|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景区空间分布 | 核密度估计、标准差椭圆 | QGIS、GeoPandas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空间聚集性 | Moran's I、LISA | PySAL、GeoDa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热点识别 | Getis-Ord Gi* | PySAL、ArcGIS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可达性 | 缓冲区分析、网络分析 | QGIS、OSMnx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多因素叠加 | 叠加分析 | QGIS、GeoPandas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游客流动 | 旅游流网络分析 | NetworkX、Gephi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空间插值 | IDW、克里金 | QGIS、PyKrige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 7-2：GIS 常用坐标系统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坐标系 | EPSG 代码 | 使用场景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|--------|----------|---------|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WGS84 | EPSG:4326 | GPS 原始坐标、全球数据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GCJ-02 | — | 高德地图、腾讯地图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BD-09 | — | 百度地图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Web 墨卡托 | EPSG:3857 | Web 地图展示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CGCS2000 | EPSG:4490 | 中国官方地理坐标系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UTM Zone 48N | EPSG:32648 | 贵州所在 UTM 投影带 |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空间数据分析为旅游研究提供了独特的地理视角——旅游活动的本质是人在空间中的移动和聚集，空间维度是理解旅游现象不可或缺的分析视角。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空间自相关分析（Moran's I、LISA）揭示了旅游资源的空间聚集和分散规律——贵州 A 级景区呈现显著的"高-高聚集"模式，为旅游规划提供了科学依据。热点分析（Getis-Ord Gi*、核密度估计）识别了旅游热点的统计显著性，而不仅仅是数值高低。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缓冲区分析、叠加分析和旅游流网络分析是旅游空间规划的核心工具——从"景区离高铁站多远"到"游客在景区之间如何流动"，空间分析将定性的规划直觉转化为定量的空间证据。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QGIS 和 Python（GeoPandas、Folium）构成了从桌面分析到编程分析的完整工具链。对于旅游管理专业学生，QGIS 是入门空间分析的推荐工具，Python 是深入定制化分析和自动化的进阶选择。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完</a:t>
            </a:r>
            <a:endParaRPr lang="en-US" sz="14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旅游大数据分析与决策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旅游大数据分析与决策 - 第7章 空间数据分析与 GIS 应用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2026-07-28T23:52:25Z</dcterms:created>
  <dcterms:modified xsi:type="dcterms:W3CDTF">2026-07-28T23:52:25Z</dcterms:modified>
</cp:coreProperties>
</file>