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旅游大数据分析与决策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6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规范性分析与决策优化</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旅游大数据分析与决策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掌握规范性分析与决策优化的核心概念、理论框架与关键术语，理解其在数字文旅学科体系中的定位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能够运用规范性分析与决策优化的理论工具分析实践问题，具备方案设计与评估的基本能力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黄果树景区的观光车队有 200 辆车，每天需要完成约 1500 趟次的游客转运。调度员面临一个典型的优化问题：如何分配车辆到三个核心景区（大瀑布、天星桥、陡坡塘）之间的各条路线，使得游客的平均等待时间最短、车辆空驶率最低？</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这是一个经典的"车辆路径问题"（VRP）变体，约束条件包括：每辆车有最大载客量（50 人）、每条路线的运行时间不同（大瀑布到天星桥 15 分钟、天星桥到陡坡塘 10 分钟）、各站点的客流需求实时变化（大瀑布上午人多、陡坡塘下午人多）、司机有最大工作时长（8 小时）。</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传统的人工调度方式：调度员根据经验和对讲机沟通，手动决定发车频率和车辆分配。结果是高峰期等待时间 25 分钟、空驶率 30%——不是调度员不努力，而是这个问题的复杂度已经超出了人脑的直觉处理范围。</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智慧调度系统上线后，基于运筹优化算法的调度引擎实时计算最优车辆分配方案，并根据客流变化每 5 分钟动态调整。结果是：等待时间降到 12 分钟、空驶率降到 10%——这是规范性分析（Prescriptive Analytics）的典型应用：不仅告诉你"会发生什么"（预测），还告诉你"应该怎么做"（优化）。</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优化算法给出的"最优解"可能在数学上最优，但在现实中行不通——举例说明这种情况。</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Text 2"/>
          <p:cNvSpPr/>
          <p:nvPr/>
        </p:nvSpPr>
        <p:spPr>
          <a:xfrm>
            <a:off x="7315200" y="137160"/>
            <a:ext cx="1371600" cy="457200"/>
          </a:xfrm>
          <a:prstGeom prst="rect">
            <a:avLst/>
          </a:prstGeom>
          <a:noFill/>
          <a:ln/>
        </p:spPr>
        <p:txBody>
          <a:bodyPr wrap="square" rtlCol="0" anchor="ctr"/>
          <a:lstStyle/>
          <a:p>
            <a:pPr algn="r" indent="0" marL="0">
              <a:buNone/>
            </a:pPr>
            <a:r>
              <a:rPr lang="en-US" sz="1400" dirty="0">
                <a:solidFill>
                  <a:srgbClr val="E8F4F8"/>
                </a:solidFill>
                <a:latin typeface="Calibri" pitchFamily="34" charset="0"/>
                <a:ea typeface="Calibri" pitchFamily="34" charset="-122"/>
                <a:cs typeface="Calibri" pitchFamily="34" charset="-120"/>
              </a:rPr>
              <a:t>(续 2)</a:t>
            </a:r>
            <a:endParaRPr lang="en-US" sz="1400" dirty="0"/>
          </a:p>
        </p:txBody>
      </p:sp>
      <p:sp>
        <p:nvSpPr>
          <p:cNvPr id="5" name="Shape 3"/>
          <p:cNvSpPr/>
          <p:nvPr/>
        </p:nvSpPr>
        <p:spPr>
          <a:xfrm>
            <a:off x="457200" y="1005840"/>
            <a:ext cx="8229600" cy="3657600"/>
          </a:xfrm>
          <a:prstGeom prst="rect">
            <a:avLst/>
          </a:prstGeom>
          <a:solidFill>
            <a:srgbClr val="F8FAFC"/>
          </a:solidFill>
          <a:ln w="12700">
            <a:solidFill>
              <a:srgbClr val="1C7293"/>
            </a:solidFill>
            <a:prstDash val="solid"/>
          </a:ln>
        </p:spPr>
      </p:sp>
      <p:sp>
        <p:nvSpPr>
          <p:cNvPr id="6" name="Shape 4"/>
          <p:cNvSpPr/>
          <p:nvPr/>
        </p:nvSpPr>
        <p:spPr>
          <a:xfrm>
            <a:off x="457200" y="1005840"/>
            <a:ext cx="1371600" cy="365760"/>
          </a:xfrm>
          <a:prstGeom prst="rect">
            <a:avLst/>
          </a:prstGeom>
          <a:solidFill>
            <a:srgbClr val="F59E0B"/>
          </a:solidFill>
          <a:ln/>
        </p:spPr>
      </p:sp>
      <p:sp>
        <p:nvSpPr>
          <p:cNvPr id="7" name="Text 5"/>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8" name="Text 6"/>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景区调度应该优先最小化"游客等待时间"还是最大化"车辆利用率"？这两个目标能同时达到最优吗？</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如果调度算法导致某位司机连续工作 7.5 小时（接近 8 小时上限）而另一位只工作了 3 小时，这个方案公平吗？</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6.1 运筹优化基础</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6.1.1 优化问题的三要素  |  6.1.2 线性规划  |  6.1.3 整数规划</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6.2 动态定价与收益管理</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6.2.1 收益管理的基本概念  |  6.2.2 动态定价模型  |  6.2.3 超售与容量控制</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6.3 资源调度优化</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6.3.1 人员排班优化  |  6.3.2 路径优化</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6.4 多目标决策</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6.4.1 多目标优化的困境  |  6.4.2 多目标决策方法  |  6.4.3 旅游选址决策</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6.1 运筹优化基础</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运筹优化基础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6.1.1 优化问题的三要素</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决策变量。 需要决策的量——在观光车调度问题中，决策变量是"每辆车在每条路线上跑多少趟"。决策变量可以是连续的（实数）或离散的（整数）。
 目标函数。 想要最大化或最小化的指标——在调度问题中，目标函数可以是最小化游客等待时间、最小化运营成本、最大化车辆利用率，或这些指标的加权组合。
 约束条件。 决策必须满足的限制——车辆最大载客量、司机最大工作时长、路线运行时间、各站点需求必须被满足。约束条件使优化问题从"想怎么干就怎么干"变为"在限制条件下找最好的方案"。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决策变量。 需要决策的量——在观光车调度问题中，决策变量是"每辆车在每条路线上跑多少趟"。决策变量可以是连续的（实数）或离散的（整数）。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目标函数。 想要最大化或最小化的指标——在调度问题中，目标函数可以是最小化游客等待时间、最小化运营成本、最大化车辆利用率，或这些指标的加权组合。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约束条件。 决策必须满足的限制——车辆最大载客量、司机最大工作时长、路线运行时间、各站点需求必须被满足。约束条件使优化问题从"想怎么干就怎么干"变为"在限制条件下找最好的方案"。</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运筹优化基础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6.1.2 线性规划</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线性规划的基本形式。 当目标函数和所有约束条件都是决策变量的线性函数时，称为线性规划（Linear Programming, LP）。线性规划是运筹学最基础也最成熟的方法——有高效的求解算法（单纯形法、内点法），可以处理成千上万个变量和约束。
 线性规划在旅游中的应用。 广告预算分配——如何在多个渠道（百度、抖音、携程、线下）之间分配有限的营销预算，最大化预期游客数量。餐饮备料优化——如何根据客流预测决定每种食材的采购量，在满足需求的前提下最小化浪费。人员排班——如何在满足各时段最低人员需求的前提下，最小化总人力成本。
 Python 示例：广告预算分配问题。
 `python
 from pulp import LpMaximize, LpProblem, LpVariable, lpSum
 prob = LpProblem('Marketing_Budget', LpMaximize...</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线性规划的基本形式。 当目标函数和所有约束条件都是决策变量的线性函数时，称为线性规划（Linear Programming, LP）。线性规划是运筹学最基础也最成熟的方法——有高效的求解算法（单纯形法、内点法），可以处理成千上万个变量和约束。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线性规划在旅游中的应用。 广告预算分配——如何在多个渠道（百度、抖音、携程、线下）之间分配有限的营销预算，最大化预期游客数量。餐饮备料优化——如何根据客流预测决定每种食材的采购量，在满足需求的前提下最小化浪费。人员排班——如何在满足各时段最低人员需求的前提下，最小化总人力成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Python 示例：广告预算分配问题。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from pulp import LpMaximize, LpProblem, LpVariable, lpSum</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prob = LpProblem('Marketing_Budget', LpMaximize)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运筹优化基础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6.1.2 线性规划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prob += x_baidu  200 + x_douyin  333 + x_xiecheng  250 + x_offline  125
 prob += x_baidu + x_douyin + x_xiecheng + x_offline == 100  # 总预算
 prob += x_baidu &gt;= 20  # 百度至少投 20 万（品牌曝光）
 prob += x_offline &lt;= 30  # 线下最多 30 万（渠道容量限制）
 prob.solve()
 print(f'最优分配：百度={x_baidu.value():.0f}万, '
       f'抖音={x_douyin.value():.0f}万, '
       f'携程={x_xiecheng.value():.0f}万, '
       f'线下={x_offline.value():.0f}...</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prob += x_baidu  200 + x_douyin  333 + x_xiecheng  250 + x_offline  125</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prob += x_baidu + x_douyin + x_xiecheng + x_offline == 100  # 总预算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prob += x_baidu &gt;= 20  # 百度至少投 20 万（品牌曝光）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prob += x_offline &lt;= 30  # 线下最多 30 万（渠道容量限制）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prob.solve()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运筹优化基础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6.1.3 整数规划</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为什么需要整数规划。 线性规划允许决策变量取任意实数，但在很多旅游场景中，决策变量必须是整数——你不能买 2.3 辆观光车、雇 4.7 个导游、安排 1.5 个工作人员值班。整数规划（Integer Programming）要求决策变量为整数，求解难度远大于线性规划（属于 NP 难问题），但对于确保方案的"可执行性"至关重要。
 旅游中的整数规划场景。 观光车配置——决定购买多少辆车（整数）、每种车型几辆。导游分配——决定每个时段安排几个导游值班。闸机配置——决定每个入口设置几个闸机通道。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为什么需要整数规划。 线性规划允许决策变量取任意实数，但在很多旅游场景中，决策变量必须是整数——你不能买 2.3 辆观光车、雇 4.7 个导游、安排 1.5 个工作人员值班。整数规划（Integer Programming）要求决策变量为整数，求解难度远大于线性规划（属于 NP 难问题），但对于确保方案的"可执行性"至关重要。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旅游中的整数规划场景。 观光车配置——决定购买多少辆车（整数）、每种车型几辆。导游分配——决定每个时段安排几个导游值班。闸机配置——决定每个入口设置几个闸机通道。</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6.1 运筹优化基础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6.1.1 优化问题的三要素</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决策变量。 需要决策的量——在观光车调度问题中，决策变量是"每辆车在每条路线上跑多少趟"。决策变量可以是连续的（实数）或离散的（整数）。</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6.1.2 线性规划</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线性规划的基本形式。 当目标函数和所有约束条件都是决策变量的线性函数时，称为线性规划（Linear Programming, LP）。线性规划是运筹学最基础也最成熟的方法——有高效的求解算法（单纯形法、内点法），可以处理成千上万个变量和约束。</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6.1.3 整数规划</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为什么需要整数规划。 线性规划允许决策变量取任意实数，但在很多旅游场景中，决策变量必须是整数——你不能买 2.3 辆观光车、雇 4.7 个导游、安排 1.5 个工作人员值班。整数规划（Integer Programming）要求决策变量为整数，求解难度远大于线性规划（属于 NP 难问题），但对于确保...</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6.2 动态定价与收益管理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动态定价与收益管理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6.2.1 收益管理的基本概念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收益管理的核心思想。 收益管理（Revenue Management）的核心是"在合适的时间、以合适的价格、将合适的产品卖给合适的客户"，从而最大化总收益。收益管理起源于航空业（1980 年代美国航空的"超售+动态定价"策略），后扩展到酒店、景区、演出等行业。
 为什么旅游行业适合收益管理。 旅游产品具有收益管理的"理想条件"：产品不可存储（今天的空房不可能存到明天卖）、需求波动大（旺季供不应求、淡季供过于求）、边际成本低（多接待一个游客的额外成本很低）、可以细分市场（商务客 vs 休闲客、提前预订 vs 临时购票）。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收益管理的核心思想。 收益管理（Revenue Management）的核心是"在合适的时间、以合适的价格、将合适的产品卖给合适的客户"，从而最大化总收益。收益管理起源于航空业（1980 年代美国航空的"超售+动态定价"策略），后扩展到酒店、景区、演出等行业。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为什么旅游行业适合收益管理。 旅游产品具有收益管理的"理想条件"：产品不可存储（今天的空房不可能存到明天卖）、需求波动大（旺季供不应求、淡季供过于求）、边际成本低（多接待一个游客的额外成本很低）、可以细分市场（商务客 vs 休闲客、提前预订 vs 临时购票）。</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动态定价与收益管理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6.2.2 动态定价模型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需求价格弹性。 价格变化对需求的影响程度。弹性 &gt; 1（富有弹性）——涨价导致需求大幅下降，降价导致需求大幅上升（如非刚需的休闲旅游）。弹性 &lt; 1（缺乏弹性）——价格变化对需求影响较小（如商务出行、节假日刚需）。动态定价需要知道不同时段、不同客群的价格弹性，才能在"淡季降价吸引需求、旺季提价获取利润"之间找到平衡。
 基于优化的动态定价。 将定价问题转化为优化问题：决策变量——不同时段、不同渠道的价格。目标函数——最大化总收益 = Σ (价格 × 该价格下的预测需求)。约束条件——价格不低于成本、价格不高于监管部门的上限、相邻时段价格变化不宜过大（避免游客抱怨"昨天还便宜今天怎么贵了"）。
 贵州景区的动态定价实践。 黄果树景区在淡季（12-2 月）对贵州省内游客实行半价优惠——这是基于需求弹性的差异化定价：省外游客的旅行成本更高（机票+酒店），门票价格的弹性较低；省内游客可以"说走就走...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需求价格弹性。 价格变化对需求的影响程度。弹性 &gt; 1（富有弹性）——涨价导致需求大幅下降，降价导致需求大幅上升（如非刚需的休闲旅游）。弹性 &lt; 1（缺乏弹性）——价格变化对需求影响较小（如商务出行、节假日刚需）。动态定价需要知道不同时段、不同客群的价格弹性，才能在"淡季降价吸引需求、旺季提价获取利润"之间找到平衡。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基于优化的动态定价。 将定价问题转化为优化问题：决策变量——不同时段、不同渠道的价格。目标函数——最大化总收益 = Σ (价格 × 该价格下的预测需求)。约束条件——价格不低于成本、价格不高于监管部门的上限、相邻时段价格变化不宜过大（避免游客抱怨"昨天还便宜今天怎么贵了"）。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贵州景区的动态定价实践。 黄果树景区在淡季（12-2 月）对贵州省内游客实行半价优惠——这是基于需求弹性的差异化定价：省外游客的旅行成本更高（机票+酒店），门票价格的弹性较低；省内游客可以"说走就走"，门票价格的弹性较高，降价能有效刺激需求。</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动态定价与收益管理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6.2.3 超售与容量控制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超售的逻辑。 航空公司、酒店等行业常见的"超售"策略——售出的票/房间数略大于实际容量，因为一定比例的预订会取消或 no-show。超售的核心是平衡"空置损失"（因 no-show 导致的资源浪费）和"超售损失"（因超售导致的补偿和声誉损失）。
 景区分时预约中的容量控制。 景区不是超售问题（一般不会 no-show），而是"如何在不同时段之间分配有限的入园名额"。优化目标是：在总容量约束下，最大化总入园人数或总收益。容量控制策略：为高价时段保留更多名额（旺季上午时段价格高，但需求也大），为忠诚客户保留名额（年卡用户优先预约）。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超售的逻辑。 航空公司、酒店等行业常见的"超售"策略——售出的票/房间数略大于实际容量，因为一定比例的预订会取消或 no-show。超售的核心是平衡"空置损失"（因 no-show 导致的资源浪费）和"超售损失"（因超售导致的补偿和声誉损失）。</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景区分时预约中的容量控制。 景区不是超售问题（一般不会 no-show），而是"如何在不同时段之间分配有限的入园名额"。优化目标是：在总容量约束下，最大化总入园人数或总收益。容量控制策略：为高价时段保留更多名额（旺季上午时段价格高，但需求也大），为忠诚客户保留名额（年卡用户优先预约）。</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6.2 动态定价与收益管理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6.2.1 收益管理的基本概念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收益管理的核心思想。 收益管理（Revenue Management）的核心是"在合适的时间、以合适的价格、将合适的产品卖给合适的客户"，从而最大化总收益。收益管理起源于航空业（1980 年代美国航空的"超售+动态定价"策略），后扩展到酒店、景区、演出等行业。</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6.2.2 动态定价模型</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需求价格弹性。 价格变化对需求的影响程度。弹性 &gt; 1（富有弹性）——涨价导致需求大幅下降，降价导致需求大幅上升（如非刚需的休闲旅游）。弹性 &lt; 1（缺乏弹性）——价格变化对需求影响较小（如商务出行、节假日刚需）。动态定价需要知道不同时段、不同客群的价格弹性，才能在"淡季降价吸引需求、旺季提价获取利...</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6.2.3 超售与容量控制</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超售的逻辑。 航空公司、酒店等行业常见的"超售"策略——售出的票/房间数略大于实际容量，因为一定比例的预订会取消或 no-show。超售的核心是平衡"空置损失"（因 no-show 导致的资源浪费）和"超售损失"（因超售导致的补偿和声誉损失）。</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6.3 资源调度优化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资源调度优化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6.3.1 人员排班优化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排班问题的本质。 在满足各时段最低人员需求的前提下，最小化总人力成本，同时考虑员工的偏好和公平性。排班问题的约束：每个时段（如每半小时）需要的最低人数、每个员工的最大工作时长、连续工作的最大时长、班次之间的最小间隔、员工的休假偏好。
 景区排班的优化模型。 以景区导游排班为例：决策变量——导游 i 在时段 t 是否上班（0/1）。目标函数——最小化总人力成本（工作时长 × 时薪）或最大化员工满意度（满足排班偏好）。约束条件——每个时段至少 N 名导游在岗、每个导游每天最多工作 8 小时、连续工作不超过 4 小时、导游 A 周三不能上班。</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排班问题的本质。 在满足各时段最低人员需求的前提下，最小化总人力成本，同时考虑员工的偏好和公平性。排班问题的约束：每个时段（如每半小时）需要的最低人数、每个员工的最大工作时长、连续工作的最大时长、班次之间的最小间隔、员工的休假偏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景区排班的优化模型。 以景区导游排班为例：决策变量——导游 i 在时段 t 是否上班（0/1）。目标函数——最小化总人力成本（工作时长 × 时薪）或最大化员工满意度（满足排班偏好）。约束条件——每个时段至少 N 名导游在岗、每个导游每天最多工作 8 小时、连续工作不超过 4 小时、导游 A 周三不能上班。</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资源调度优化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6.3.2 路径优化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旅行商问题（TSP）与旅游路线规划。 旅行商问题——一个旅行商要访问 N 个城市，每个城市只访问一次，最后回到起点，如何走总路程最短？TSP 是运筹学最著名的 NP 难问题之一。在旅游场景中，TSP 的变体无处不在——游客在景区内的最优游览路线、旅行社的多日行程规划、物流配送的最优路线。
 车辆路径问题（VRP）与景区交通调度。 VRP 是 TSP 的扩展——多辆车、有容量限制、有时间窗口约束。景区观光车调度是典型的 VRP 变体——多辆车服务多个站点、每辆车有载客量限制、游客有时间敏感度（等待时间越长满意度越低）。
 Python 示例：VRP 简化版——Google OR-Tools。
 `python
 from ortools.constraint_solver import routing_enums_pb2
 from ortools.constraint_solver imp...</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旅行商问题（TSP）与旅游路线规划。 旅行商问题——一个旅行商要访问 N 个城市，每个城市只访问一次，最后回到起点，如何走总路程最短？TSP 是运筹学最著名的 NP 难问题之一。在旅游场景中，TSP 的变体无处不在——游客在景区内的最优游览路线、旅行社的多日行程规划、物流配送的最优路线。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车辆路径问题（VRP）与景区交通调度。 VRP 是 TSP 的扩展——多辆车、有容量限制、有时间窗口约束。景区观光车调度是典型的 VRP 变体——多辆车服务多个站点、每辆车有载客量限制、游客有时间敏感度（等待时间越长满意度越低）。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Python 示例：VRP 简化版——Google OR-Tools。</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from ortools.constraint_solver import routing_enums_pb2</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from ortools.constraint_solver import pywrapcp</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资源调度优化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6.3.2 路径优化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transit_callback_index = routing.RegisterTransitCallback(distance_callback)
 routing.SetArcCostEvaluatorOfAllVehicles(transit_callback_index)
 def demand_callback(from_index):
     from_node = manager.IndexToNode(from_index)
     return demands[from_node]
 demand_callback_index = routing.RegisterUnaryTransitCallback(demand_callback)
 routing.AddDimensionWithVehicleCapacity(
     demand_callback_in...</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transit_callback_index = routing.RegisterTransitCallback(distance_callback)</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routing.SetArcCostEvaluatorOfAllVehicles(transit_callback_index)</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def demand_callback(from_index):</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from_node = manager.IndexToNode(from_index)</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return demands[from_node]</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资源调度优化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6.3.2 路径优化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demand_callback_index = routing.RegisterUnaryTransitCallback(demand_callback)
 routing.AddDimensionWithVehicleCapacity(
     demand_callback_index, 0, capacities, True, 'Capacity')
 search_parameters = pywrapcp.DefaultRoutingSearchParameters()
 search_parameters.first_solution_strategy = (
     routing_enums_pb2.FirstSolutionStrategy.PATH_CHEAPEST_ARC)
 solution = routing.SolveWithParameters(searc...</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demand_callback_index = routing.RegisterUnaryTransitCallback(demand_callback)</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routing.AddDimensionWithVehicleCapacity(</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demand_callback_index, 0, capacities, True, 'Capacity')</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search_parameters = pywrapcp.DefaultRoutingSearchParameters()</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search_parameters.first_solution_strategy = (</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6.3 资源调度优化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6.3.1 人员排班优化</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排班问题的本质。 在满足各时段最低人员需求的前提下，最小化总人力成本，同时考虑员工的偏好和公平性。排班问题的约束：每个时段（如每半小时）需要的最低人数、每个员工的最大工作时长、连续工作的最大时长、班次之间的最小间隔、员工的休假偏好。</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6.3.2 路径优化</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旅行商问题（TSP）与旅游路线规划。 旅行商问题——一个旅行商要访问 N 个城市，每个城市只访问一次，最后回到起点，如何走总路程最短？TSP 是运筹学最著名的 NP 难问题之一。在旅游场景中，TSP 的变体无处不在——游客在景区内的最优游览路线、旅行社的多日行程规划、物流配送的最优路线。</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6.4 多目标决策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多目标决策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6.4.1 多目标优化的困境</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"鱼与熊掌不可兼得"。 旅游管理中的很多决策需要同时考虑多个目标——既想要最大化收入，又想要最大化游客满意度；既想要最小化成本，又想要最小化环境影响。这些目标往往是冲突的——提高收入可能意味着涨价，涨价会降低满意度。
 Pareto 最优。 在多目标优化中，通常不存在"让所有目标同时达到最优"的方案。Pareto 最优（Pareto Optimality）定义了一种折中——一个方案是 Pareto 最优的，如果不存在另一个方案在所有目标上都不差于它、且至少在一个目标上优于它。Pareto 前沿是所有 Pareto 最优解的集合——管理者可以在这个集合中根据自己的偏好选择方案。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"鱼与熊掌不可兼得"。 旅游管理中的很多决策需要同时考虑多个目标——既想要最大化收入，又想要最大化游客满意度；既想要最小化成本，又想要最小化环境影响。这些目标往往是冲突的——提高收入可能意味着涨价，涨价会降低满意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Pareto 最优。 在多目标优化中，通常不存在"让所有目标同时达到最优"的方案。Pareto 最优（Pareto Optimality）定义了一种折中——一个方案是 Pareto 最优的，如果不存在另一个方案在所有目标上都不差于它、且至少在一个目标上优于它。Pareto 前沿是所有 Pareto 最优解的集合——管理者可以在这个集合中根据自己的偏好选择方案。</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多目标决策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6.4.2 多目标决策方法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加权和法。 给每个目标分配一个权重，将多目标优化转化为单目标优化：总得分 = w₁ × 收入 + w₂ × 满意度 + w₃ × (-成本) + w₄ × (-环境影响)。加权和法简单直观，但权重的选择主观性强——"收入比满意度重要多少？"是一个价值判断问题。
 层次分析法（AHP）。 AHP 通过两两比较的方式确定各目标的相对重要性，降低主观赋权的随意性。例如：收入 vs 满意度——"收入比满意度稍微重要（3 分）"；收入 vs 环境影响——"收入比环境影响明显重要（5 分）"；满意度 vs 环境影响——"满意度比环境影响稍微重要（3 分）"。AHP 通过一致性检验确保判断的逻辑一致性。
 目标规划。 目标规划为每个目标设定一个期望值，最小化各目标偏离期望值的加权和。目标规划的哲学是"不求最优，但求满意"——管理者先定义"什么是可以接受的"，然后找最接近这个期望的方案。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加权和法。 给每个目标分配一个权重，将多目标优化转化为单目标优化：总得分 = w₁ × 收入 + w₂ × 满意度 + w₃ × (-成本) + w₄ × (-环境影响)。加权和法简单直观，但权重的选择主观性强——"收入比满意度重要多少？"是一个价值判断问题。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层次分析法（AHP）。 AHP 通过两两比较的方式确定各目标的相对重要性，降低主观赋权的随意性。例如：收入 vs 满意度——"收入比满意度稍微重要（3 分）"；收入 vs 环境影响——"收入比环境影响明显重要（5 分）"；满意度 vs 环境影响——"满意度比环境影响稍微重要（3 分）"。AHP 通过一致性检验确保判断的逻辑一致性。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目标规划。 目标规划为每个目标设定一个期望值，最小化各目标偏离期望值的加权和。目标规划的哲学是"不求最优，但求满意"——管理者先定义"什么是可以接受的"，然后找最接近这个期望的方案。</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多目标决策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6.4.3 旅游选址决策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景区设施选址。 在景区内选择餐饮点、厕所、休息站、急救站的最佳位置，需要考虑：覆盖范围（每个设施服务一定半径内的游客）、客流分布（人多的地方多设）、建设成本（平坦地形成本低、山地成本高）、景观影响（不能破坏核心景观）。
 选址优化的方法。 最大覆盖模型——在有限数量的设施约束下，最大化覆盖的游客数量。P-中位模型——选择 P 个设施的位置，最小化所有游客到最近设施的总距离。P-中心模型——选择 P 个设施的位置，最小化最远游客到设施的距离（公平性优先）。
 ---
 规范性分析（Prescriptive Analytics）是数据分析的"最高级"——不仅告诉你"发生了什么"（描述性）和"将会发生什么"（预测性），还告诉你"应该怎么做"（规范性）。运筹优化是规范性分析的核心工具——线性规划处理连续变量的优化、整数规划处理离散决策、多目标优化处理冲突目标之间的权衡。
 动态定价和收益管理是旅游...</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景区设施选址。 在景区内选择餐饮点、厕所、休息站、急救站的最佳位置，需要考虑：覆盖范围（每个设施服务一定半径内的游客）、客流分布（人多的地方多设）、建设成本（平坦地形成本低、山地成本高）、景观影响（不能破坏核心景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选址优化的方法。 最大覆盖模型——在有限数量的设施约束下，最大化覆盖的游客数量。P-中位模型——选择 P 个设施的位置，最小化所有游客到最近设施的总距离。P-中心模型——选择 P 个设施的位置，最小化最远游客到设施的距离（公平性优先）。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规范性分析（Prescriptive Analytics）是数据分析的"最高级"——不仅告诉你"发生了什么"（描述性）和"将会发生什么"（预测性），还告诉你"应该怎么做"（规范性）。运筹优化是规范性分析的核心工具——线性规划处理连续变量的优化、整数规划处理离散决策、多目标优化处理冲突目标之间的权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态定价和收益管理是旅游行业最具商业价值的规范性分析应用——在需求波动大、产品不可存储的旅游市场中，通过差异化定价和容量控制最大化收益。贵州景区在淡季针对省内游客的优惠策略是基于需求价格弹性的经典应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资源调度优化（人员排班、路径优化）直接提升景区的运营效率——从观光车调度的车辆路径问题到导游排班的人员调度问题，优化算法将"凭经验"升级为"算出来"。</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多目标决策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6.4.3 旅游选址决策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动态定价和收益管理是旅游行业最具商业价值的规范性分析应用——在需求波动大、产品不可存储的旅游市场中，通过差异化定价和容量控制最大化收益。贵州景区在淡季针对省内游客的优惠策略是基于需求价格弹性的经典应用。
 资源调度优化（人员排班、路径优化）直接提升景区的运营效率——从观光车调度的车辆路径问题到导游排班的人员调度问题，优化算法将"凭经验"升级为"算出来"。
 但优化模型的局限性必须清醒认识：数学模型建立在简化假设之上，无法囊括所有现实因素。Pareto 最优概念提醒我们，多目标决策中不存在"完美方案"，管理者的价值判断不可替代。"最优解不等于最佳方案"——模型辅助决策，人做最终决策。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态定价和收益管理是旅游行业最具商业价值的规范性分析应用——在需求波动大、产品不可存储的旅游市场中，通过差异化定价和容量控制最大化收益。贵州景区在淡季针对省内游客的优惠策略是基于需求价格弹性的经典应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资源调度优化（人员排班、路径优化）直接提升景区的运营效率——从观光车调度的车辆路径问题到导游排班的人员调度问题，优化算法将"凭经验"升级为"算出来"。</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但优化模型的局限性必须清醒认识：数学模型建立在简化假设之上，无法囊括所有现实因素。Pareto 最优概念提醒我们，多目标决策中不存在"完美方案"，管理者的价值判断不可替代。"最优解不等于最佳方案"——模型辅助决策，人做最终决策。</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6.4 多目标决策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6.4.1 多目标优化的困境</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"鱼与熊掌不可兼得"。 旅游管理中的很多决策需要同时考虑多个目标——既想要最大化收入，又想要最大化游客满意度；既想要最小化成本，又想要最小化环境影响。这些目标往往是冲突的——提高收入可能意味着涨价，涨价会降低满意度。</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6.4.2 多目标决策方法</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加权和法。 给每个目标分配一个权重，将多目标优化转化为单目标优化：总得分 = w₁ × 收入 + w₂ × 满意度 + w₃ × (-成本) + w₄ × (-环境影响)。加权和法简单直观，但权重的选择主观性强——"收入比满意度重要多少？"是一个价值判断问题。</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6.4.3 旅游选址决策</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景区设施选址。 在景区内选择餐饮点、厕所、休息站、急救站的最佳位置，需要考虑：覆盖范围（每个设施服务一定半径内的游客）、客流分布（人多的地方多设）、建设成本（平坦地形成本低、山地成本高）、景观影响（不能破坏核心景观）。</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6.1.1 优化问题的三要素</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6.1.2 线性规划</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6.1.3 整数规划</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6.2.1 收益管理的基本概念</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6.2.2 动态定价模型</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6.2.3 超售与容量控制</a:t>
            </a:r>
            <a:endParaRPr lang="en-US" sz="1200" dirty="0"/>
          </a:p>
        </p:txBody>
      </p:sp>
      <p:sp>
        <p:nvSpPr>
          <p:cNvPr id="22" name="Shape 20"/>
          <p:cNvSpPr/>
          <p:nvPr/>
        </p:nvSpPr>
        <p:spPr>
          <a:xfrm>
            <a:off x="4754880" y="1005840"/>
            <a:ext cx="3931920" cy="457200"/>
          </a:xfrm>
          <a:prstGeom prst="rect">
            <a:avLst/>
          </a:prstGeom>
          <a:solidFill>
            <a:srgbClr val="F8FAFC"/>
          </a:solidFill>
          <a:ln/>
        </p:spPr>
      </p:sp>
      <p:sp>
        <p:nvSpPr>
          <p:cNvPr id="23" name="Shape 21"/>
          <p:cNvSpPr/>
          <p:nvPr/>
        </p:nvSpPr>
        <p:spPr>
          <a:xfrm>
            <a:off x="4754880" y="1005840"/>
            <a:ext cx="54864" cy="457200"/>
          </a:xfrm>
          <a:prstGeom prst="rect">
            <a:avLst/>
          </a:prstGeom>
          <a:solidFill>
            <a:srgbClr val="1C7293"/>
          </a:solidFill>
          <a:ln/>
        </p:spPr>
      </p:sp>
      <p:sp>
        <p:nvSpPr>
          <p:cNvPr id="24" name="Text 22"/>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6.3.1 人员排班优化</a:t>
            </a:r>
            <a:endParaRPr lang="en-US" sz="1200" dirty="0"/>
          </a:p>
        </p:txBody>
      </p:sp>
      <p:sp>
        <p:nvSpPr>
          <p:cNvPr id="25" name="Shape 23"/>
          <p:cNvSpPr/>
          <p:nvPr/>
        </p:nvSpPr>
        <p:spPr>
          <a:xfrm>
            <a:off x="4754880" y="1508760"/>
            <a:ext cx="3931920" cy="457200"/>
          </a:xfrm>
          <a:prstGeom prst="rect">
            <a:avLst/>
          </a:prstGeom>
          <a:solidFill>
            <a:srgbClr val="F8FAFC"/>
          </a:solidFill>
          <a:ln/>
        </p:spPr>
      </p:sp>
      <p:sp>
        <p:nvSpPr>
          <p:cNvPr id="26" name="Shape 24"/>
          <p:cNvSpPr/>
          <p:nvPr/>
        </p:nvSpPr>
        <p:spPr>
          <a:xfrm>
            <a:off x="4754880" y="1508760"/>
            <a:ext cx="54864" cy="457200"/>
          </a:xfrm>
          <a:prstGeom prst="rect">
            <a:avLst/>
          </a:prstGeom>
          <a:solidFill>
            <a:srgbClr val="1C7293"/>
          </a:solidFill>
          <a:ln/>
        </p:spPr>
      </p:sp>
      <p:sp>
        <p:nvSpPr>
          <p:cNvPr id="27" name="Text 25"/>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6.3.2 路径优化</a:t>
            </a:r>
            <a:endParaRPr lang="en-US" sz="1200" dirty="0"/>
          </a:p>
        </p:txBody>
      </p:sp>
      <p:sp>
        <p:nvSpPr>
          <p:cNvPr id="28" name="Shape 26"/>
          <p:cNvSpPr/>
          <p:nvPr/>
        </p:nvSpPr>
        <p:spPr>
          <a:xfrm>
            <a:off x="4754880" y="2011680"/>
            <a:ext cx="3931920" cy="457200"/>
          </a:xfrm>
          <a:prstGeom prst="rect">
            <a:avLst/>
          </a:prstGeom>
          <a:solidFill>
            <a:srgbClr val="F8FAFC"/>
          </a:solidFill>
          <a:ln/>
        </p:spPr>
      </p:sp>
      <p:sp>
        <p:nvSpPr>
          <p:cNvPr id="29" name="Shape 27"/>
          <p:cNvSpPr/>
          <p:nvPr/>
        </p:nvSpPr>
        <p:spPr>
          <a:xfrm>
            <a:off x="4754880" y="2011680"/>
            <a:ext cx="54864" cy="457200"/>
          </a:xfrm>
          <a:prstGeom prst="rect">
            <a:avLst/>
          </a:prstGeom>
          <a:solidFill>
            <a:srgbClr val="1C7293"/>
          </a:solidFill>
          <a:ln/>
        </p:spPr>
      </p:sp>
      <p:sp>
        <p:nvSpPr>
          <p:cNvPr id="30" name="Text 28"/>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6.4.1 多目标优化的困境</a:t>
            </a:r>
            <a:endParaRPr lang="en-US" sz="1200" dirty="0"/>
          </a:p>
        </p:txBody>
      </p:sp>
      <p:sp>
        <p:nvSpPr>
          <p:cNvPr id="31" name="Shape 29"/>
          <p:cNvSpPr/>
          <p:nvPr/>
        </p:nvSpPr>
        <p:spPr>
          <a:xfrm>
            <a:off x="4754880" y="2514600"/>
            <a:ext cx="3931920" cy="457200"/>
          </a:xfrm>
          <a:prstGeom prst="rect">
            <a:avLst/>
          </a:prstGeom>
          <a:solidFill>
            <a:srgbClr val="F8FAFC"/>
          </a:solidFill>
          <a:ln/>
        </p:spPr>
      </p:sp>
      <p:sp>
        <p:nvSpPr>
          <p:cNvPr id="32" name="Shape 30"/>
          <p:cNvSpPr/>
          <p:nvPr/>
        </p:nvSpPr>
        <p:spPr>
          <a:xfrm>
            <a:off x="4754880" y="2514600"/>
            <a:ext cx="54864" cy="457200"/>
          </a:xfrm>
          <a:prstGeom prst="rect">
            <a:avLst/>
          </a:prstGeom>
          <a:solidFill>
            <a:srgbClr val="1C7293"/>
          </a:solidFill>
          <a:ln/>
        </p:spPr>
      </p:sp>
      <p:sp>
        <p:nvSpPr>
          <p:cNvPr id="33" name="Text 31"/>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6.4.2 多目标决策方法</a:t>
            </a:r>
            <a:endParaRPr lang="en-US" sz="1200" dirty="0"/>
          </a:p>
        </p:txBody>
      </p:sp>
      <p:sp>
        <p:nvSpPr>
          <p:cNvPr id="34" name="Shape 32"/>
          <p:cNvSpPr/>
          <p:nvPr/>
        </p:nvSpPr>
        <p:spPr>
          <a:xfrm>
            <a:off x="4754880" y="3017520"/>
            <a:ext cx="3931920" cy="457200"/>
          </a:xfrm>
          <a:prstGeom prst="rect">
            <a:avLst/>
          </a:prstGeom>
          <a:solidFill>
            <a:srgbClr val="F8FAFC"/>
          </a:solidFill>
          <a:ln/>
        </p:spPr>
      </p:sp>
      <p:sp>
        <p:nvSpPr>
          <p:cNvPr id="35" name="Shape 33"/>
          <p:cNvSpPr/>
          <p:nvPr/>
        </p:nvSpPr>
        <p:spPr>
          <a:xfrm>
            <a:off x="4754880" y="3017520"/>
            <a:ext cx="54864" cy="457200"/>
          </a:xfrm>
          <a:prstGeom prst="rect">
            <a:avLst/>
          </a:prstGeom>
          <a:solidFill>
            <a:srgbClr val="1C7293"/>
          </a:solidFill>
          <a:ln/>
        </p:spPr>
      </p:sp>
      <p:sp>
        <p:nvSpPr>
          <p:cNvPr id="36" name="Text 34"/>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6.4.3 旅游选址决策</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6-1：优化问题类型速查</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问题类型 | 决策变量 | 求解难度 | 旅游应用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线性规划（LP） | 连续 | 容易（多项式时间） | 广告预算分配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整数规划（IP） | 整数 | 难（NP 难） | 车辆数量、人员数量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混合整数规划（MIP） | 部分整数 | 难 | 车辆数量 + 路线分配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非线性规划（NLP） | 连续 | 中等 | 动态定价（需求函数非线性）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多目标优化 | 任意 | 取决于子问题 | 景区选址、政策权衡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6-2：收益管理的核心指标</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指标 | 计算方式 | 含义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RevPAR | 总收入 / 可用容量 | 单位容量的收入贡献（酒店/景区适用）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入住率/入园率 | 实际使用量 / 容量 | 容量的利用程度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平均价格 | 总收入 / 销售数量 | 实际销售的平均单价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收益渗透率 | 实际收入 / 理论上限收入 | 收益管理的效果（100% = 完美定价） |</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规范性分析（Prescriptive Analytics）是数据分析的"最高级"——不仅告诉你"发生了什么"（描述性）和"将会发生什么"（预测性），还告诉你"应该怎么做"（规范性）。运筹优化是规范性分析的核心工具——线性规划处理连续变量的优化、整数规划处理离散决策、多目标优化处理冲突目标之间的权衡。</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动态定价和收益管理是旅游行业最具商业价值的规范性分析应用——在需求波动大、产品不可存储的旅游市场中，通过差异化定价和容量控制最大化收益。贵州景区在淡季针对省内游客的优惠策略是基于需求价格弹性的经典应用。</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资源调度优化（人员排班、路径优化）直接提升景区的运营效率——从观光车调度的车辆路径问题到导游排班的人员调度问题，优化算法将"凭经验"升级为"算出来"。</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但优化模型的局限性必须清醒认识：数学模型建立在简化假设之上，无法囊括所有现实因素。Pareto 最优概念提醒我们，多目标决策中不存在"完美方案"，管理者的价值判断不可替代。"最优解不等于最佳方案"——模型辅助决策，人做最终决策。</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6 章 完</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旅游大数据分析与决策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旅游大数据分析与决策 - 第6章 规范性分析与决策优化</dc:title>
  <dc:subject>PptxGenJS Presentation</dc:subject>
  <dc:creator>安顺学院旅游管理学院</dc:creator>
  <cp:lastModifiedBy>安顺学院旅游管理学院</cp:lastModifiedBy>
  <cp:revision>1</cp:revision>
  <dcterms:created xsi:type="dcterms:W3CDTF">2026-07-28T23:52:25Z</dcterms:created>
  <dcterms:modified xsi:type="dcterms:W3CDTF">2026-07-28T23:52:25Z</dcterms:modified>
</cp:coreProperties>
</file>