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slideMasters/slideMaster18.xml" ContentType="application/vnd.openxmlformats-officedocument.presentationml.slideMaster+xml"/>
  <Override PartName="/ppt/slides/slide18.xml" ContentType="application/vnd.openxmlformats-officedocument.presentationml.slide+xml"/>
  <Override PartName="/ppt/slideMasters/slideMaster19.xml" ContentType="application/vnd.openxmlformats-officedocument.presentationml.slideMaster+xml"/>
  <Override PartName="/ppt/slides/slide19.xml" ContentType="application/vnd.openxmlformats-officedocument.presentationml.slide+xml"/>
  <Override PartName="/ppt/slideMasters/slideMaster20.xml" ContentType="application/vnd.openxmlformats-officedocument.presentationml.slideMaster+xml"/>
  <Override PartName="/ppt/slides/slide20.xml" ContentType="application/vnd.openxmlformats-officedocument.presentationml.slide+xml"/>
  <Override PartName="/ppt/slideMasters/slideMaster21.xml" ContentType="application/vnd.openxmlformats-officedocument.presentationml.slideMaster+xml"/>
  <Override PartName="/ppt/slides/slide21.xml" ContentType="application/vnd.openxmlformats-officedocument.presentationml.slide+xml"/>
  <Override PartName="/ppt/slideMasters/slideMaster22.xml" ContentType="application/vnd.openxmlformats-officedocument.presentationml.slideMaster+xml"/>
  <Override PartName="/ppt/slides/slide22.xml" ContentType="application/vnd.openxmlformats-officedocument.presentationml.slide+xml"/>
  <Override PartName="/ppt/slideMasters/slideMaster23.xml" ContentType="application/vnd.openxmlformats-officedocument.presentationml.slideMaster+xml"/>
  <Override PartName="/ppt/slides/slide23.xml" ContentType="application/vnd.openxmlformats-officedocument.presentationml.slide+xml"/>
  <Override PartName="/ppt/slideMasters/slideMaster24.xml" ContentType="application/vnd.openxmlformats-officedocument.presentationml.slideMaster+xml"/>
  <Override PartName="/ppt/slides/slide24.xml" ContentType="application/vnd.openxmlformats-officedocument.presentationml.slide+xml"/>
  <Override PartName="/ppt/slideMasters/slideMaster25.xml" ContentType="application/vnd.openxmlformats-officedocument.presentationml.slideMaster+xml"/>
  <Override PartName="/ppt/slides/slide25.xml" ContentType="application/vnd.openxmlformats-officedocument.presentationml.slide+xml"/>
  <Override PartName="/ppt/slideMasters/slideMaster26.xml" ContentType="application/vnd.openxmlformats-officedocument.presentationml.slideMaster+xml"/>
  <Override PartName="/ppt/slides/slide26.xml" ContentType="application/vnd.openxmlformats-officedocument.presentationml.slide+xml"/>
  <Override PartName="/ppt/slideMasters/slideMaster27.xml" ContentType="application/vnd.openxmlformats-officedocument.presentationml.slideMaster+xml"/>
  <Override PartName="/ppt/slides/slide27.xml" ContentType="application/vnd.openxmlformats-officedocument.presentationml.slide+xml"/>
  <Override PartName="/ppt/slideMasters/slideMaster28.xml" ContentType="application/vnd.openxmlformats-officedocument.presentationml.slideMaster+xml"/>
  <Override PartName="/ppt/slides/slide28.xml" ContentType="application/vnd.openxmlformats-officedocument.presentationml.slide+xml"/>
  <Override PartName="/ppt/slideMasters/slideMaster29.xml" ContentType="application/vnd.openxmlformats-officedocument.presentationml.slideMaster+xml"/>
  <Override PartName="/ppt/slides/slide29.xml" ContentType="application/vnd.openxmlformats-officedocument.presentationml.slide+xml"/>
  <Override PartName="/ppt/slideMasters/slideMaster30.xml" ContentType="application/vnd.openxmlformats-officedocument.presentationml.slideMaster+xml"/>
  <Override PartName="/ppt/slides/slide3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Lst>
  <p:notesMasterIdLst>
    <p:notesMasterId r:id="rId32"/>
  </p:notesMasterIdLst>
  <p:sldSz cx="9144000" cy="5143500"/>
  <p:notesSz cx="5143500" cy="9144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notesMaster" Target="notesMasters/notesMaster1.xml"/><Relationship Id="rId33" Type="http://schemas.openxmlformats.org/officeDocument/2006/relationships/presProps" Target="presProps.xml"/><Relationship Id="rId34" Type="http://schemas.openxmlformats.org/officeDocument/2006/relationships/viewProps" Target="viewProps.xml"/><Relationship Id="rId35" Type="http://schemas.openxmlformats.org/officeDocument/2006/relationships/theme" Target="theme/theme1.xml"/><Relationship Id="rId36"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_rels/notesSlide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xml"/>
		</Relationships>
</file>

<file path=ppt/notesSlides/_rels/notesSlide1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9.xml"/>
		</Relationships>
</file>

<file path=ppt/notesSlides/_rels/notesSlide2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0.xml"/>
		</Relationships>
</file>

<file path=ppt/notesSlides/_rels/notesSlide2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1.xml"/>
		</Relationships>
</file>

<file path=ppt/notesSlides/_rels/notesSlide2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2.xml"/>
		</Relationships>
</file>

<file path=ppt/notesSlides/_rels/notesSlide2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3.xml"/>
		</Relationships>
</file>

<file path=ppt/notesSlides/_rels/notesSlide2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4.xml"/>
		</Relationships>
</file>

<file path=ppt/notesSlides/_rels/notesSlide2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5.xml"/>
		</Relationships>
</file>

<file path=ppt/notesSlides/_rels/notesSlide2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6.xml"/>
		</Relationships>
</file>

<file path=ppt/notesSlides/_rels/notesSlide2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7.xml"/>
		</Relationships>
</file>

<file path=ppt/notesSlides/_rels/notesSlide2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8.xml"/>
		</Relationships>
</file>

<file path=ppt/notesSlides/_rels/notesSlide2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9.xml"/>
		</Relationships>
</file>

<file path=ppt/notesSlides/_rels/notesSlide3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0.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30</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8.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9.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0.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1A1A2E"/>
        </a:solidFill>
      </p:bgPr>
    </p:bg>
    <p:spTree>
      <p:nvGrpSpPr>
        <p:cNvPr id="1" name=""/>
        <p:cNvGrpSpPr/>
        <p:nvPr/>
      </p:nvGrpSpPr>
      <p:grpSpPr>
        <a:xfrm>
          <a:off x="0" y="0"/>
          <a:ext cx="0" cy="0"/>
          <a:chOff x="0" y="0"/>
          <a:chExt cx="0" cy="0"/>
        </a:xfrm>
      </p:grpSpPr>
      <p:sp>
        <p:nvSpPr>
          <p:cNvPr id="2" name="Shape 0"/>
          <p:cNvSpPr/>
          <p:nvPr/>
        </p:nvSpPr>
        <p:spPr>
          <a:xfrm>
            <a:off x="0" y="0"/>
            <a:ext cx="9144000" cy="54864"/>
          </a:xfrm>
          <a:prstGeom prst="rect">
            <a:avLst/>
          </a:prstGeom>
          <a:solidFill>
            <a:srgbClr val="1C7293"/>
          </a:solidFill>
          <a:ln/>
        </p:spPr>
      </p:sp>
      <p:sp>
        <p:nvSpPr>
          <p:cNvPr id="3" name="Shape 1"/>
          <p:cNvSpPr/>
          <p:nvPr/>
        </p:nvSpPr>
        <p:spPr>
          <a:xfrm>
            <a:off x="0" y="5088636"/>
            <a:ext cx="9144000" cy="54864"/>
          </a:xfrm>
          <a:prstGeom prst="rect">
            <a:avLst/>
          </a:prstGeom>
          <a:solidFill>
            <a:srgbClr val="1C7293"/>
          </a:solidFill>
          <a:ln/>
        </p:spPr>
      </p:sp>
      <p:sp>
        <p:nvSpPr>
          <p:cNvPr id="4" name="Text 2"/>
          <p:cNvSpPr/>
          <p:nvPr/>
        </p:nvSpPr>
        <p:spPr>
          <a:xfrm>
            <a:off x="731520" y="914400"/>
            <a:ext cx="7680960" cy="457200"/>
          </a:xfrm>
          <a:prstGeom prst="rect">
            <a:avLst/>
          </a:prstGeom>
          <a:noFill/>
          <a:ln/>
        </p:spPr>
        <p:txBody>
          <a:bodyPr wrap="square" rtlCol="0" anchor="ctr"/>
          <a:lstStyle/>
          <a:p>
            <a:pPr algn="l" indent="0" marL="0">
              <a:buNone/>
            </a:pPr>
            <a:r>
              <a:rPr lang="en-US" sz="1600" spc="400" kern="0" dirty="0">
                <a:solidFill>
                  <a:srgbClr val="1C7293"/>
                </a:solidFill>
                <a:latin typeface="Calibri" pitchFamily="34" charset="0"/>
                <a:ea typeface="Calibri" pitchFamily="34" charset="-122"/>
                <a:cs typeface="Calibri" pitchFamily="34" charset="-120"/>
              </a:rPr>
              <a:t>旅游大数据分析与决策</a:t>
            </a:r>
            <a:endParaRPr lang="en-US" sz="1600" dirty="0"/>
          </a:p>
        </p:txBody>
      </p:sp>
      <p:sp>
        <p:nvSpPr>
          <p:cNvPr id="5" name="Text 3"/>
          <p:cNvSpPr/>
          <p:nvPr/>
        </p:nvSpPr>
        <p:spPr>
          <a:xfrm>
            <a:off x="731520" y="1463040"/>
            <a:ext cx="7680960" cy="548640"/>
          </a:xfrm>
          <a:prstGeom prst="rect">
            <a:avLst/>
          </a:prstGeom>
          <a:noFill/>
          <a:ln/>
        </p:spPr>
        <p:txBody>
          <a:bodyPr wrap="square" rtlCol="0" anchor="ctr"/>
          <a:lstStyle/>
          <a:p>
            <a:pPr algn="l" indent="0" marL="0">
              <a:buNone/>
            </a:pPr>
            <a:r>
              <a:rPr lang="en-US" sz="2000" b="1" dirty="0">
                <a:solidFill>
                  <a:srgbClr val="F59E0B"/>
                </a:solidFill>
                <a:latin typeface="Calibri" pitchFamily="34" charset="0"/>
                <a:ea typeface="Calibri" pitchFamily="34" charset="-122"/>
                <a:cs typeface="Calibri" pitchFamily="34" charset="-120"/>
              </a:rPr>
              <a:t>第 12 章</a:t>
            </a:r>
            <a:endParaRPr lang="en-US" sz="2000" dirty="0"/>
          </a:p>
        </p:txBody>
      </p:sp>
      <p:sp>
        <p:nvSpPr>
          <p:cNvPr id="6" name="Text 4"/>
          <p:cNvSpPr/>
          <p:nvPr/>
        </p:nvSpPr>
        <p:spPr>
          <a:xfrm>
            <a:off x="731520" y="2103120"/>
            <a:ext cx="7680960" cy="1371600"/>
          </a:xfrm>
          <a:prstGeom prst="rect">
            <a:avLst/>
          </a:prstGeom>
          <a:noFill/>
          <a:ln/>
        </p:spPr>
        <p:txBody>
          <a:bodyPr wrap="square" rtlCol="0" anchor="t"/>
          <a:lstStyle/>
          <a:p>
            <a:pPr algn="l" indent="0" marL="0">
              <a:buNone/>
            </a:pPr>
            <a:r>
              <a:rPr lang="en-US" sz="4000" b="1" dirty="0">
                <a:solidFill>
                  <a:srgbClr val="FFFFFF"/>
                </a:solidFill>
                <a:latin typeface="Georgia" pitchFamily="34" charset="0"/>
                <a:ea typeface="Georgia" pitchFamily="34" charset="-122"/>
                <a:cs typeface="Georgia" pitchFamily="34" charset="-120"/>
              </a:rPr>
              <a:t>AI 与大数据的融合趋势</a:t>
            </a:r>
            <a:endParaRPr lang="en-US" sz="4000" dirty="0"/>
          </a:p>
        </p:txBody>
      </p:sp>
      <p:sp>
        <p:nvSpPr>
          <p:cNvPr id="7" name="Text 5"/>
          <p:cNvSpPr/>
          <p:nvPr/>
        </p:nvSpPr>
        <p:spPr>
          <a:xfrm>
            <a:off x="731520" y="4206240"/>
            <a:ext cx="7680960" cy="365760"/>
          </a:xfrm>
          <a:prstGeom prst="rect">
            <a:avLst/>
          </a:prstGeom>
          <a:noFill/>
          <a:ln/>
        </p:spPr>
        <p:txBody>
          <a:bodyPr wrap="square" rtlCol="0" anchor="ctr"/>
          <a:lstStyle/>
          <a:p>
            <a:pPr algn="l" indent="0" marL="0">
              <a:buNone/>
            </a:pPr>
            <a:r>
              <a:rPr lang="en-US" sz="1200" dirty="0">
                <a:solidFill>
                  <a:srgbClr val="64748B"/>
                </a:solidFill>
                <a:latin typeface="Calibri" pitchFamily="34" charset="0"/>
                <a:ea typeface="Calibri" pitchFamily="34" charset="-122"/>
                <a:cs typeface="Calibri" pitchFamily="34" charset="-120"/>
              </a:rPr>
              <a:t>旅游大数据分析与决策  |  安顺学院旅游管理学院</a:t>
            </a:r>
            <a:endParaRPr lang="en-US" sz="12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E8F4F8"/>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65A82"/>
          </a:solidFill>
          <a:ln/>
        </p:spPr>
      </p:sp>
      <p:sp>
        <p:nvSpPr>
          <p:cNvPr id="3" name="Text 1"/>
          <p:cNvSpPr/>
          <p:nvPr/>
        </p:nvSpPr>
        <p:spPr>
          <a:xfrm>
            <a:off x="457200" y="137160"/>
            <a:ext cx="8229600" cy="548640"/>
          </a:xfrm>
          <a:prstGeom prst="rect">
            <a:avLst/>
          </a:prstGeom>
          <a:noFill/>
          <a:ln/>
        </p:spPr>
        <p:txBody>
          <a:bodyPr wrap="square" rtlCol="0" anchor="ctr"/>
          <a:lstStyle/>
          <a:p>
            <a:pPr algn="l" indent="0" marL="0">
              <a:buNone/>
            </a:pPr>
            <a:r>
              <a:rPr lang="en-US" sz="2800" b="1" dirty="0">
                <a:solidFill>
                  <a:srgbClr val="FFFFFF"/>
                </a:solidFill>
                <a:latin typeface="Georgia" pitchFamily="34" charset="0"/>
                <a:ea typeface="Georgia" pitchFamily="34" charset="-122"/>
                <a:cs typeface="Georgia" pitchFamily="34" charset="-120"/>
              </a:rPr>
              <a:t>学习目标</a:t>
            </a:r>
            <a:endParaRPr lang="en-US" sz="2800" dirty="0"/>
          </a:p>
        </p:txBody>
      </p:sp>
      <p:sp>
        <p:nvSpPr>
          <p:cNvPr id="4" name="Shape 2"/>
          <p:cNvSpPr/>
          <p:nvPr/>
        </p:nvSpPr>
        <p:spPr>
          <a:xfrm>
            <a:off x="457200" y="1097280"/>
            <a:ext cx="3931920" cy="1463040"/>
          </a:xfrm>
          <a:prstGeom prst="rect">
            <a:avLst/>
          </a:prstGeom>
          <a:solidFill>
            <a:srgbClr val="FFFFFF"/>
          </a:solidFill>
          <a:ln/>
          <a:effectLst>
            <a:outerShdw sx="100000" sy="100000" kx="0" ky="0" algn="bl" rotWithShape="0" blurRad="76200" dist="25400" dir="8100000">
              <a:srgbClr val="000000">
                <a:alpha val="10000"/>
              </a:srgbClr>
            </a:outerShdw>
          </a:effectLst>
        </p:spPr>
      </p:sp>
      <p:sp>
        <p:nvSpPr>
          <p:cNvPr id="5" name="Shape 3"/>
          <p:cNvSpPr/>
          <p:nvPr/>
        </p:nvSpPr>
        <p:spPr>
          <a:xfrm>
            <a:off x="457200" y="1097280"/>
            <a:ext cx="73152" cy="1463040"/>
          </a:xfrm>
          <a:prstGeom prst="rect">
            <a:avLst/>
          </a:prstGeom>
          <a:solidFill>
            <a:srgbClr val="065A82"/>
          </a:solidFill>
          <a:ln/>
        </p:spPr>
      </p:sp>
      <p:sp>
        <p:nvSpPr>
          <p:cNvPr id="6" name="Text 4"/>
          <p:cNvSpPr/>
          <p:nvPr/>
        </p:nvSpPr>
        <p:spPr>
          <a:xfrm>
            <a:off x="685800" y="1188720"/>
            <a:ext cx="3566160" cy="365760"/>
          </a:xfrm>
          <a:prstGeom prst="rect">
            <a:avLst/>
          </a:prstGeom>
          <a:noFill/>
          <a:ln/>
        </p:spPr>
        <p:txBody>
          <a:bodyPr wrap="square" lIns="0" tIns="0" rIns="0" bIns="0" rtlCol="0" anchor="ctr"/>
          <a:lstStyle/>
          <a:p>
            <a:pPr algn="l" indent="0" marL="0">
              <a:buNone/>
            </a:pPr>
            <a:r>
              <a:rPr lang="en-US" sz="1600" b="1" dirty="0">
                <a:solidFill>
                  <a:srgbClr val="065A82"/>
                </a:solidFill>
                <a:latin typeface="Calibri" pitchFamily="34" charset="0"/>
                <a:ea typeface="Calibri" pitchFamily="34" charset="-122"/>
                <a:cs typeface="Calibri" pitchFamily="34" charset="-120"/>
              </a:rPr>
              <a:t>知识目标</a:t>
            </a:r>
            <a:endParaRPr lang="en-US" sz="1600" dirty="0"/>
          </a:p>
        </p:txBody>
      </p:sp>
      <p:sp>
        <p:nvSpPr>
          <p:cNvPr id="7" name="Text 5"/>
          <p:cNvSpPr/>
          <p:nvPr/>
        </p:nvSpPr>
        <p:spPr>
          <a:xfrm>
            <a:off x="685800" y="1554480"/>
            <a:ext cx="3566160" cy="914400"/>
          </a:xfrm>
          <a:prstGeom prst="rect">
            <a:avLst/>
          </a:prstGeom>
          <a:noFill/>
          <a:ln/>
        </p:spPr>
        <p:txBody>
          <a:bodyPr wrap="square" lIns="0" tIns="0" rIns="0" bIns="0" rtlCol="0" anchor="t"/>
          <a:lstStyle/>
          <a:p>
            <a:pPr algn="l" indent="0" marL="0">
              <a:buNone/>
            </a:pPr>
            <a:r>
              <a:rPr lang="en-US" sz="1300" dirty="0">
                <a:solidFill>
                  <a:srgbClr val="1E293B"/>
                </a:solidFill>
                <a:latin typeface="Calibri" pitchFamily="34" charset="0"/>
                <a:ea typeface="Calibri" pitchFamily="34" charset="-122"/>
                <a:cs typeface="Calibri" pitchFamily="34" charset="-120"/>
              </a:rPr>
              <a:t>掌握AI 与大数据的融合趋势的核心概念、理论框架与关键术语，理解其在数字文旅学科体系中的定位</a:t>
            </a:r>
            <a:endParaRPr lang="en-US" sz="1300" dirty="0"/>
          </a:p>
        </p:txBody>
      </p:sp>
      <p:sp>
        <p:nvSpPr>
          <p:cNvPr id="8" name="Shape 6"/>
          <p:cNvSpPr/>
          <p:nvPr/>
        </p:nvSpPr>
        <p:spPr>
          <a:xfrm>
            <a:off x="4754880" y="1097280"/>
            <a:ext cx="3931920" cy="1463040"/>
          </a:xfrm>
          <a:prstGeom prst="rect">
            <a:avLst/>
          </a:prstGeom>
          <a:solidFill>
            <a:srgbClr val="FFFFFF"/>
          </a:solidFill>
          <a:ln/>
          <a:effectLst>
            <a:outerShdw sx="100000" sy="100000" kx="0" ky="0" algn="bl" rotWithShape="0" blurRad="76200" dist="25400" dir="8100000">
              <a:srgbClr val="000000">
                <a:alpha val="10000"/>
              </a:srgbClr>
            </a:outerShdw>
          </a:effectLst>
        </p:spPr>
      </p:sp>
      <p:sp>
        <p:nvSpPr>
          <p:cNvPr id="9" name="Shape 7"/>
          <p:cNvSpPr/>
          <p:nvPr/>
        </p:nvSpPr>
        <p:spPr>
          <a:xfrm>
            <a:off x="4754880" y="1097280"/>
            <a:ext cx="73152" cy="1463040"/>
          </a:xfrm>
          <a:prstGeom prst="rect">
            <a:avLst/>
          </a:prstGeom>
          <a:solidFill>
            <a:srgbClr val="1C7293"/>
          </a:solidFill>
          <a:ln/>
        </p:spPr>
      </p:sp>
      <p:sp>
        <p:nvSpPr>
          <p:cNvPr id="10" name="Text 8"/>
          <p:cNvSpPr/>
          <p:nvPr/>
        </p:nvSpPr>
        <p:spPr>
          <a:xfrm>
            <a:off x="4983480" y="1188720"/>
            <a:ext cx="3566160" cy="365760"/>
          </a:xfrm>
          <a:prstGeom prst="rect">
            <a:avLst/>
          </a:prstGeom>
          <a:noFill/>
          <a:ln/>
        </p:spPr>
        <p:txBody>
          <a:bodyPr wrap="square" lIns="0" tIns="0" rIns="0" bIns="0" rtlCol="0" anchor="ctr"/>
          <a:lstStyle/>
          <a:p>
            <a:pPr algn="l" indent="0" marL="0">
              <a:buNone/>
            </a:pPr>
            <a:r>
              <a:rPr lang="en-US" sz="1600" b="1" dirty="0">
                <a:solidFill>
                  <a:srgbClr val="1C7293"/>
                </a:solidFill>
                <a:latin typeface="Calibri" pitchFamily="34" charset="0"/>
                <a:ea typeface="Calibri" pitchFamily="34" charset="-122"/>
                <a:cs typeface="Calibri" pitchFamily="34" charset="-120"/>
              </a:rPr>
              <a:t>能力目标</a:t>
            </a:r>
            <a:endParaRPr lang="en-US" sz="1600" dirty="0"/>
          </a:p>
        </p:txBody>
      </p:sp>
      <p:sp>
        <p:nvSpPr>
          <p:cNvPr id="11" name="Text 9"/>
          <p:cNvSpPr/>
          <p:nvPr/>
        </p:nvSpPr>
        <p:spPr>
          <a:xfrm>
            <a:off x="4983480" y="1554480"/>
            <a:ext cx="3566160" cy="914400"/>
          </a:xfrm>
          <a:prstGeom prst="rect">
            <a:avLst/>
          </a:prstGeom>
          <a:noFill/>
          <a:ln/>
        </p:spPr>
        <p:txBody>
          <a:bodyPr wrap="square" lIns="0" tIns="0" rIns="0" bIns="0" rtlCol="0" anchor="t"/>
          <a:lstStyle/>
          <a:p>
            <a:pPr algn="l" indent="0" marL="0">
              <a:buNone/>
            </a:pPr>
            <a:r>
              <a:rPr lang="en-US" sz="1300" dirty="0">
                <a:solidFill>
                  <a:srgbClr val="1E293B"/>
                </a:solidFill>
                <a:latin typeface="Calibri" pitchFamily="34" charset="0"/>
                <a:ea typeface="Calibri" pitchFamily="34" charset="-122"/>
                <a:cs typeface="Calibri" pitchFamily="34" charset="-120"/>
              </a:rPr>
              <a:t>能够运用AI 与大数据的融合趋势的理论工具分析实践问题，具备方案设计与评估的基本能力</a:t>
            </a:r>
            <a:endParaRPr lang="en-US" sz="1300" dirty="0"/>
          </a:p>
        </p:txBody>
      </p:sp>
      <p:sp>
        <p:nvSpPr>
          <p:cNvPr id="12" name="Shape 10"/>
          <p:cNvSpPr/>
          <p:nvPr/>
        </p:nvSpPr>
        <p:spPr>
          <a:xfrm>
            <a:off x="457200" y="2743200"/>
            <a:ext cx="3931920" cy="1463040"/>
          </a:xfrm>
          <a:prstGeom prst="rect">
            <a:avLst/>
          </a:prstGeom>
          <a:solidFill>
            <a:srgbClr val="FFFFFF"/>
          </a:solidFill>
          <a:ln/>
          <a:effectLst>
            <a:outerShdw sx="100000" sy="100000" kx="0" ky="0" algn="bl" rotWithShape="0" blurRad="76200" dist="25400" dir="8100000">
              <a:srgbClr val="000000">
                <a:alpha val="10000"/>
              </a:srgbClr>
            </a:outerShdw>
          </a:effectLst>
        </p:spPr>
      </p:sp>
      <p:sp>
        <p:nvSpPr>
          <p:cNvPr id="13" name="Shape 11"/>
          <p:cNvSpPr/>
          <p:nvPr/>
        </p:nvSpPr>
        <p:spPr>
          <a:xfrm>
            <a:off x="457200" y="2743200"/>
            <a:ext cx="73152" cy="1463040"/>
          </a:xfrm>
          <a:prstGeom prst="rect">
            <a:avLst/>
          </a:prstGeom>
          <a:solidFill>
            <a:srgbClr val="10B981"/>
          </a:solidFill>
          <a:ln/>
        </p:spPr>
      </p:sp>
      <p:sp>
        <p:nvSpPr>
          <p:cNvPr id="14" name="Text 12"/>
          <p:cNvSpPr/>
          <p:nvPr/>
        </p:nvSpPr>
        <p:spPr>
          <a:xfrm>
            <a:off x="685800" y="2834640"/>
            <a:ext cx="3566160" cy="365760"/>
          </a:xfrm>
          <a:prstGeom prst="rect">
            <a:avLst/>
          </a:prstGeom>
          <a:noFill/>
          <a:ln/>
        </p:spPr>
        <p:txBody>
          <a:bodyPr wrap="square" lIns="0" tIns="0" rIns="0" bIns="0" rtlCol="0" anchor="ctr"/>
          <a:lstStyle/>
          <a:p>
            <a:pPr algn="l" indent="0" marL="0">
              <a:buNone/>
            </a:pPr>
            <a:r>
              <a:rPr lang="en-US" sz="1600" b="1" dirty="0">
                <a:solidFill>
                  <a:srgbClr val="10B981"/>
                </a:solidFill>
                <a:latin typeface="Calibri" pitchFamily="34" charset="0"/>
                <a:ea typeface="Calibri" pitchFamily="34" charset="-122"/>
                <a:cs typeface="Calibri" pitchFamily="34" charset="-120"/>
              </a:rPr>
              <a:t>素养目标</a:t>
            </a:r>
            <a:endParaRPr lang="en-US" sz="1600" dirty="0"/>
          </a:p>
        </p:txBody>
      </p:sp>
      <p:sp>
        <p:nvSpPr>
          <p:cNvPr id="15" name="Text 13"/>
          <p:cNvSpPr/>
          <p:nvPr/>
        </p:nvSpPr>
        <p:spPr>
          <a:xfrm>
            <a:off x="685800" y="3200400"/>
            <a:ext cx="3566160" cy="914400"/>
          </a:xfrm>
          <a:prstGeom prst="rect">
            <a:avLst/>
          </a:prstGeom>
          <a:noFill/>
          <a:ln/>
        </p:spPr>
        <p:txBody>
          <a:bodyPr wrap="square" lIns="0" tIns="0" rIns="0" bIns="0" rtlCol="0" anchor="t"/>
          <a:lstStyle/>
          <a:p>
            <a:pPr algn="l" indent="0" marL="0">
              <a:buNone/>
            </a:pPr>
            <a:r>
              <a:rPr lang="en-US" sz="1300" dirty="0">
                <a:solidFill>
                  <a:srgbClr val="1E293B"/>
                </a:solidFill>
                <a:latin typeface="Calibri" pitchFamily="34" charset="0"/>
                <a:ea typeface="Calibri" pitchFamily="34" charset="-122"/>
                <a:cs typeface="Calibri" pitchFamily="34" charset="-120"/>
              </a:rPr>
              <a:t>形成数字化转型的系统思维，理解技术创新与人文关怀的平衡</a:t>
            </a:r>
            <a:endParaRPr lang="en-US" sz="1300" dirty="0"/>
          </a:p>
        </p:txBody>
      </p:sp>
      <p:sp>
        <p:nvSpPr>
          <p:cNvPr id="16" name="Shape 14"/>
          <p:cNvSpPr/>
          <p:nvPr/>
        </p:nvSpPr>
        <p:spPr>
          <a:xfrm>
            <a:off x="4754880" y="2743200"/>
            <a:ext cx="3931920" cy="1463040"/>
          </a:xfrm>
          <a:prstGeom prst="rect">
            <a:avLst/>
          </a:prstGeom>
          <a:solidFill>
            <a:srgbClr val="FFFFFF"/>
          </a:solidFill>
          <a:ln/>
          <a:effectLst>
            <a:outerShdw sx="100000" sy="100000" kx="0" ky="0" algn="bl" rotWithShape="0" blurRad="76200" dist="25400" dir="8100000">
              <a:srgbClr val="000000">
                <a:alpha val="10000"/>
              </a:srgbClr>
            </a:outerShdw>
          </a:effectLst>
        </p:spPr>
      </p:sp>
      <p:sp>
        <p:nvSpPr>
          <p:cNvPr id="17" name="Shape 15"/>
          <p:cNvSpPr/>
          <p:nvPr/>
        </p:nvSpPr>
        <p:spPr>
          <a:xfrm>
            <a:off x="4754880" y="2743200"/>
            <a:ext cx="73152" cy="1463040"/>
          </a:xfrm>
          <a:prstGeom prst="rect">
            <a:avLst/>
          </a:prstGeom>
          <a:solidFill>
            <a:srgbClr val="F59E0B"/>
          </a:solidFill>
          <a:ln/>
        </p:spPr>
      </p:sp>
      <p:sp>
        <p:nvSpPr>
          <p:cNvPr id="18" name="Text 16"/>
          <p:cNvSpPr/>
          <p:nvPr/>
        </p:nvSpPr>
        <p:spPr>
          <a:xfrm>
            <a:off x="4983480" y="2834640"/>
            <a:ext cx="3566160" cy="365760"/>
          </a:xfrm>
          <a:prstGeom prst="rect">
            <a:avLst/>
          </a:prstGeom>
          <a:noFill/>
          <a:ln/>
        </p:spPr>
        <p:txBody>
          <a:bodyPr wrap="square" lIns="0" tIns="0" rIns="0" bIns="0" rtlCol="0" anchor="ctr"/>
          <a:lstStyle/>
          <a:p>
            <a:pPr algn="l" indent="0" marL="0">
              <a:buNone/>
            </a:pPr>
            <a:r>
              <a:rPr lang="en-US" sz="1600" b="1" dirty="0">
                <a:solidFill>
                  <a:srgbClr val="F59E0B"/>
                </a:solidFill>
                <a:latin typeface="Calibri" pitchFamily="34" charset="0"/>
                <a:ea typeface="Calibri" pitchFamily="34" charset="-122"/>
                <a:cs typeface="Calibri" pitchFamily="34" charset="-120"/>
              </a:rPr>
              <a:t>思政元素</a:t>
            </a:r>
            <a:endParaRPr lang="en-US" sz="1600" dirty="0"/>
          </a:p>
        </p:txBody>
      </p:sp>
      <p:sp>
        <p:nvSpPr>
          <p:cNvPr id="19" name="Text 17"/>
          <p:cNvSpPr/>
          <p:nvPr/>
        </p:nvSpPr>
        <p:spPr>
          <a:xfrm>
            <a:off x="4983480" y="3200400"/>
            <a:ext cx="3566160" cy="914400"/>
          </a:xfrm>
          <a:prstGeom prst="rect">
            <a:avLst/>
          </a:prstGeom>
          <a:noFill/>
          <a:ln/>
        </p:spPr>
        <p:txBody>
          <a:bodyPr wrap="square" lIns="0" tIns="0" rIns="0" bIns="0" rtlCol="0" anchor="t"/>
          <a:lstStyle/>
          <a:p>
            <a:pPr algn="l" indent="0" marL="0">
              <a:buNone/>
            </a:pPr>
            <a:r>
              <a:rPr lang="en-US" sz="1300" dirty="0">
                <a:solidFill>
                  <a:srgbClr val="1E293B"/>
                </a:solidFill>
                <a:latin typeface="Calibri" pitchFamily="34" charset="0"/>
                <a:ea typeface="Calibri" pitchFamily="34" charset="-122"/>
                <a:cs typeface="Calibri" pitchFamily="34" charset="-120"/>
              </a:rPr>
              <a:t>数字中国战略与文旅融合发展</a:t>
            </a:r>
            <a:endParaRPr lang="en-US" sz="13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731520"/>
          </a:xfrm>
          <a:prstGeom prst="rect">
            <a:avLst/>
          </a:prstGeom>
          <a:solidFill>
            <a:srgbClr val="1C7293"/>
          </a:solidFill>
          <a:ln/>
        </p:spPr>
      </p:sp>
      <p:sp>
        <p:nvSpPr>
          <p:cNvPr id="3" name="Text 1"/>
          <p:cNvSpPr/>
          <p:nvPr/>
        </p:nvSpPr>
        <p:spPr>
          <a:xfrm>
            <a:off x="457200" y="91440"/>
            <a:ext cx="7315200" cy="548640"/>
          </a:xfrm>
          <a:prstGeom prst="rect">
            <a:avLst/>
          </a:prstGeom>
          <a:noFill/>
          <a:ln/>
        </p:spPr>
        <p:txBody>
          <a:bodyPr wrap="square" rtlCol="0" anchor="ctr"/>
          <a:lstStyle/>
          <a:p>
            <a:pPr algn="l" indent="0" marL="0">
              <a:buNone/>
            </a:pPr>
            <a:r>
              <a:rPr lang="en-US" sz="2600" b="1" dirty="0">
                <a:solidFill>
                  <a:srgbClr val="FFFFFF"/>
                </a:solidFill>
                <a:latin typeface="Georgia" pitchFamily="34" charset="0"/>
                <a:ea typeface="Georgia" pitchFamily="34" charset="-122"/>
                <a:cs typeface="Georgia" pitchFamily="34" charset="-120"/>
              </a:rPr>
              <a:t>导入案例</a:t>
            </a:r>
            <a:endParaRPr lang="en-US" sz="2600" dirty="0"/>
          </a:p>
        </p:txBody>
      </p:sp>
      <p:sp>
        <p:nvSpPr>
          <p:cNvPr id="4" name="Shape 2"/>
          <p:cNvSpPr/>
          <p:nvPr/>
        </p:nvSpPr>
        <p:spPr>
          <a:xfrm>
            <a:off x="457200" y="1005840"/>
            <a:ext cx="8229600" cy="3657600"/>
          </a:xfrm>
          <a:prstGeom prst="rect">
            <a:avLst/>
          </a:prstGeom>
          <a:solidFill>
            <a:srgbClr val="F8FAFC"/>
          </a:solidFill>
          <a:ln w="12700">
            <a:solidFill>
              <a:srgbClr val="1C7293"/>
            </a:solidFill>
            <a:prstDash val="solid"/>
          </a:ln>
        </p:spPr>
      </p:sp>
      <p:sp>
        <p:nvSpPr>
          <p:cNvPr id="5" name="Shape 3"/>
          <p:cNvSpPr/>
          <p:nvPr/>
        </p:nvSpPr>
        <p:spPr>
          <a:xfrm>
            <a:off x="457200" y="1005840"/>
            <a:ext cx="1371600" cy="365760"/>
          </a:xfrm>
          <a:prstGeom prst="rect">
            <a:avLst/>
          </a:prstGeom>
          <a:solidFill>
            <a:srgbClr val="F59E0B"/>
          </a:solidFill>
          <a:ln/>
        </p:spPr>
      </p:sp>
      <p:sp>
        <p:nvSpPr>
          <p:cNvPr id="6" name="Text 4"/>
          <p:cNvSpPr/>
          <p:nvPr/>
        </p:nvSpPr>
        <p:spPr>
          <a:xfrm>
            <a:off x="457200" y="1005840"/>
            <a:ext cx="1371600" cy="365760"/>
          </a:xfrm>
          <a:prstGeom prst="rect">
            <a:avLst/>
          </a:prstGeom>
          <a:noFill/>
          <a:ln/>
        </p:spPr>
        <p:txBody>
          <a:bodyPr wrap="square" rtlCol="0" anchor="ctr"/>
          <a:lstStyle/>
          <a:p>
            <a:pPr algn="ctr" indent="0" marL="0">
              <a:buNone/>
            </a:pPr>
            <a:r>
              <a:rPr lang="en-US" sz="1200" b="1" dirty="0">
                <a:solidFill>
                  <a:srgbClr val="FFFFFF"/>
                </a:solidFill>
                <a:latin typeface="Calibri" pitchFamily="34" charset="0"/>
                <a:ea typeface="Calibri" pitchFamily="34" charset="-122"/>
                <a:cs typeface="Calibri" pitchFamily="34" charset="-120"/>
              </a:rPr>
              <a:t>典型案例</a:t>
            </a:r>
            <a:endParaRPr lang="en-US" sz="1200" dirty="0"/>
          </a:p>
        </p:txBody>
      </p:sp>
      <p:sp>
        <p:nvSpPr>
          <p:cNvPr id="7" name="Text 5"/>
          <p:cNvSpPr/>
          <p:nvPr/>
        </p:nvSpPr>
        <p:spPr>
          <a:xfrm>
            <a:off x="731520" y="1508760"/>
            <a:ext cx="7680960" cy="2926080"/>
          </a:xfrm>
          <a:prstGeom prst="rect">
            <a:avLst/>
          </a:prstGeom>
          <a:noFill/>
          <a:ln/>
        </p:spPr>
        <p:txBody>
          <a:bodyPr wrap="square" rtlCol="0" anchor="t"/>
          <a:lstStyle/>
          <a:p>
            <a:pPr algn="l" indent="0" marL="0">
              <a:lnSpc>
                <a:spcPct val="130000"/>
              </a:lnSpc>
              <a:buNone/>
            </a:pPr>
            <a:r>
              <a:rPr lang="en-US" sz="1300" dirty="0">
                <a:solidFill>
                  <a:srgbClr val="1E293B"/>
                </a:solidFill>
                <a:latin typeface="Calibri" pitchFamily="34" charset="0"/>
                <a:ea typeface="Calibri" pitchFamily="34" charset="-122"/>
                <a:cs typeface="Calibri" pitchFamily="34" charset="-120"/>
              </a:rPr>
              <a:t>2025 年，某省级旅游平台的月度数据分析报告从"人工撰写 3 天"变为"AI 生成 + 人工审核 2 小时"。流程是这样的：</a:t>
            </a:r>
            <a:endParaRPr lang="en-US" sz="1300" dirty="0"/>
          </a:p>
          <a:p>
            <a:pPr algn="l" indent="0" marL="0">
              <a:lnSpc>
                <a:spcPct val="130000"/>
              </a:lnSpc>
              <a:buNone/>
            </a:pPr>
            <a:endParaRPr lang="en-US" sz="1300" dirty="0"/>
          </a:p>
          <a:p>
            <a:pPr algn="l" indent="0" marL="0">
              <a:lnSpc>
                <a:spcPct val="130000"/>
              </a:lnSpc>
              <a:buNone/>
            </a:pPr>
            <a:r>
              <a:rPr lang="en-US" sz="1300" dirty="0">
                <a:solidFill>
                  <a:srgbClr val="1E293B"/>
                </a:solidFill>
                <a:latin typeface="Calibri" pitchFamily="34" charset="0"/>
                <a:ea typeface="Calibri" pitchFamily="34" charset="-122"/>
                <a:cs typeface="Calibri" pitchFamily="34" charset="-120"/>
              </a:rPr>
              <a:t>数据分析师对 AI 助手说："分析本月全省旅游数据，重点关注三个问题：客流量同比变化及原因、游客满意度趋势、各市州收入对比。生成一份 2000 字的分析报告，附 5 张关键图表。"</a:t>
            </a:r>
            <a:endParaRPr lang="en-US" sz="1300" dirty="0"/>
          </a:p>
          <a:p>
            <a:pPr algn="l" indent="0" marL="0">
              <a:lnSpc>
                <a:spcPct val="130000"/>
              </a:lnSpc>
              <a:buNone/>
            </a:pPr>
            <a:endParaRPr lang="en-US" sz="1300" dirty="0"/>
          </a:p>
          <a:p>
            <a:pPr algn="l" indent="0" marL="0">
              <a:lnSpc>
                <a:spcPct val="130000"/>
              </a:lnSpc>
              <a:buNone/>
            </a:pPr>
            <a:r>
              <a:rPr lang="en-US" sz="1300" dirty="0">
                <a:solidFill>
                  <a:srgbClr val="1E293B"/>
                </a:solidFill>
                <a:latin typeface="Calibri" pitchFamily="34" charset="0"/>
                <a:ea typeface="Calibri" pitchFamily="34" charset="-122"/>
                <a:cs typeface="Calibri" pitchFamily="34" charset="-120"/>
              </a:rPr>
              <a:t>AI 助手自动完成了以下步骤：查询数据仓库获取本月和去年同期的客流、收入、满意度数据；执行同比分析，识别显著变化（"黔东南客流量同比增长 32%，与村超赛事高度相关"）；生成分析报告初稿（含文字分析和图表）；标注不确定项（"荔波客流量下降 15%，原因未确定，可能是 7 月降雨偏多——需要气象数据交叉验证"）。</a:t>
            </a:r>
            <a:endParaRPr lang="en-US" sz="1300" dirty="0"/>
          </a:p>
          <a:p>
            <a:pPr algn="l" indent="0" marL="0">
              <a:lnSpc>
                <a:spcPct val="130000"/>
              </a:lnSpc>
              <a:buNone/>
            </a:pPr>
            <a:endParaRPr lang="en-US" sz="1300" dirty="0"/>
          </a:p>
          <a:p>
            <a:pPr algn="l" indent="0" marL="0">
              <a:lnSpc>
                <a:spcPct val="130000"/>
              </a:lnSpc>
              <a:buNone/>
            </a:pPr>
            <a:r>
              <a:rPr lang="en-US" sz="1300" dirty="0">
                <a:solidFill>
                  <a:srgbClr val="1E293B"/>
                </a:solidFill>
                <a:latin typeface="Calibri" pitchFamily="34" charset="0"/>
                <a:ea typeface="Calibri" pitchFamily="34" charset="-122"/>
                <a:cs typeface="Calibri" pitchFamily="34" charset="-120"/>
              </a:rPr>
              <a:t>数据分析师审核报告，修正了 2 处 AI 误判（AI 将"百里杜鹃"的客流季节性下降误判为异常），补充了 3 处业务洞察（"建议将黔东南村超流量引导至周边冷门景区"），调整了报告的语气和结构。最终报告的质量不输于纯人工撰写，但效率提升了 36 倍。</a:t>
            </a:r>
            <a:endParaRPr lang="en-US" sz="1300" dirty="0"/>
          </a:p>
          <a:p>
            <a:pPr algn="l" indent="0" marL="0">
              <a:lnSpc>
                <a:spcPct val="130000"/>
              </a:lnSpc>
              <a:buNone/>
            </a:pPr>
            <a:endParaRPr lang="en-US" sz="1300" dirty="0"/>
          </a:p>
          <a:p>
            <a:pPr algn="l" indent="0" marL="0">
              <a:lnSpc>
                <a:spcPct val="130000"/>
              </a:lnSpc>
              <a:buNone/>
            </a:pPr>
            <a:r>
              <a:rPr lang="en-US" sz="1300" dirty="0">
                <a:solidFill>
                  <a:srgbClr val="1E293B"/>
                </a:solidFill>
                <a:latin typeface="Calibri" pitchFamily="34" charset="0"/>
                <a:ea typeface="Calibri" pitchFamily="34" charset="-122"/>
                <a:cs typeface="Calibri" pitchFamily="34" charset="-120"/>
              </a:rPr>
              <a:t>引导性问题：</a:t>
            </a:r>
            <a:endParaRPr lang="en-US" sz="1300" dirty="0"/>
          </a:p>
          <a:p>
            <a:pPr algn="l" indent="0" marL="0">
              <a:lnSpc>
                <a:spcPct val="130000"/>
              </a:lnSpc>
              <a:buNone/>
            </a:pPr>
            <a:r>
              <a:rPr lang="en-US" sz="1300" dirty="0">
                <a:solidFill>
                  <a:srgbClr val="1E293B"/>
                </a:solidFill>
                <a:latin typeface="Calibri" pitchFamily="34" charset="0"/>
                <a:ea typeface="Calibri" pitchFamily="34" charset="-122"/>
                <a:cs typeface="Calibri" pitchFamily="34" charset="-120"/>
              </a:rPr>
              <a:t>1. AI 自动生成分析报告——数据分析师的角色从"写报告的人"变成"审报告的人"，这是升级还是降级？</a:t>
            </a:r>
            <a:endParaRPr lang="en-US" sz="1300" dirty="0"/>
          </a:p>
          <a:p>
            <a:pPr algn="l" indent="0" marL="0">
              <a:lnSpc>
                <a:spcPct val="130000"/>
              </a:lnSpc>
              <a:buNone/>
            </a:pPr>
            <a:r>
              <a:rPr lang="en-US" sz="1300" dirty="0">
                <a:solidFill>
                  <a:srgbClr val="1E293B"/>
                </a:solidFill>
                <a:latin typeface="Calibri" pitchFamily="34" charset="0"/>
                <a:ea typeface="Calibri" pitchFamily="34" charset="-122"/>
                <a:cs typeface="Calibri" pitchFamily="34" charset="-120"/>
              </a:rPr>
              <a:t>2. AI 可能产生"幻觉"（生成看似合理但实际错误的内容）——在旅游数据分析中，AI 幻觉可能造成什么后果？</a:t>
            </a:r>
            <a:endParaRPr lang="en-US" sz="1300" dirty="0"/>
          </a:p>
          <a:p>
            <a:pPr algn="l" indent="0" marL="0">
              <a:lnSpc>
                <a:spcPct val="130000"/>
              </a:lnSpc>
              <a:buNone/>
            </a:pPr>
            <a:r>
              <a:rPr lang="en-US" sz="1300" dirty="0">
                <a:solidFill>
                  <a:srgbClr val="1E293B"/>
                </a:solidFill>
                <a:latin typeface="Calibri" pitchFamily="34" charset="0"/>
                <a:ea typeface="Calibri" pitchFamily="34" charset="-122"/>
                <a:cs typeface="Calibri" pitchFamily="34" charset="-120"/>
              </a:rPr>
              <a:t>3. 如果未来的景区管理者直接用自然语言问 AI "明天应该安排多少工作人员"，AI 直接给出答案——管理者还需要理解数据分析原理吗？</a:t>
            </a:r>
            <a:endParaRPr lang="en-US" sz="1300" dirty="0"/>
          </a:p>
          <a:p>
            <a:pPr algn="l" indent="0" marL="0">
              <a:lnSpc>
                <a:spcPct val="130000"/>
              </a:lnSpc>
              <a:buNone/>
            </a:pPr>
            <a:endParaRPr lang="en-US" sz="1300" dirty="0"/>
          </a:p>
          <a:p>
            <a:pPr algn="l" indent="0" marL="0">
              <a:lnSpc>
                <a:spcPct val="130000"/>
              </a:lnSpc>
              <a:buNone/>
            </a:pPr>
            <a:r>
              <a:rPr lang="en-US" sz="1300" dirty="0">
                <a:solidFill>
                  <a:srgbClr val="1E293B"/>
                </a:solidFill>
                <a:latin typeface="Calibri" pitchFamily="34" charset="0"/>
                <a:ea typeface="Calibri" pitchFamily="34" charset="-122"/>
                <a:cs typeface="Calibri" pitchFamily="34" charset="-120"/>
              </a:rPr>
              <a:t>---</a:t>
            </a:r>
            <a:endParaRPr lang="en-US" sz="13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731520"/>
          </a:xfrm>
          <a:prstGeom prst="rect">
            <a:avLst/>
          </a:prstGeom>
          <a:solidFill>
            <a:srgbClr val="065A82"/>
          </a:solidFill>
          <a:ln/>
        </p:spPr>
      </p:sp>
      <p:sp>
        <p:nvSpPr>
          <p:cNvPr id="3" name="Text 1"/>
          <p:cNvSpPr/>
          <p:nvPr/>
        </p:nvSpPr>
        <p:spPr>
          <a:xfrm>
            <a:off x="457200" y="91440"/>
            <a:ext cx="8229600" cy="548640"/>
          </a:xfrm>
          <a:prstGeom prst="rect">
            <a:avLst/>
          </a:prstGeom>
          <a:noFill/>
          <a:ln/>
        </p:spPr>
        <p:txBody>
          <a:bodyPr wrap="square" rtlCol="0" anchor="ctr"/>
          <a:lstStyle/>
          <a:p>
            <a:pPr algn="l" indent="0" marL="0">
              <a:buNone/>
            </a:pPr>
            <a:r>
              <a:rPr lang="en-US" sz="2600" b="1" dirty="0">
                <a:solidFill>
                  <a:srgbClr val="FFFFFF"/>
                </a:solidFill>
                <a:latin typeface="Georgia" pitchFamily="34" charset="0"/>
                <a:ea typeface="Georgia" pitchFamily="34" charset="-122"/>
                <a:cs typeface="Georgia" pitchFamily="34" charset="-120"/>
              </a:rPr>
              <a:t>本章内容架构</a:t>
            </a:r>
            <a:endParaRPr lang="en-US" sz="2600" dirty="0"/>
          </a:p>
        </p:txBody>
      </p:sp>
      <p:sp>
        <p:nvSpPr>
          <p:cNvPr id="4" name="Shape 2"/>
          <p:cNvSpPr/>
          <p:nvPr/>
        </p:nvSpPr>
        <p:spPr>
          <a:xfrm>
            <a:off x="457200" y="1005840"/>
            <a:ext cx="365760" cy="365760"/>
          </a:xfrm>
          <a:prstGeom prst="ellipse">
            <a:avLst/>
          </a:prstGeom>
          <a:solidFill>
            <a:srgbClr val="1C7293"/>
          </a:solidFill>
          <a:ln/>
        </p:spPr>
      </p:sp>
      <p:sp>
        <p:nvSpPr>
          <p:cNvPr id="5" name="Text 3"/>
          <p:cNvSpPr/>
          <p:nvPr/>
        </p:nvSpPr>
        <p:spPr>
          <a:xfrm>
            <a:off x="457200" y="1005840"/>
            <a:ext cx="365760" cy="365760"/>
          </a:xfrm>
          <a:prstGeom prst="rect">
            <a:avLst/>
          </a:prstGeom>
          <a:noFill/>
          <a:ln/>
        </p:spPr>
        <p:txBody>
          <a:bodyPr wrap="square" lIns="0" tIns="0" rIns="0" bIns="0" rtlCol="0" anchor="ctr"/>
          <a:lstStyle/>
          <a:p>
            <a:pPr algn="ctr" indent="0" marL="0">
              <a:buNone/>
            </a:pPr>
            <a:r>
              <a:rPr lang="en-US" sz="1400" b="1" dirty="0">
                <a:solidFill>
                  <a:srgbClr val="FFFFFF"/>
                </a:solidFill>
                <a:latin typeface="Calibri" pitchFamily="34" charset="0"/>
                <a:ea typeface="Calibri" pitchFamily="34" charset="-122"/>
                <a:cs typeface="Calibri" pitchFamily="34" charset="-120"/>
              </a:rPr>
              <a:t>1</a:t>
            </a:r>
            <a:endParaRPr lang="en-US" sz="1400" dirty="0"/>
          </a:p>
        </p:txBody>
      </p:sp>
      <p:sp>
        <p:nvSpPr>
          <p:cNvPr id="6" name="Text 4"/>
          <p:cNvSpPr/>
          <p:nvPr/>
        </p:nvSpPr>
        <p:spPr>
          <a:xfrm>
            <a:off x="1005840" y="1005840"/>
            <a:ext cx="7315200" cy="365760"/>
          </a:xfrm>
          <a:prstGeom prst="rect">
            <a:avLst/>
          </a:prstGeom>
          <a:noFill/>
          <a:ln/>
        </p:spPr>
        <p:txBody>
          <a:bodyPr wrap="square" lIns="0" tIns="0" rIns="0" bIns="0" rtlCol="0" anchor="ctr"/>
          <a:lstStyle/>
          <a:p>
            <a:pPr algn="l" indent="0" marL="0">
              <a:buNone/>
            </a:pPr>
            <a:r>
              <a:rPr lang="en-US" sz="1600" b="1" dirty="0">
                <a:solidFill>
                  <a:srgbClr val="065A82"/>
                </a:solidFill>
                <a:latin typeface="Calibri" pitchFamily="34" charset="0"/>
                <a:ea typeface="Calibri" pitchFamily="34" charset="-122"/>
                <a:cs typeface="Calibri" pitchFamily="34" charset="-120"/>
              </a:rPr>
              <a:t>12.1 大语言模型与旅游分析</a:t>
            </a:r>
            <a:endParaRPr lang="en-US" sz="1600" dirty="0"/>
          </a:p>
        </p:txBody>
      </p:sp>
      <p:sp>
        <p:nvSpPr>
          <p:cNvPr id="7" name="Text 5"/>
          <p:cNvSpPr/>
          <p:nvPr/>
        </p:nvSpPr>
        <p:spPr>
          <a:xfrm>
            <a:off x="1005840" y="1371600"/>
            <a:ext cx="7498080" cy="274320"/>
          </a:xfrm>
          <a:prstGeom prst="rect">
            <a:avLst/>
          </a:prstGeom>
          <a:noFill/>
          <a:ln/>
        </p:spPr>
        <p:txBody>
          <a:bodyPr wrap="square" lIns="0" tIns="0" rIns="0" bIns="0" rtlCol="0" anchor="ctr"/>
          <a:lstStyle/>
          <a:p>
            <a:pPr algn="l" indent="0" marL="0">
              <a:buNone/>
            </a:pPr>
            <a:r>
              <a:rPr lang="en-US" sz="1100" dirty="0">
                <a:solidFill>
                  <a:srgbClr val="64748B"/>
                </a:solidFill>
                <a:latin typeface="Calibri" pitchFamily="34" charset="0"/>
                <a:ea typeface="Calibri" pitchFamily="34" charset="-122"/>
                <a:cs typeface="Calibri" pitchFamily="34" charset="-120"/>
              </a:rPr>
              <a:t>12.1.1 LLM 在数据分析中的角色  |  12.1.2 RAG：检索增强生成  |  12.1.3 LLM 的局限与风险</a:t>
            </a:r>
            <a:endParaRPr lang="en-US" sz="1100" dirty="0"/>
          </a:p>
        </p:txBody>
      </p:sp>
      <p:sp>
        <p:nvSpPr>
          <p:cNvPr id="8" name="Shape 6"/>
          <p:cNvSpPr/>
          <p:nvPr/>
        </p:nvSpPr>
        <p:spPr>
          <a:xfrm>
            <a:off x="457200" y="1737360"/>
            <a:ext cx="365760" cy="365760"/>
          </a:xfrm>
          <a:prstGeom prst="ellipse">
            <a:avLst/>
          </a:prstGeom>
          <a:solidFill>
            <a:srgbClr val="1C7293"/>
          </a:solidFill>
          <a:ln/>
        </p:spPr>
      </p:sp>
      <p:sp>
        <p:nvSpPr>
          <p:cNvPr id="9" name="Text 7"/>
          <p:cNvSpPr/>
          <p:nvPr/>
        </p:nvSpPr>
        <p:spPr>
          <a:xfrm>
            <a:off x="457200" y="1737360"/>
            <a:ext cx="365760" cy="365760"/>
          </a:xfrm>
          <a:prstGeom prst="rect">
            <a:avLst/>
          </a:prstGeom>
          <a:noFill/>
          <a:ln/>
        </p:spPr>
        <p:txBody>
          <a:bodyPr wrap="square" lIns="0" tIns="0" rIns="0" bIns="0" rtlCol="0" anchor="ctr"/>
          <a:lstStyle/>
          <a:p>
            <a:pPr algn="ctr" indent="0" marL="0">
              <a:buNone/>
            </a:pPr>
            <a:r>
              <a:rPr lang="en-US" sz="1400" b="1" dirty="0">
                <a:solidFill>
                  <a:srgbClr val="FFFFFF"/>
                </a:solidFill>
                <a:latin typeface="Calibri" pitchFamily="34" charset="0"/>
                <a:ea typeface="Calibri" pitchFamily="34" charset="-122"/>
                <a:cs typeface="Calibri" pitchFamily="34" charset="-120"/>
              </a:rPr>
              <a:t>2</a:t>
            </a:r>
            <a:endParaRPr lang="en-US" sz="1400" dirty="0"/>
          </a:p>
        </p:txBody>
      </p:sp>
      <p:sp>
        <p:nvSpPr>
          <p:cNvPr id="10" name="Text 8"/>
          <p:cNvSpPr/>
          <p:nvPr/>
        </p:nvSpPr>
        <p:spPr>
          <a:xfrm>
            <a:off x="1005840" y="1737360"/>
            <a:ext cx="7315200" cy="365760"/>
          </a:xfrm>
          <a:prstGeom prst="rect">
            <a:avLst/>
          </a:prstGeom>
          <a:noFill/>
          <a:ln/>
        </p:spPr>
        <p:txBody>
          <a:bodyPr wrap="square" lIns="0" tIns="0" rIns="0" bIns="0" rtlCol="0" anchor="ctr"/>
          <a:lstStyle/>
          <a:p>
            <a:pPr algn="l" indent="0" marL="0">
              <a:buNone/>
            </a:pPr>
            <a:r>
              <a:rPr lang="en-US" sz="1600" b="1" dirty="0">
                <a:solidFill>
                  <a:srgbClr val="065A82"/>
                </a:solidFill>
                <a:latin typeface="Calibri" pitchFamily="34" charset="0"/>
                <a:ea typeface="Calibri" pitchFamily="34" charset="-122"/>
                <a:cs typeface="Calibri" pitchFamily="34" charset="-120"/>
              </a:rPr>
              <a:t>12.2 AIGC 与旅游内容生产</a:t>
            </a:r>
            <a:endParaRPr lang="en-US" sz="1600" dirty="0"/>
          </a:p>
        </p:txBody>
      </p:sp>
      <p:sp>
        <p:nvSpPr>
          <p:cNvPr id="11" name="Text 9"/>
          <p:cNvSpPr/>
          <p:nvPr/>
        </p:nvSpPr>
        <p:spPr>
          <a:xfrm>
            <a:off x="1005840" y="2103120"/>
            <a:ext cx="7498080" cy="274320"/>
          </a:xfrm>
          <a:prstGeom prst="rect">
            <a:avLst/>
          </a:prstGeom>
          <a:noFill/>
          <a:ln/>
        </p:spPr>
        <p:txBody>
          <a:bodyPr wrap="square" lIns="0" tIns="0" rIns="0" bIns="0" rtlCol="0" anchor="ctr"/>
          <a:lstStyle/>
          <a:p>
            <a:pPr algn="l" indent="0" marL="0">
              <a:buNone/>
            </a:pPr>
            <a:r>
              <a:rPr lang="en-US" sz="1100" dirty="0">
                <a:solidFill>
                  <a:srgbClr val="64748B"/>
                </a:solidFill>
                <a:latin typeface="Calibri" pitchFamily="34" charset="0"/>
                <a:ea typeface="Calibri" pitchFamily="34" charset="-122"/>
                <a:cs typeface="Calibri" pitchFamily="34" charset="-120"/>
              </a:rPr>
              <a:t>12.2.1 旅游内容的 AIGC 应用  |  12.2.2 AIGC 的质量控制</a:t>
            </a:r>
            <a:endParaRPr lang="en-US" sz="1100" dirty="0"/>
          </a:p>
        </p:txBody>
      </p:sp>
      <p:sp>
        <p:nvSpPr>
          <p:cNvPr id="12" name="Shape 10"/>
          <p:cNvSpPr/>
          <p:nvPr/>
        </p:nvSpPr>
        <p:spPr>
          <a:xfrm>
            <a:off x="457200" y="2468880"/>
            <a:ext cx="365760" cy="365760"/>
          </a:xfrm>
          <a:prstGeom prst="ellipse">
            <a:avLst/>
          </a:prstGeom>
          <a:solidFill>
            <a:srgbClr val="1C7293"/>
          </a:solidFill>
          <a:ln/>
        </p:spPr>
      </p:sp>
      <p:sp>
        <p:nvSpPr>
          <p:cNvPr id="13" name="Text 11"/>
          <p:cNvSpPr/>
          <p:nvPr/>
        </p:nvSpPr>
        <p:spPr>
          <a:xfrm>
            <a:off x="457200" y="2468880"/>
            <a:ext cx="365760" cy="365760"/>
          </a:xfrm>
          <a:prstGeom prst="rect">
            <a:avLst/>
          </a:prstGeom>
          <a:noFill/>
          <a:ln/>
        </p:spPr>
        <p:txBody>
          <a:bodyPr wrap="square" lIns="0" tIns="0" rIns="0" bIns="0" rtlCol="0" anchor="ctr"/>
          <a:lstStyle/>
          <a:p>
            <a:pPr algn="ctr" indent="0" marL="0">
              <a:buNone/>
            </a:pPr>
            <a:r>
              <a:rPr lang="en-US" sz="1400" b="1" dirty="0">
                <a:solidFill>
                  <a:srgbClr val="FFFFFF"/>
                </a:solidFill>
                <a:latin typeface="Calibri" pitchFamily="34" charset="0"/>
                <a:ea typeface="Calibri" pitchFamily="34" charset="-122"/>
                <a:cs typeface="Calibri" pitchFamily="34" charset="-120"/>
              </a:rPr>
              <a:t>3</a:t>
            </a:r>
            <a:endParaRPr lang="en-US" sz="1400" dirty="0"/>
          </a:p>
        </p:txBody>
      </p:sp>
      <p:sp>
        <p:nvSpPr>
          <p:cNvPr id="14" name="Text 12"/>
          <p:cNvSpPr/>
          <p:nvPr/>
        </p:nvSpPr>
        <p:spPr>
          <a:xfrm>
            <a:off x="1005840" y="2468880"/>
            <a:ext cx="7315200" cy="365760"/>
          </a:xfrm>
          <a:prstGeom prst="rect">
            <a:avLst/>
          </a:prstGeom>
          <a:noFill/>
          <a:ln/>
        </p:spPr>
        <p:txBody>
          <a:bodyPr wrap="square" lIns="0" tIns="0" rIns="0" bIns="0" rtlCol="0" anchor="ctr"/>
          <a:lstStyle/>
          <a:p>
            <a:pPr algn="l" indent="0" marL="0">
              <a:buNone/>
            </a:pPr>
            <a:r>
              <a:rPr lang="en-US" sz="1600" b="1" dirty="0">
                <a:solidFill>
                  <a:srgbClr val="065A82"/>
                </a:solidFill>
                <a:latin typeface="Calibri" pitchFamily="34" charset="0"/>
                <a:ea typeface="Calibri" pitchFamily="34" charset="-122"/>
                <a:cs typeface="Calibri" pitchFamily="34" charset="-120"/>
              </a:rPr>
              <a:t>12.3 前沿技术展望</a:t>
            </a:r>
            <a:endParaRPr lang="en-US" sz="1600" dirty="0"/>
          </a:p>
        </p:txBody>
      </p:sp>
      <p:sp>
        <p:nvSpPr>
          <p:cNvPr id="15" name="Text 13"/>
          <p:cNvSpPr/>
          <p:nvPr/>
        </p:nvSpPr>
        <p:spPr>
          <a:xfrm>
            <a:off x="1005840" y="2834640"/>
            <a:ext cx="7498080" cy="274320"/>
          </a:xfrm>
          <a:prstGeom prst="rect">
            <a:avLst/>
          </a:prstGeom>
          <a:noFill/>
          <a:ln/>
        </p:spPr>
        <p:txBody>
          <a:bodyPr wrap="square" lIns="0" tIns="0" rIns="0" bIns="0" rtlCol="0" anchor="ctr"/>
          <a:lstStyle/>
          <a:p>
            <a:pPr algn="l" indent="0" marL="0">
              <a:buNone/>
            </a:pPr>
            <a:r>
              <a:rPr lang="en-US" sz="1100" dirty="0">
                <a:solidFill>
                  <a:srgbClr val="64748B"/>
                </a:solidFill>
                <a:latin typeface="Calibri" pitchFamily="34" charset="0"/>
                <a:ea typeface="Calibri" pitchFamily="34" charset="-122"/>
                <a:cs typeface="Calibri" pitchFamily="34" charset="-120"/>
              </a:rPr>
              <a:t>12.3.1 联邦学习与隐私保护分析  |  12.3.2 因果推断与旅游决策  |  12.3.3 实时智能决策  |  12.3.4 多模态分析</a:t>
            </a:r>
            <a:endParaRPr lang="en-US" sz="1100" dirty="0"/>
          </a:p>
        </p:txBody>
      </p:sp>
      <p:sp>
        <p:nvSpPr>
          <p:cNvPr id="16" name="Shape 14"/>
          <p:cNvSpPr/>
          <p:nvPr/>
        </p:nvSpPr>
        <p:spPr>
          <a:xfrm>
            <a:off x="457200" y="3200400"/>
            <a:ext cx="365760" cy="365760"/>
          </a:xfrm>
          <a:prstGeom prst="ellipse">
            <a:avLst/>
          </a:prstGeom>
          <a:solidFill>
            <a:srgbClr val="1C7293"/>
          </a:solidFill>
          <a:ln/>
        </p:spPr>
      </p:sp>
      <p:sp>
        <p:nvSpPr>
          <p:cNvPr id="17" name="Text 15"/>
          <p:cNvSpPr/>
          <p:nvPr/>
        </p:nvSpPr>
        <p:spPr>
          <a:xfrm>
            <a:off x="457200" y="3200400"/>
            <a:ext cx="365760" cy="365760"/>
          </a:xfrm>
          <a:prstGeom prst="rect">
            <a:avLst/>
          </a:prstGeom>
          <a:noFill/>
          <a:ln/>
        </p:spPr>
        <p:txBody>
          <a:bodyPr wrap="square" lIns="0" tIns="0" rIns="0" bIns="0" rtlCol="0" anchor="ctr"/>
          <a:lstStyle/>
          <a:p>
            <a:pPr algn="ctr" indent="0" marL="0">
              <a:buNone/>
            </a:pPr>
            <a:r>
              <a:rPr lang="en-US" sz="1400" b="1" dirty="0">
                <a:solidFill>
                  <a:srgbClr val="FFFFFF"/>
                </a:solidFill>
                <a:latin typeface="Calibri" pitchFamily="34" charset="0"/>
                <a:ea typeface="Calibri" pitchFamily="34" charset="-122"/>
                <a:cs typeface="Calibri" pitchFamily="34" charset="-120"/>
              </a:rPr>
              <a:t>4</a:t>
            </a:r>
            <a:endParaRPr lang="en-US" sz="1400" dirty="0"/>
          </a:p>
        </p:txBody>
      </p:sp>
      <p:sp>
        <p:nvSpPr>
          <p:cNvPr id="18" name="Text 16"/>
          <p:cNvSpPr/>
          <p:nvPr/>
        </p:nvSpPr>
        <p:spPr>
          <a:xfrm>
            <a:off x="1005840" y="3200400"/>
            <a:ext cx="7315200" cy="365760"/>
          </a:xfrm>
          <a:prstGeom prst="rect">
            <a:avLst/>
          </a:prstGeom>
          <a:noFill/>
          <a:ln/>
        </p:spPr>
        <p:txBody>
          <a:bodyPr wrap="square" lIns="0" tIns="0" rIns="0" bIns="0" rtlCol="0" anchor="ctr"/>
          <a:lstStyle/>
          <a:p>
            <a:pPr algn="l" indent="0" marL="0">
              <a:buNone/>
            </a:pPr>
            <a:r>
              <a:rPr lang="en-US" sz="1600" b="1" dirty="0">
                <a:solidFill>
                  <a:srgbClr val="065A82"/>
                </a:solidFill>
                <a:latin typeface="Calibri" pitchFamily="34" charset="0"/>
                <a:ea typeface="Calibri" pitchFamily="34" charset="-122"/>
                <a:cs typeface="Calibri" pitchFamily="34" charset="-120"/>
              </a:rPr>
              <a:t>12.4 数据分析师的未来</a:t>
            </a:r>
            <a:endParaRPr lang="en-US" sz="1600" dirty="0"/>
          </a:p>
        </p:txBody>
      </p:sp>
      <p:sp>
        <p:nvSpPr>
          <p:cNvPr id="19" name="Text 17"/>
          <p:cNvSpPr/>
          <p:nvPr/>
        </p:nvSpPr>
        <p:spPr>
          <a:xfrm>
            <a:off x="1005840" y="3566160"/>
            <a:ext cx="7498080" cy="274320"/>
          </a:xfrm>
          <a:prstGeom prst="rect">
            <a:avLst/>
          </a:prstGeom>
          <a:noFill/>
          <a:ln/>
        </p:spPr>
        <p:txBody>
          <a:bodyPr wrap="square" lIns="0" tIns="0" rIns="0" bIns="0" rtlCol="0" anchor="ctr"/>
          <a:lstStyle/>
          <a:p>
            <a:pPr algn="l" indent="0" marL="0">
              <a:buNone/>
            </a:pPr>
            <a:r>
              <a:rPr lang="en-US" sz="1100" dirty="0">
                <a:solidFill>
                  <a:srgbClr val="64748B"/>
                </a:solidFill>
                <a:latin typeface="Calibri" pitchFamily="34" charset="0"/>
                <a:ea typeface="Calibri" pitchFamily="34" charset="-122"/>
                <a:cs typeface="Calibri" pitchFamily="34" charset="-120"/>
              </a:rPr>
              <a:t>12.4.1 角色演变  |  12.4.2 不可替代的能力</a:t>
            </a:r>
            <a:endParaRPr lang="en-US" sz="1100" dirty="0"/>
          </a:p>
        </p:txBody>
      </p:sp>
      <p:sp>
        <p:nvSpPr>
          <p:cNvPr id="20" name="Shape 18"/>
          <p:cNvSpPr/>
          <p:nvPr/>
        </p:nvSpPr>
        <p:spPr>
          <a:xfrm>
            <a:off x="457200" y="3931920"/>
            <a:ext cx="365760" cy="365760"/>
          </a:xfrm>
          <a:prstGeom prst="ellipse">
            <a:avLst/>
          </a:prstGeom>
          <a:solidFill>
            <a:srgbClr val="1C7293"/>
          </a:solidFill>
          <a:ln/>
        </p:spPr>
      </p:sp>
      <p:sp>
        <p:nvSpPr>
          <p:cNvPr id="21" name="Text 19"/>
          <p:cNvSpPr/>
          <p:nvPr/>
        </p:nvSpPr>
        <p:spPr>
          <a:xfrm>
            <a:off x="457200" y="3931920"/>
            <a:ext cx="365760" cy="365760"/>
          </a:xfrm>
          <a:prstGeom prst="rect">
            <a:avLst/>
          </a:prstGeom>
          <a:noFill/>
          <a:ln/>
        </p:spPr>
        <p:txBody>
          <a:bodyPr wrap="square" lIns="0" tIns="0" rIns="0" bIns="0" rtlCol="0" anchor="ctr"/>
          <a:lstStyle/>
          <a:p>
            <a:pPr algn="ctr" indent="0" marL="0">
              <a:buNone/>
            </a:pPr>
            <a:r>
              <a:rPr lang="en-US" sz="1400" b="1" dirty="0">
                <a:solidFill>
                  <a:srgbClr val="FFFFFF"/>
                </a:solidFill>
                <a:latin typeface="Calibri" pitchFamily="34" charset="0"/>
                <a:ea typeface="Calibri" pitchFamily="34" charset="-122"/>
                <a:cs typeface="Calibri" pitchFamily="34" charset="-120"/>
              </a:rPr>
              <a:t>5</a:t>
            </a:r>
            <a:endParaRPr lang="en-US" sz="1400" dirty="0"/>
          </a:p>
        </p:txBody>
      </p:sp>
      <p:sp>
        <p:nvSpPr>
          <p:cNvPr id="22" name="Text 20"/>
          <p:cNvSpPr/>
          <p:nvPr/>
        </p:nvSpPr>
        <p:spPr>
          <a:xfrm>
            <a:off x="1005840" y="3931920"/>
            <a:ext cx="7315200" cy="365760"/>
          </a:xfrm>
          <a:prstGeom prst="rect">
            <a:avLst/>
          </a:prstGeom>
          <a:noFill/>
          <a:ln/>
        </p:spPr>
        <p:txBody>
          <a:bodyPr wrap="square" lIns="0" tIns="0" rIns="0" bIns="0" rtlCol="0" anchor="ctr"/>
          <a:lstStyle/>
          <a:p>
            <a:pPr algn="l" indent="0" marL="0">
              <a:buNone/>
            </a:pPr>
            <a:r>
              <a:rPr lang="en-US" sz="1600" b="1" dirty="0">
                <a:solidFill>
                  <a:srgbClr val="065A82"/>
                </a:solidFill>
                <a:latin typeface="Calibri" pitchFamily="34" charset="0"/>
                <a:ea typeface="Calibri" pitchFamily="34" charset="-122"/>
                <a:cs typeface="Calibri" pitchFamily="34" charset="-120"/>
              </a:rPr>
              <a:t>思考与练习</a:t>
            </a:r>
            <a:endParaRPr lang="en-US" sz="16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065A82"/>
        </a:solidFill>
      </p:bgPr>
    </p:bg>
    <p:spTree>
      <p:nvGrpSpPr>
        <p:cNvPr id="1" name=""/>
        <p:cNvGrpSpPr/>
        <p:nvPr/>
      </p:nvGrpSpPr>
      <p:grpSpPr>
        <a:xfrm>
          <a:off x="0" y="0"/>
          <a:ext cx="0" cy="0"/>
          <a:chOff x="0" y="0"/>
          <a:chExt cx="0" cy="0"/>
        </a:xfrm>
      </p:grpSpPr>
      <p:sp>
        <p:nvSpPr>
          <p:cNvPr id="2" name="Shape 0"/>
          <p:cNvSpPr/>
          <p:nvPr/>
        </p:nvSpPr>
        <p:spPr>
          <a:xfrm>
            <a:off x="6858000" y="457200"/>
            <a:ext cx="2286000" cy="2286000"/>
          </a:xfrm>
          <a:prstGeom prst="ellipse">
            <a:avLst/>
          </a:prstGeom>
          <a:solidFill>
            <a:srgbClr val="1C7293">
              <a:alpha val="50000"/>
            </a:srgbClr>
          </a:solidFill>
          <a:ln/>
        </p:spPr>
      </p:sp>
      <p:sp>
        <p:nvSpPr>
          <p:cNvPr id="3" name="Shape 1"/>
          <p:cNvSpPr/>
          <p:nvPr/>
        </p:nvSpPr>
        <p:spPr>
          <a:xfrm>
            <a:off x="7772400" y="3200400"/>
            <a:ext cx="1371600" cy="1371600"/>
          </a:xfrm>
          <a:prstGeom prst="ellipse">
            <a:avLst/>
          </a:prstGeom>
          <a:solidFill>
            <a:srgbClr val="21295C">
              <a:alpha val="60000"/>
            </a:srgbClr>
          </a:solidFill>
          <a:ln/>
        </p:spPr>
      </p:sp>
      <p:sp>
        <p:nvSpPr>
          <p:cNvPr id="4" name="Text 2"/>
          <p:cNvSpPr/>
          <p:nvPr/>
        </p:nvSpPr>
        <p:spPr>
          <a:xfrm>
            <a:off x="731520" y="1371600"/>
            <a:ext cx="5486400" cy="457200"/>
          </a:xfrm>
          <a:prstGeom prst="rect">
            <a:avLst/>
          </a:prstGeom>
          <a:noFill/>
          <a:ln/>
        </p:spPr>
        <p:txBody>
          <a:bodyPr wrap="square" rtlCol="0" anchor="ctr"/>
          <a:lstStyle/>
          <a:p>
            <a:pPr indent="0" marL="0">
              <a:buNone/>
            </a:pPr>
            <a:r>
              <a:rPr lang="en-US" sz="1400" spc="300" kern="0" dirty="0">
                <a:solidFill>
                  <a:srgbClr val="F59E0B"/>
                </a:solidFill>
                <a:latin typeface="Calibri" pitchFamily="34" charset="0"/>
                <a:ea typeface="Calibri" pitchFamily="34" charset="-122"/>
                <a:cs typeface="Calibri" pitchFamily="34" charset="-120"/>
              </a:rPr>
              <a:t>第 1 节 / 共 5 节</a:t>
            </a:r>
            <a:endParaRPr lang="en-US" sz="1400" dirty="0"/>
          </a:p>
        </p:txBody>
      </p:sp>
      <p:sp>
        <p:nvSpPr>
          <p:cNvPr id="5" name="Text 3"/>
          <p:cNvSpPr/>
          <p:nvPr/>
        </p:nvSpPr>
        <p:spPr>
          <a:xfrm>
            <a:off x="731520" y="2011680"/>
            <a:ext cx="6400800" cy="1371600"/>
          </a:xfrm>
          <a:prstGeom prst="rect">
            <a:avLst/>
          </a:prstGeom>
          <a:noFill/>
          <a:ln/>
        </p:spPr>
        <p:txBody>
          <a:bodyPr wrap="square" rtlCol="0" anchor="t"/>
          <a:lstStyle/>
          <a:p>
            <a:pPr algn="l" indent="0" marL="0">
              <a:buNone/>
            </a:pPr>
            <a:r>
              <a:rPr lang="en-US" sz="3600" b="1" dirty="0">
                <a:solidFill>
                  <a:srgbClr val="FFFFFF"/>
                </a:solidFill>
                <a:latin typeface="Georgia" pitchFamily="34" charset="0"/>
                <a:ea typeface="Georgia" pitchFamily="34" charset="-122"/>
                <a:cs typeface="Georgia" pitchFamily="34" charset="-120"/>
              </a:rPr>
              <a:t>12.1 大语言模型与旅游分析</a:t>
            </a:r>
            <a:endParaRPr lang="en-US" sz="3600" dirty="0"/>
          </a:p>
        </p:txBody>
      </p:sp>
      <p:sp>
        <p:nvSpPr>
          <p:cNvPr id="6" name="Shape 4"/>
          <p:cNvSpPr/>
          <p:nvPr/>
        </p:nvSpPr>
        <p:spPr>
          <a:xfrm>
            <a:off x="731520" y="3474720"/>
            <a:ext cx="1828800" cy="45720"/>
          </a:xfrm>
          <a:prstGeom prst="rect">
            <a:avLst/>
          </a:prstGeom>
          <a:solidFill>
            <a:srgbClr val="F59E0B"/>
          </a:solidFill>
          <a:ln/>
        </p:spPr>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40080"/>
          </a:xfrm>
          <a:prstGeom prst="rect">
            <a:avLst/>
          </a:prstGeom>
          <a:solidFill>
            <a:srgbClr val="065A82"/>
          </a:solidFill>
          <a:ln/>
        </p:spPr>
      </p:sp>
      <p:sp>
        <p:nvSpPr>
          <p:cNvPr id="3" name="Shape 1"/>
          <p:cNvSpPr/>
          <p:nvPr/>
        </p:nvSpPr>
        <p:spPr>
          <a:xfrm>
            <a:off x="0" y="0"/>
            <a:ext cx="73152" cy="640080"/>
          </a:xfrm>
          <a:prstGeom prst="rect">
            <a:avLst/>
          </a:prstGeom>
          <a:solidFill>
            <a:srgbClr val="F59E0B"/>
          </a:solidFill>
          <a:ln/>
        </p:spPr>
      </p:sp>
      <p:sp>
        <p:nvSpPr>
          <p:cNvPr id="4" name="Text 2"/>
          <p:cNvSpPr/>
          <p:nvPr/>
        </p:nvSpPr>
        <p:spPr>
          <a:xfrm>
            <a:off x="274320" y="45720"/>
            <a:ext cx="5486400" cy="274320"/>
          </a:xfrm>
          <a:prstGeom prst="rect">
            <a:avLst/>
          </a:prstGeom>
          <a:noFill/>
          <a:ln/>
        </p:spPr>
        <p:txBody>
          <a:bodyPr wrap="square" lIns="0" tIns="0" rIns="0" bIns="0" rtlCol="0" anchor="ctr"/>
          <a:lstStyle/>
          <a:p>
            <a:pPr algn="l" indent="0" marL="0">
              <a:buNone/>
            </a:pPr>
            <a:r>
              <a:rPr lang="en-US" sz="1100" dirty="0">
                <a:solidFill>
                  <a:srgbClr val="E8F4F8"/>
                </a:solidFill>
                <a:latin typeface="Calibri" pitchFamily="34" charset="0"/>
                <a:ea typeface="Calibri" pitchFamily="34" charset="-122"/>
                <a:cs typeface="Calibri" pitchFamily="34" charset="-120"/>
              </a:rPr>
              <a:t>12.1 大语言模型与旅游分析</a:t>
            </a:r>
            <a:endParaRPr lang="en-US" sz="1100" dirty="0"/>
          </a:p>
        </p:txBody>
      </p:sp>
      <p:sp>
        <p:nvSpPr>
          <p:cNvPr id="5" name="Text 3"/>
          <p:cNvSpPr/>
          <p:nvPr/>
        </p:nvSpPr>
        <p:spPr>
          <a:xfrm>
            <a:off x="274320" y="292608"/>
            <a:ext cx="7772400" cy="320040"/>
          </a:xfrm>
          <a:prstGeom prst="rect">
            <a:avLst/>
          </a:prstGeom>
          <a:noFill/>
          <a:ln/>
        </p:spPr>
        <p:txBody>
          <a:bodyPr wrap="square" lIns="0" tIns="0" rIns="0" bIns="0" rtlCol="0" anchor="ctr"/>
          <a:lstStyle/>
          <a:p>
            <a:pPr algn="l" indent="0" marL="0">
              <a:buNone/>
            </a:pPr>
            <a:r>
              <a:rPr lang="en-US" sz="1800" b="1" dirty="0">
                <a:solidFill>
                  <a:srgbClr val="FFFFFF"/>
                </a:solidFill>
                <a:latin typeface="Georgia" pitchFamily="34" charset="0"/>
                <a:ea typeface="Georgia" pitchFamily="34" charset="-122"/>
                <a:cs typeface="Georgia" pitchFamily="34" charset="-120"/>
              </a:rPr>
              <a:t>12.1.1 LLM 在数据分析中的角色</a:t>
            </a:r>
            <a:endParaRPr lang="en-US" sz="1800" dirty="0"/>
          </a:p>
        </p:txBody>
      </p:sp>
      <p:sp>
        <p:nvSpPr>
          <p:cNvPr id="6" name="Text 4"/>
          <p:cNvSpPr/>
          <p:nvPr/>
        </p:nvSpPr>
        <p:spPr>
          <a:xfrm>
            <a:off x="7772400" y="182880"/>
            <a:ext cx="1097280" cy="274320"/>
          </a:xfrm>
          <a:prstGeom prst="rect">
            <a:avLst/>
          </a:prstGeom>
          <a:noFill/>
          <a:ln/>
        </p:spPr>
        <p:txBody>
          <a:bodyPr wrap="square" lIns="0" tIns="0" rIns="0" bIns="0" rtlCol="0" anchor="ctr"/>
          <a:lstStyle/>
          <a:p>
            <a:pPr algn="r" indent="0" marL="0">
              <a:buNone/>
            </a:pPr>
            <a:r>
              <a:rPr lang="en-US" sz="1100" dirty="0">
                <a:solidFill>
                  <a:srgbClr val="E8F4F8"/>
                </a:solidFill>
                <a:latin typeface="Calibri" pitchFamily="34" charset="0"/>
                <a:ea typeface="Calibri" pitchFamily="34" charset="-122"/>
                <a:cs typeface="Calibri" pitchFamily="34" charset="-120"/>
              </a:rPr>
              <a:t>1/3</a:t>
            </a:r>
            <a:endParaRPr lang="en-US" sz="1100" dirty="0"/>
          </a:p>
        </p:txBody>
      </p:sp>
      <p:sp>
        <p:nvSpPr>
          <p:cNvPr id="7" name="Text 5"/>
          <p:cNvSpPr/>
          <p:nvPr/>
        </p:nvSpPr>
        <p:spPr>
          <a:xfrm>
            <a:off x="457200" y="914400"/>
            <a:ext cx="8229600" cy="1097280"/>
          </a:xfrm>
          <a:prstGeom prst="rect">
            <a:avLst/>
          </a:prstGeom>
          <a:noFill/>
          <a:ln/>
        </p:spPr>
        <p:txBody>
          <a:bodyPr wrap="square" lIns="0" tIns="0" rIns="0" bIns="0" rtlCol="0" anchor="t"/>
          <a:lstStyle/>
          <a:p>
            <a:pPr algn="l" indent="0" marL="0">
              <a:lnSpc>
                <a:spcPct val="130000"/>
              </a:lnSpc>
              <a:buNone/>
            </a:pPr>
            <a:r>
              <a:rPr lang="en-US" sz="1300" dirty="0">
                <a:solidFill>
                  <a:srgbClr val="1E293B"/>
                </a:solidFill>
                <a:latin typeface="Calibri" pitchFamily="34" charset="0"/>
                <a:ea typeface="Calibri" pitchFamily="34" charset="-122"/>
                <a:cs typeface="Calibri" pitchFamily="34" charset="-120"/>
              </a:rPr>
              <a:t>自然语言到 SQL。 大语言模型可以将自然语言问题翻译为 SQL 查询——用户说"查一下上个月各景区收入排名"，LLM 生成 SELECT scenic_name, SUM(revenue) FROM monthly_stats WHERE month='2024-06' GROUP BY scenic_name ORDER BY SUM(revenue) DESC。这大幅降低了数据分析的技术门槛——管理者不需要学 SQL，用自然语言就能"问数据"。
 自动洞察生成。 LLM 不仅能"取数据"，还能"读数据"——将查询结果转化为自然语言的洞察。"本月黄果树客流量 28.5 万，同比增长 12%，环比下降 8%。环比下降主要受降雨天气影响（本月雨天 18 天，上月 10 天）。"LLM 从数据中自动提取变化趋势、识别异常、关联外部因素。
 Python 代码生成。 LLM 可以根据自然语言描...</a:t>
            </a:r>
            <a:endParaRPr lang="en-US" sz="1300" dirty="0"/>
          </a:p>
        </p:txBody>
      </p:sp>
      <p:sp>
        <p:nvSpPr>
          <p:cNvPr id="8" name="Text 6"/>
          <p:cNvSpPr/>
          <p:nvPr/>
        </p:nvSpPr>
        <p:spPr>
          <a:xfrm>
            <a:off x="457200" y="2103120"/>
            <a:ext cx="8229600" cy="2468880"/>
          </a:xfrm>
          <a:prstGeom prst="rect">
            <a:avLst/>
          </a:prstGeom>
          <a:noFill/>
          <a:ln/>
        </p:spPr>
        <p:txBody>
          <a:bodyPr wrap="square" lIns="0" tIns="0" rIns="0" bIns="0" rtlCol="0" anchor="t"/>
          <a:lstStyle/>
          <a:p>
            <a:pPr algn="l" marL="342900" indent="-342900">
              <a:spcAft>
                <a:spcPts val="600"/>
              </a:spcAft>
              <a:buSzPct val="100000"/>
              <a:buChar char="•"/>
            </a:pPr>
            <a:r>
              <a:rPr lang="en-US" sz="1200" dirty="0">
                <a:solidFill>
                  <a:srgbClr val="1E293B"/>
                </a:solidFill>
                <a:latin typeface="Calibri" pitchFamily="34" charset="0"/>
                <a:ea typeface="Calibri" pitchFamily="34" charset="-122"/>
                <a:cs typeface="Calibri" pitchFamily="34" charset="-120"/>
              </a:rPr>
              <a:t>自然语言到 SQL。 大语言模型可以将自然语言问题翻译为 SQL 查询——用户说"查一下上个月各景区收入排名"，LLM 生成 SELECT scenic_name, SUM(revenue) FROM monthly_stats WHERE month='2024-06' GROUP BY scenic_name ORDER BY SUM(revenue) DESC。这大幅降低了数据分析的技术门槛...</a:t>
            </a:r>
            <a:endParaRPr lang="en-US" sz="1200" dirty="0"/>
          </a:p>
          <a:p>
            <a:pPr algn="l" marL="342900" indent="-342900">
              <a:spcAft>
                <a:spcPts val="600"/>
              </a:spcAft>
              <a:buSzPct val="100000"/>
              <a:buChar char="•"/>
            </a:pPr>
            <a:r>
              <a:rPr lang="en-US" sz="1200" dirty="0">
                <a:solidFill>
                  <a:srgbClr val="1E293B"/>
                </a:solidFill>
                <a:latin typeface="Calibri" pitchFamily="34" charset="0"/>
                <a:ea typeface="Calibri" pitchFamily="34" charset="-122"/>
                <a:cs typeface="Calibri" pitchFamily="34" charset="-120"/>
              </a:rPr>
              <a:t>自动洞察生成。 LLM 不仅能"取数据"，还能"读数据"——将查询结果转化为自然语言的洞察。"本月黄果树客流量 28.5 万，同比增长 12%，环比下降 8%。环比下降主要受降雨天气影响（本月雨天 18 天，上月 10 天）。"LLM 从数据中自动提取变化趋势、识别异常、关联外部因素。</a:t>
            </a:r>
            <a:endParaRPr lang="en-US" sz="1200" dirty="0"/>
          </a:p>
          <a:p>
            <a:pPr algn="l" marL="342900" indent="-342900">
              <a:spcAft>
                <a:spcPts val="600"/>
              </a:spcAft>
              <a:buSzPct val="100000"/>
              <a:buChar char="•"/>
            </a:pPr>
            <a:r>
              <a:rPr lang="en-US" sz="1200" dirty="0">
                <a:solidFill>
                  <a:srgbClr val="1E293B"/>
                </a:solidFill>
                <a:latin typeface="Calibri" pitchFamily="34" charset="0"/>
                <a:ea typeface="Calibri" pitchFamily="34" charset="-122"/>
                <a:cs typeface="Calibri" pitchFamily="34" charset="-120"/>
              </a:rPr>
              <a:t>Python 代码生成。 LLM 可以根据自然语言描述生成数据分析代码——"画一张黄果树近三年月度客流热力图，横轴是月份、纵轴是年份、颜色深浅代表客流量"。LLM 生成完整的 Python（Pandas + Seaborn）代码，分析师可以直接运行。</a:t>
            </a:r>
            <a:endParaRPr lang="en-US" sz="12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40080"/>
          </a:xfrm>
          <a:prstGeom prst="rect">
            <a:avLst/>
          </a:prstGeom>
          <a:solidFill>
            <a:srgbClr val="065A82"/>
          </a:solidFill>
          <a:ln/>
        </p:spPr>
      </p:sp>
      <p:sp>
        <p:nvSpPr>
          <p:cNvPr id="3" name="Shape 1"/>
          <p:cNvSpPr/>
          <p:nvPr/>
        </p:nvSpPr>
        <p:spPr>
          <a:xfrm>
            <a:off x="0" y="0"/>
            <a:ext cx="73152" cy="640080"/>
          </a:xfrm>
          <a:prstGeom prst="rect">
            <a:avLst/>
          </a:prstGeom>
          <a:solidFill>
            <a:srgbClr val="F59E0B"/>
          </a:solidFill>
          <a:ln/>
        </p:spPr>
      </p:sp>
      <p:sp>
        <p:nvSpPr>
          <p:cNvPr id="4" name="Text 2"/>
          <p:cNvSpPr/>
          <p:nvPr/>
        </p:nvSpPr>
        <p:spPr>
          <a:xfrm>
            <a:off x="274320" y="45720"/>
            <a:ext cx="5486400" cy="274320"/>
          </a:xfrm>
          <a:prstGeom prst="rect">
            <a:avLst/>
          </a:prstGeom>
          <a:noFill/>
          <a:ln/>
        </p:spPr>
        <p:txBody>
          <a:bodyPr wrap="square" lIns="0" tIns="0" rIns="0" bIns="0" rtlCol="0" anchor="ctr"/>
          <a:lstStyle/>
          <a:p>
            <a:pPr algn="l" indent="0" marL="0">
              <a:buNone/>
            </a:pPr>
            <a:r>
              <a:rPr lang="en-US" sz="1100" dirty="0">
                <a:solidFill>
                  <a:srgbClr val="E8F4F8"/>
                </a:solidFill>
                <a:latin typeface="Calibri" pitchFamily="34" charset="0"/>
                <a:ea typeface="Calibri" pitchFamily="34" charset="-122"/>
                <a:cs typeface="Calibri" pitchFamily="34" charset="-120"/>
              </a:rPr>
              <a:t>12.1 大语言模型与旅游分析</a:t>
            </a:r>
            <a:endParaRPr lang="en-US" sz="1100" dirty="0"/>
          </a:p>
        </p:txBody>
      </p:sp>
      <p:sp>
        <p:nvSpPr>
          <p:cNvPr id="5" name="Text 3"/>
          <p:cNvSpPr/>
          <p:nvPr/>
        </p:nvSpPr>
        <p:spPr>
          <a:xfrm>
            <a:off x="274320" y="292608"/>
            <a:ext cx="7772400" cy="320040"/>
          </a:xfrm>
          <a:prstGeom prst="rect">
            <a:avLst/>
          </a:prstGeom>
          <a:noFill/>
          <a:ln/>
        </p:spPr>
        <p:txBody>
          <a:bodyPr wrap="square" lIns="0" tIns="0" rIns="0" bIns="0" rtlCol="0" anchor="ctr"/>
          <a:lstStyle/>
          <a:p>
            <a:pPr algn="l" indent="0" marL="0">
              <a:buNone/>
            </a:pPr>
            <a:r>
              <a:rPr lang="en-US" sz="1800" b="1" dirty="0">
                <a:solidFill>
                  <a:srgbClr val="FFFFFF"/>
                </a:solidFill>
                <a:latin typeface="Georgia" pitchFamily="34" charset="0"/>
                <a:ea typeface="Georgia" pitchFamily="34" charset="-122"/>
                <a:cs typeface="Georgia" pitchFamily="34" charset="-120"/>
              </a:rPr>
              <a:t>12.1.2 RAG：检索增强生成</a:t>
            </a:r>
            <a:endParaRPr lang="en-US" sz="1800" dirty="0"/>
          </a:p>
        </p:txBody>
      </p:sp>
      <p:sp>
        <p:nvSpPr>
          <p:cNvPr id="6" name="Text 4"/>
          <p:cNvSpPr/>
          <p:nvPr/>
        </p:nvSpPr>
        <p:spPr>
          <a:xfrm>
            <a:off x="7772400" y="182880"/>
            <a:ext cx="1097280" cy="274320"/>
          </a:xfrm>
          <a:prstGeom prst="rect">
            <a:avLst/>
          </a:prstGeom>
          <a:noFill/>
          <a:ln/>
        </p:spPr>
        <p:txBody>
          <a:bodyPr wrap="square" lIns="0" tIns="0" rIns="0" bIns="0" rtlCol="0" anchor="ctr"/>
          <a:lstStyle/>
          <a:p>
            <a:pPr algn="r" indent="0" marL="0">
              <a:buNone/>
            </a:pPr>
            <a:r>
              <a:rPr lang="en-US" sz="1100" dirty="0">
                <a:solidFill>
                  <a:srgbClr val="E8F4F8"/>
                </a:solidFill>
                <a:latin typeface="Calibri" pitchFamily="34" charset="0"/>
                <a:ea typeface="Calibri" pitchFamily="34" charset="-122"/>
                <a:cs typeface="Calibri" pitchFamily="34" charset="-120"/>
              </a:rPr>
              <a:t>2/3</a:t>
            </a:r>
            <a:endParaRPr lang="en-US" sz="1100" dirty="0"/>
          </a:p>
        </p:txBody>
      </p:sp>
      <p:sp>
        <p:nvSpPr>
          <p:cNvPr id="7" name="Text 5"/>
          <p:cNvSpPr/>
          <p:nvPr/>
        </p:nvSpPr>
        <p:spPr>
          <a:xfrm>
            <a:off x="457200" y="914400"/>
            <a:ext cx="8229600" cy="1097280"/>
          </a:xfrm>
          <a:prstGeom prst="rect">
            <a:avLst/>
          </a:prstGeom>
          <a:noFill/>
          <a:ln/>
        </p:spPr>
        <p:txBody>
          <a:bodyPr wrap="square" lIns="0" tIns="0" rIns="0" bIns="0" rtlCol="0" anchor="t"/>
          <a:lstStyle/>
          <a:p>
            <a:pPr algn="l" indent="0" marL="0">
              <a:lnSpc>
                <a:spcPct val="130000"/>
              </a:lnSpc>
              <a:buNone/>
            </a:pPr>
            <a:r>
              <a:rPr lang="en-US" sz="1300" dirty="0">
                <a:solidFill>
                  <a:srgbClr val="1E293B"/>
                </a:solidFill>
                <a:latin typeface="Calibri" pitchFamily="34" charset="0"/>
                <a:ea typeface="Calibri" pitchFamily="34" charset="-122"/>
                <a:cs typeface="Calibri" pitchFamily="34" charset="-120"/>
              </a:rPr>
              <a:t>为什么需要 RAG。 LLM 的知识来自训练数据（有截止日期），无法获取最新的旅游数据——如果问 LLM"黄果树 2024 年 10 月的客流量"，它只能"编"一个数字（幻觉）。RAG（Retrieval-Augmented Generation，检索增强生成）在 LLM 生成回答之前，先从外部知识库（数据库、文档库、API）检索相关信息，再将检索结果作为上下文提供给 LLM。
 RAG 在旅游分析中的应用。 数据问答——用户问"本月哪个景区满意度最低"，RAG 从数据库中检索本月满意度数据，LLM 基于检索结果生成回答。政策查询——用户问"4A 级景区智慧化建设有什么要求"，RAG 从政策文档库检索相关标准，LLM 基于检索结果生成总结。研究报告——用户问"贵州旅游近五年的发展趋势"，RAG 从历年统计报告、学术论文、新闻中检索相关信息，LLM 整合生成研究报告。</a:t>
            </a:r>
            <a:endParaRPr lang="en-US" sz="1300" dirty="0"/>
          </a:p>
        </p:txBody>
      </p:sp>
      <p:sp>
        <p:nvSpPr>
          <p:cNvPr id="8" name="Text 6"/>
          <p:cNvSpPr/>
          <p:nvPr/>
        </p:nvSpPr>
        <p:spPr>
          <a:xfrm>
            <a:off x="457200" y="2103120"/>
            <a:ext cx="8229600" cy="2468880"/>
          </a:xfrm>
          <a:prstGeom prst="rect">
            <a:avLst/>
          </a:prstGeom>
          <a:noFill/>
          <a:ln/>
        </p:spPr>
        <p:txBody>
          <a:bodyPr wrap="square" lIns="0" tIns="0" rIns="0" bIns="0" rtlCol="0" anchor="t"/>
          <a:lstStyle/>
          <a:p>
            <a:pPr algn="l" marL="342900" indent="-342900">
              <a:spcAft>
                <a:spcPts val="600"/>
              </a:spcAft>
              <a:buSzPct val="100000"/>
              <a:buChar char="•"/>
            </a:pPr>
            <a:r>
              <a:rPr lang="en-US" sz="1200" dirty="0">
                <a:solidFill>
                  <a:srgbClr val="1E293B"/>
                </a:solidFill>
                <a:latin typeface="Calibri" pitchFamily="34" charset="0"/>
                <a:ea typeface="Calibri" pitchFamily="34" charset="-122"/>
                <a:cs typeface="Calibri" pitchFamily="34" charset="-120"/>
              </a:rPr>
              <a:t>为什么需要 RAG。 LLM 的知识来自训练数据（有截止日期），无法获取最新的旅游数据——如果问 LLM"黄果树 2024 年 10 月的客流量"，它只能"编"一个数字（幻觉）。RAG（Retrieval-Augmented Generation，检索增强生成）在 LLM 生成回答之前，先从外部知识库（数据库、文档库、API）检索相关信息，再将检索结果作为上下文提供给 LLM。</a:t>
            </a:r>
            <a:endParaRPr lang="en-US" sz="1200" dirty="0"/>
          </a:p>
          <a:p>
            <a:pPr algn="l" marL="342900" indent="-342900">
              <a:spcAft>
                <a:spcPts val="600"/>
              </a:spcAft>
              <a:buSzPct val="100000"/>
              <a:buChar char="•"/>
            </a:pPr>
            <a:r>
              <a:rPr lang="en-US" sz="1200" dirty="0">
                <a:solidFill>
                  <a:srgbClr val="1E293B"/>
                </a:solidFill>
                <a:latin typeface="Calibri" pitchFamily="34" charset="0"/>
                <a:ea typeface="Calibri" pitchFamily="34" charset="-122"/>
                <a:cs typeface="Calibri" pitchFamily="34" charset="-120"/>
              </a:rPr>
              <a:t>RAG 在旅游分析中的应用。 数据问答——用户问"本月哪个景区满意度最低"，RAG 从数据库中检索本月满意度数据，LLM 基于检索结果生成回答。政策查询——用户问"4A 级景区智慧化建设有什么要求"，RAG 从政策文档库检索相关标准，LLM 基于检索结果生成总结。研究报告——用户问"贵州旅游近五年的发展趋势"，RAG 从历年统计报告、学术论文、新闻中检索相关信息，LLM 整合生成研究报告。</a:t>
            </a:r>
            <a:endParaRPr lang="en-US" sz="12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40080"/>
          </a:xfrm>
          <a:prstGeom prst="rect">
            <a:avLst/>
          </a:prstGeom>
          <a:solidFill>
            <a:srgbClr val="065A82"/>
          </a:solidFill>
          <a:ln/>
        </p:spPr>
      </p:sp>
      <p:sp>
        <p:nvSpPr>
          <p:cNvPr id="3" name="Shape 1"/>
          <p:cNvSpPr/>
          <p:nvPr/>
        </p:nvSpPr>
        <p:spPr>
          <a:xfrm>
            <a:off x="0" y="0"/>
            <a:ext cx="73152" cy="640080"/>
          </a:xfrm>
          <a:prstGeom prst="rect">
            <a:avLst/>
          </a:prstGeom>
          <a:solidFill>
            <a:srgbClr val="F59E0B"/>
          </a:solidFill>
          <a:ln/>
        </p:spPr>
      </p:sp>
      <p:sp>
        <p:nvSpPr>
          <p:cNvPr id="4" name="Text 2"/>
          <p:cNvSpPr/>
          <p:nvPr/>
        </p:nvSpPr>
        <p:spPr>
          <a:xfrm>
            <a:off x="274320" y="45720"/>
            <a:ext cx="5486400" cy="274320"/>
          </a:xfrm>
          <a:prstGeom prst="rect">
            <a:avLst/>
          </a:prstGeom>
          <a:noFill/>
          <a:ln/>
        </p:spPr>
        <p:txBody>
          <a:bodyPr wrap="square" lIns="0" tIns="0" rIns="0" bIns="0" rtlCol="0" anchor="ctr"/>
          <a:lstStyle/>
          <a:p>
            <a:pPr algn="l" indent="0" marL="0">
              <a:buNone/>
            </a:pPr>
            <a:r>
              <a:rPr lang="en-US" sz="1100" dirty="0">
                <a:solidFill>
                  <a:srgbClr val="E8F4F8"/>
                </a:solidFill>
                <a:latin typeface="Calibri" pitchFamily="34" charset="0"/>
                <a:ea typeface="Calibri" pitchFamily="34" charset="-122"/>
                <a:cs typeface="Calibri" pitchFamily="34" charset="-120"/>
              </a:rPr>
              <a:t>12.1 大语言模型与旅游分析</a:t>
            </a:r>
            <a:endParaRPr lang="en-US" sz="1100" dirty="0"/>
          </a:p>
        </p:txBody>
      </p:sp>
      <p:sp>
        <p:nvSpPr>
          <p:cNvPr id="5" name="Text 3"/>
          <p:cNvSpPr/>
          <p:nvPr/>
        </p:nvSpPr>
        <p:spPr>
          <a:xfrm>
            <a:off x="274320" y="292608"/>
            <a:ext cx="7772400" cy="320040"/>
          </a:xfrm>
          <a:prstGeom prst="rect">
            <a:avLst/>
          </a:prstGeom>
          <a:noFill/>
          <a:ln/>
        </p:spPr>
        <p:txBody>
          <a:bodyPr wrap="square" lIns="0" tIns="0" rIns="0" bIns="0" rtlCol="0" anchor="ctr"/>
          <a:lstStyle/>
          <a:p>
            <a:pPr algn="l" indent="0" marL="0">
              <a:buNone/>
            </a:pPr>
            <a:r>
              <a:rPr lang="en-US" sz="1800" b="1" dirty="0">
                <a:solidFill>
                  <a:srgbClr val="FFFFFF"/>
                </a:solidFill>
                <a:latin typeface="Georgia" pitchFamily="34" charset="0"/>
                <a:ea typeface="Georgia" pitchFamily="34" charset="-122"/>
                <a:cs typeface="Georgia" pitchFamily="34" charset="-120"/>
              </a:rPr>
              <a:t>12.1.3 LLM 的局限与风险</a:t>
            </a:r>
            <a:endParaRPr lang="en-US" sz="1800" dirty="0"/>
          </a:p>
        </p:txBody>
      </p:sp>
      <p:sp>
        <p:nvSpPr>
          <p:cNvPr id="6" name="Text 4"/>
          <p:cNvSpPr/>
          <p:nvPr/>
        </p:nvSpPr>
        <p:spPr>
          <a:xfrm>
            <a:off x="7772400" y="182880"/>
            <a:ext cx="1097280" cy="274320"/>
          </a:xfrm>
          <a:prstGeom prst="rect">
            <a:avLst/>
          </a:prstGeom>
          <a:noFill/>
          <a:ln/>
        </p:spPr>
        <p:txBody>
          <a:bodyPr wrap="square" lIns="0" tIns="0" rIns="0" bIns="0" rtlCol="0" anchor="ctr"/>
          <a:lstStyle/>
          <a:p>
            <a:pPr algn="r" indent="0" marL="0">
              <a:buNone/>
            </a:pPr>
            <a:r>
              <a:rPr lang="en-US" sz="1100" dirty="0">
                <a:solidFill>
                  <a:srgbClr val="E8F4F8"/>
                </a:solidFill>
                <a:latin typeface="Calibri" pitchFamily="34" charset="0"/>
                <a:ea typeface="Calibri" pitchFamily="34" charset="-122"/>
                <a:cs typeface="Calibri" pitchFamily="34" charset="-120"/>
              </a:rPr>
              <a:t>3/3</a:t>
            </a:r>
            <a:endParaRPr lang="en-US" sz="1100" dirty="0"/>
          </a:p>
        </p:txBody>
      </p:sp>
      <p:sp>
        <p:nvSpPr>
          <p:cNvPr id="7" name="Text 5"/>
          <p:cNvSpPr/>
          <p:nvPr/>
        </p:nvSpPr>
        <p:spPr>
          <a:xfrm>
            <a:off x="457200" y="914400"/>
            <a:ext cx="8229600" cy="1097280"/>
          </a:xfrm>
          <a:prstGeom prst="rect">
            <a:avLst/>
          </a:prstGeom>
          <a:noFill/>
          <a:ln/>
        </p:spPr>
        <p:txBody>
          <a:bodyPr wrap="square" lIns="0" tIns="0" rIns="0" bIns="0" rtlCol="0" anchor="t"/>
          <a:lstStyle/>
          <a:p>
            <a:pPr algn="l" indent="0" marL="0">
              <a:lnSpc>
                <a:spcPct val="130000"/>
              </a:lnSpc>
              <a:buNone/>
            </a:pPr>
            <a:r>
              <a:rPr lang="en-US" sz="1300" dirty="0">
                <a:solidFill>
                  <a:srgbClr val="1E293B"/>
                </a:solidFill>
                <a:latin typeface="Calibri" pitchFamily="34" charset="0"/>
                <a:ea typeface="Calibri" pitchFamily="34" charset="-122"/>
                <a:cs typeface="Calibri" pitchFamily="34" charset="-120"/>
              </a:rPr>
              <a:t>幻觉问题。 LLM 可能生成看似合理但实际错误的内容——"黄果树瀑布高 77.8 米，是亚洲第三大瀑布"（实际上黄果树是亚洲第一大瀑布）。在旅游分析中，幻觉可能导致错误的决策建议——如果 LLM 虚构了一个"客流下降 20%"的数字，管理者可能基于这个虚假信息调整运营计划。
 时效性问题。 LLM 的知识有截止日期，无法获取最新信息——问它"2025 年贵州新增了哪些 4A 级景区"，它只能"编"或者承认不知道。RAG 部分解决了时效性问题，但检索的质量和覆盖度是瓶颈。
 可解释性问题。 LLM 是"黑箱"——它可以生成看似合理的分析结论，但无法解释"为什么得出这个结论"。在旅游分析中，可解释性至关重要——"客流量下降是因为天气"需要有数据支撑，而不能只是 LLM"觉得"。
 ---</a:t>
            </a:r>
            <a:endParaRPr lang="en-US" sz="1300" dirty="0"/>
          </a:p>
        </p:txBody>
      </p:sp>
      <p:sp>
        <p:nvSpPr>
          <p:cNvPr id="8" name="Text 6"/>
          <p:cNvSpPr/>
          <p:nvPr/>
        </p:nvSpPr>
        <p:spPr>
          <a:xfrm>
            <a:off x="457200" y="2103120"/>
            <a:ext cx="8229600" cy="2468880"/>
          </a:xfrm>
          <a:prstGeom prst="rect">
            <a:avLst/>
          </a:prstGeom>
          <a:noFill/>
          <a:ln/>
        </p:spPr>
        <p:txBody>
          <a:bodyPr wrap="square" lIns="0" tIns="0" rIns="0" bIns="0" rtlCol="0" anchor="t"/>
          <a:lstStyle/>
          <a:p>
            <a:pPr algn="l" marL="342900" indent="-342900">
              <a:spcAft>
                <a:spcPts val="600"/>
              </a:spcAft>
              <a:buSzPct val="100000"/>
              <a:buChar char="•"/>
            </a:pPr>
            <a:r>
              <a:rPr lang="en-US" sz="1200" dirty="0">
                <a:solidFill>
                  <a:srgbClr val="1E293B"/>
                </a:solidFill>
                <a:latin typeface="Calibri" pitchFamily="34" charset="0"/>
                <a:ea typeface="Calibri" pitchFamily="34" charset="-122"/>
                <a:cs typeface="Calibri" pitchFamily="34" charset="-120"/>
              </a:rPr>
              <a:t>幻觉问题。 LLM 可能生成看似合理但实际错误的内容——"黄果树瀑布高 77.8 米，是亚洲第三大瀑布"（实际上黄果树是亚洲第一大瀑布）。在旅游分析中，幻觉可能导致错误的决策建议——如果 LLM 虚构了一个"客流下降 20%"的数字，管理者可能基于这个虚假信息调整运营计划。</a:t>
            </a:r>
            <a:endParaRPr lang="en-US" sz="1200" dirty="0"/>
          </a:p>
          <a:p>
            <a:pPr algn="l" marL="342900" indent="-342900">
              <a:spcAft>
                <a:spcPts val="600"/>
              </a:spcAft>
              <a:buSzPct val="100000"/>
              <a:buChar char="•"/>
            </a:pPr>
            <a:r>
              <a:rPr lang="en-US" sz="1200" dirty="0">
                <a:solidFill>
                  <a:srgbClr val="1E293B"/>
                </a:solidFill>
                <a:latin typeface="Calibri" pitchFamily="34" charset="0"/>
                <a:ea typeface="Calibri" pitchFamily="34" charset="-122"/>
                <a:cs typeface="Calibri" pitchFamily="34" charset="-120"/>
              </a:rPr>
              <a:t>时效性问题。 LLM 的知识有截止日期，无法获取最新信息——问它"2025 年贵州新增了哪些 4A 级景区"，它只能"编"或者承认不知道。RAG 部分解决了时效性问题，但检索的质量和覆盖度是瓶颈。</a:t>
            </a:r>
            <a:endParaRPr lang="en-US" sz="1200" dirty="0"/>
          </a:p>
          <a:p>
            <a:pPr algn="l" marL="342900" indent="-342900">
              <a:spcAft>
                <a:spcPts val="600"/>
              </a:spcAft>
              <a:buSzPct val="100000"/>
              <a:buChar char="•"/>
            </a:pPr>
            <a:r>
              <a:rPr lang="en-US" sz="1200" dirty="0">
                <a:solidFill>
                  <a:srgbClr val="1E293B"/>
                </a:solidFill>
                <a:latin typeface="Calibri" pitchFamily="34" charset="0"/>
                <a:ea typeface="Calibri" pitchFamily="34" charset="-122"/>
                <a:cs typeface="Calibri" pitchFamily="34" charset="-120"/>
              </a:rPr>
              <a:t>可解释性问题。 LLM 是"黑箱"——它可以生成看似合理的分析结论，但无法解释"为什么得出这个结论"。在旅游分析中，可解释性至关重要——"客流量下降是因为天气"需要有数据支撑，而不能只是 LLM"觉得"。</a:t>
            </a:r>
            <a:endParaRPr lang="en-US" sz="12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bg>
      <p:bgPr>
        <a:solidFill>
          <a:srgbClr val="E8F4F8"/>
        </a:solidFill>
      </p:bgPr>
    </p:bg>
    <p:spTree>
      <p:nvGrpSpPr>
        <p:cNvPr id="1" name=""/>
        <p:cNvGrpSpPr/>
        <p:nvPr/>
      </p:nvGrpSpPr>
      <p:grpSpPr>
        <a:xfrm>
          <a:off x="0" y="0"/>
          <a:ext cx="0" cy="0"/>
          <a:chOff x="0" y="0"/>
          <a:chExt cx="0" cy="0"/>
        </a:xfrm>
      </p:grpSpPr>
      <p:sp>
        <p:nvSpPr>
          <p:cNvPr id="2" name="Shape 0"/>
          <p:cNvSpPr/>
          <p:nvPr/>
        </p:nvSpPr>
        <p:spPr>
          <a:xfrm>
            <a:off x="0" y="0"/>
            <a:ext cx="9144000" cy="731520"/>
          </a:xfrm>
          <a:prstGeom prst="rect">
            <a:avLst/>
          </a:prstGeom>
          <a:solidFill>
            <a:srgbClr val="065A82"/>
          </a:solidFill>
          <a:ln/>
        </p:spPr>
      </p:sp>
      <p:sp>
        <p:nvSpPr>
          <p:cNvPr id="3" name="Text 1"/>
          <p:cNvSpPr/>
          <p:nvPr/>
        </p:nvSpPr>
        <p:spPr>
          <a:xfrm>
            <a:off x="457200" y="91440"/>
            <a:ext cx="8229600" cy="548640"/>
          </a:xfrm>
          <a:prstGeom prst="rect">
            <a:avLst/>
          </a:prstGeom>
          <a:noFill/>
          <a:ln/>
        </p:spPr>
        <p:txBody>
          <a:bodyPr wrap="square" rtlCol="0" anchor="ctr"/>
          <a:lstStyle/>
          <a:p>
            <a:pPr algn="l" indent="0" marL="0">
              <a:buNone/>
            </a:pPr>
            <a:r>
              <a:rPr lang="en-US" sz="2400" b="1" dirty="0">
                <a:solidFill>
                  <a:srgbClr val="FFFFFF"/>
                </a:solidFill>
                <a:latin typeface="Georgia" pitchFamily="34" charset="0"/>
                <a:ea typeface="Georgia" pitchFamily="34" charset="-122"/>
                <a:cs typeface="Georgia" pitchFamily="34" charset="-120"/>
              </a:rPr>
              <a:t>12.1 大语言模型与旅游分析 — 要点回顾</a:t>
            </a:r>
            <a:endParaRPr lang="en-US" sz="2400" dirty="0"/>
          </a:p>
        </p:txBody>
      </p:sp>
      <p:sp>
        <p:nvSpPr>
          <p:cNvPr id="4" name="Shape 2"/>
          <p:cNvSpPr/>
          <p:nvPr/>
        </p:nvSpPr>
        <p:spPr>
          <a:xfrm>
            <a:off x="457200" y="1005840"/>
            <a:ext cx="320040" cy="320040"/>
          </a:xfrm>
          <a:prstGeom prst="ellipse">
            <a:avLst/>
          </a:prstGeom>
          <a:solidFill>
            <a:srgbClr val="10B981"/>
          </a:solidFill>
          <a:ln/>
        </p:spPr>
      </p:sp>
      <p:sp>
        <p:nvSpPr>
          <p:cNvPr id="5" name="Text 3"/>
          <p:cNvSpPr/>
          <p:nvPr/>
        </p:nvSpPr>
        <p:spPr>
          <a:xfrm>
            <a:off x="457200" y="1005840"/>
            <a:ext cx="320040" cy="320040"/>
          </a:xfrm>
          <a:prstGeom prst="rect">
            <a:avLst/>
          </a:prstGeom>
          <a:noFill/>
          <a:ln/>
        </p:spPr>
        <p:txBody>
          <a:bodyPr wrap="square" lIns="0" tIns="0" rIns="0" bIns="0" rtlCol="0" anchor="ctr"/>
          <a:lstStyle/>
          <a:p>
            <a:pPr algn="ctr" indent="0" marL="0">
              <a:buNone/>
            </a:pPr>
            <a:r>
              <a:rPr lang="en-US" sz="1300" b="1" dirty="0">
                <a:solidFill>
                  <a:srgbClr val="FFFFFF"/>
                </a:solidFill>
                <a:latin typeface="Calibri" pitchFamily="34" charset="0"/>
                <a:ea typeface="Calibri" pitchFamily="34" charset="-122"/>
                <a:cs typeface="Calibri" pitchFamily="34" charset="-120"/>
              </a:rPr>
              <a:t>1</a:t>
            </a:r>
            <a:endParaRPr lang="en-US" sz="1300" dirty="0"/>
          </a:p>
        </p:txBody>
      </p:sp>
      <p:sp>
        <p:nvSpPr>
          <p:cNvPr id="6" name="Text 4"/>
          <p:cNvSpPr/>
          <p:nvPr/>
        </p:nvSpPr>
        <p:spPr>
          <a:xfrm>
            <a:off x="914400" y="987552"/>
            <a:ext cx="7772400" cy="274320"/>
          </a:xfrm>
          <a:prstGeom prst="rect">
            <a:avLst/>
          </a:prstGeom>
          <a:noFill/>
          <a:ln/>
        </p:spPr>
        <p:txBody>
          <a:bodyPr wrap="square" lIns="0" tIns="0" rIns="0" bIns="0" rtlCol="0" anchor="ctr"/>
          <a:lstStyle/>
          <a:p>
            <a:pPr algn="l" indent="0" marL="0">
              <a:buNone/>
            </a:pPr>
            <a:r>
              <a:rPr lang="en-US" sz="1400" b="1" dirty="0">
                <a:solidFill>
                  <a:srgbClr val="065A82"/>
                </a:solidFill>
                <a:latin typeface="Calibri" pitchFamily="34" charset="0"/>
                <a:ea typeface="Calibri" pitchFamily="34" charset="-122"/>
                <a:cs typeface="Calibri" pitchFamily="34" charset="-120"/>
              </a:rPr>
              <a:t>12.1.1 LLM 在数据分析中的角色</a:t>
            </a:r>
            <a:endParaRPr lang="en-US" sz="1400" dirty="0"/>
          </a:p>
        </p:txBody>
      </p:sp>
      <p:sp>
        <p:nvSpPr>
          <p:cNvPr id="7" name="Text 5"/>
          <p:cNvSpPr/>
          <p:nvPr/>
        </p:nvSpPr>
        <p:spPr>
          <a:xfrm>
            <a:off x="914400" y="1261872"/>
            <a:ext cx="7772400" cy="274320"/>
          </a:xfrm>
          <a:prstGeom prst="rect">
            <a:avLst/>
          </a:prstGeom>
          <a:noFill/>
          <a:ln/>
        </p:spPr>
        <p:txBody>
          <a:bodyPr wrap="square" lIns="0" tIns="0" rIns="0" bIns="0" rtlCol="0" anchor="ctr"/>
          <a:lstStyle/>
          <a:p>
            <a:pPr algn="l" indent="0" marL="0">
              <a:buNone/>
            </a:pPr>
            <a:r>
              <a:rPr lang="en-US" sz="1100" dirty="0">
                <a:solidFill>
                  <a:srgbClr val="64748B"/>
                </a:solidFill>
                <a:latin typeface="Calibri" pitchFamily="34" charset="0"/>
                <a:ea typeface="Calibri" pitchFamily="34" charset="-122"/>
                <a:cs typeface="Calibri" pitchFamily="34" charset="-120"/>
              </a:rPr>
              <a:t>自然语言到 SQL。 大语言模型可以将自然语言问题翻译为 SQL 查询——用户说"查一下上个月各景区收入排名"，LLM 生成 SELECT scenic_name, SUM(revenue) FROM monthly_stats WHERE month='2024-06' GROUP BY scen...</a:t>
            </a:r>
            <a:endParaRPr lang="en-US" sz="1100" dirty="0"/>
          </a:p>
        </p:txBody>
      </p:sp>
      <p:sp>
        <p:nvSpPr>
          <p:cNvPr id="8" name="Shape 6"/>
          <p:cNvSpPr/>
          <p:nvPr/>
        </p:nvSpPr>
        <p:spPr>
          <a:xfrm>
            <a:off x="457200" y="1645920"/>
            <a:ext cx="320040" cy="320040"/>
          </a:xfrm>
          <a:prstGeom prst="ellipse">
            <a:avLst/>
          </a:prstGeom>
          <a:solidFill>
            <a:srgbClr val="10B981"/>
          </a:solidFill>
          <a:ln/>
        </p:spPr>
      </p:sp>
      <p:sp>
        <p:nvSpPr>
          <p:cNvPr id="9" name="Text 7"/>
          <p:cNvSpPr/>
          <p:nvPr/>
        </p:nvSpPr>
        <p:spPr>
          <a:xfrm>
            <a:off x="457200" y="1645920"/>
            <a:ext cx="320040" cy="320040"/>
          </a:xfrm>
          <a:prstGeom prst="rect">
            <a:avLst/>
          </a:prstGeom>
          <a:noFill/>
          <a:ln/>
        </p:spPr>
        <p:txBody>
          <a:bodyPr wrap="square" lIns="0" tIns="0" rIns="0" bIns="0" rtlCol="0" anchor="ctr"/>
          <a:lstStyle/>
          <a:p>
            <a:pPr algn="ctr" indent="0" marL="0">
              <a:buNone/>
            </a:pPr>
            <a:r>
              <a:rPr lang="en-US" sz="1300" b="1" dirty="0">
                <a:solidFill>
                  <a:srgbClr val="FFFFFF"/>
                </a:solidFill>
                <a:latin typeface="Calibri" pitchFamily="34" charset="0"/>
                <a:ea typeface="Calibri" pitchFamily="34" charset="-122"/>
                <a:cs typeface="Calibri" pitchFamily="34" charset="-120"/>
              </a:rPr>
              <a:t>2</a:t>
            </a:r>
            <a:endParaRPr lang="en-US" sz="1300" dirty="0"/>
          </a:p>
        </p:txBody>
      </p:sp>
      <p:sp>
        <p:nvSpPr>
          <p:cNvPr id="10" name="Text 8"/>
          <p:cNvSpPr/>
          <p:nvPr/>
        </p:nvSpPr>
        <p:spPr>
          <a:xfrm>
            <a:off x="914400" y="1627632"/>
            <a:ext cx="7772400" cy="274320"/>
          </a:xfrm>
          <a:prstGeom prst="rect">
            <a:avLst/>
          </a:prstGeom>
          <a:noFill/>
          <a:ln/>
        </p:spPr>
        <p:txBody>
          <a:bodyPr wrap="square" lIns="0" tIns="0" rIns="0" bIns="0" rtlCol="0" anchor="ctr"/>
          <a:lstStyle/>
          <a:p>
            <a:pPr algn="l" indent="0" marL="0">
              <a:buNone/>
            </a:pPr>
            <a:r>
              <a:rPr lang="en-US" sz="1400" b="1" dirty="0">
                <a:solidFill>
                  <a:srgbClr val="065A82"/>
                </a:solidFill>
                <a:latin typeface="Calibri" pitchFamily="34" charset="0"/>
                <a:ea typeface="Calibri" pitchFamily="34" charset="-122"/>
                <a:cs typeface="Calibri" pitchFamily="34" charset="-120"/>
              </a:rPr>
              <a:t>12.1.2 RAG：检索增强生成</a:t>
            </a:r>
            <a:endParaRPr lang="en-US" sz="1400" dirty="0"/>
          </a:p>
        </p:txBody>
      </p:sp>
      <p:sp>
        <p:nvSpPr>
          <p:cNvPr id="11" name="Text 9"/>
          <p:cNvSpPr/>
          <p:nvPr/>
        </p:nvSpPr>
        <p:spPr>
          <a:xfrm>
            <a:off x="914400" y="1901952"/>
            <a:ext cx="7772400" cy="274320"/>
          </a:xfrm>
          <a:prstGeom prst="rect">
            <a:avLst/>
          </a:prstGeom>
          <a:noFill/>
          <a:ln/>
        </p:spPr>
        <p:txBody>
          <a:bodyPr wrap="square" lIns="0" tIns="0" rIns="0" bIns="0" rtlCol="0" anchor="ctr"/>
          <a:lstStyle/>
          <a:p>
            <a:pPr algn="l" indent="0" marL="0">
              <a:buNone/>
            </a:pPr>
            <a:r>
              <a:rPr lang="en-US" sz="1100" dirty="0">
                <a:solidFill>
                  <a:srgbClr val="64748B"/>
                </a:solidFill>
                <a:latin typeface="Calibri" pitchFamily="34" charset="0"/>
                <a:ea typeface="Calibri" pitchFamily="34" charset="-122"/>
                <a:cs typeface="Calibri" pitchFamily="34" charset="-120"/>
              </a:rPr>
              <a:t>为什么需要 RAG。 LLM 的知识来自训练数据（有截止日期），无法获取最新的旅游数据——如果问 LLM"黄果树 2024 年 10 月的客流量"，它只能"编"一个数字（幻觉）。RAG（Retrieval-Augmented Generation，检索增强生成）在 LLM 生成回答之前，先从外部知识...</a:t>
            </a:r>
            <a:endParaRPr lang="en-US" sz="1100" dirty="0"/>
          </a:p>
        </p:txBody>
      </p:sp>
      <p:sp>
        <p:nvSpPr>
          <p:cNvPr id="12" name="Shape 10"/>
          <p:cNvSpPr/>
          <p:nvPr/>
        </p:nvSpPr>
        <p:spPr>
          <a:xfrm>
            <a:off x="457200" y="2286000"/>
            <a:ext cx="320040" cy="320040"/>
          </a:xfrm>
          <a:prstGeom prst="ellipse">
            <a:avLst/>
          </a:prstGeom>
          <a:solidFill>
            <a:srgbClr val="10B981"/>
          </a:solidFill>
          <a:ln/>
        </p:spPr>
      </p:sp>
      <p:sp>
        <p:nvSpPr>
          <p:cNvPr id="13" name="Text 11"/>
          <p:cNvSpPr/>
          <p:nvPr/>
        </p:nvSpPr>
        <p:spPr>
          <a:xfrm>
            <a:off x="457200" y="2286000"/>
            <a:ext cx="320040" cy="320040"/>
          </a:xfrm>
          <a:prstGeom prst="rect">
            <a:avLst/>
          </a:prstGeom>
          <a:noFill/>
          <a:ln/>
        </p:spPr>
        <p:txBody>
          <a:bodyPr wrap="square" lIns="0" tIns="0" rIns="0" bIns="0" rtlCol="0" anchor="ctr"/>
          <a:lstStyle/>
          <a:p>
            <a:pPr algn="ctr" indent="0" marL="0">
              <a:buNone/>
            </a:pPr>
            <a:r>
              <a:rPr lang="en-US" sz="1300" b="1" dirty="0">
                <a:solidFill>
                  <a:srgbClr val="FFFFFF"/>
                </a:solidFill>
                <a:latin typeface="Calibri" pitchFamily="34" charset="0"/>
                <a:ea typeface="Calibri" pitchFamily="34" charset="-122"/>
                <a:cs typeface="Calibri" pitchFamily="34" charset="-120"/>
              </a:rPr>
              <a:t>3</a:t>
            </a:r>
            <a:endParaRPr lang="en-US" sz="1300" dirty="0"/>
          </a:p>
        </p:txBody>
      </p:sp>
      <p:sp>
        <p:nvSpPr>
          <p:cNvPr id="14" name="Text 12"/>
          <p:cNvSpPr/>
          <p:nvPr/>
        </p:nvSpPr>
        <p:spPr>
          <a:xfrm>
            <a:off x="914400" y="2267712"/>
            <a:ext cx="7772400" cy="274320"/>
          </a:xfrm>
          <a:prstGeom prst="rect">
            <a:avLst/>
          </a:prstGeom>
          <a:noFill/>
          <a:ln/>
        </p:spPr>
        <p:txBody>
          <a:bodyPr wrap="square" lIns="0" tIns="0" rIns="0" bIns="0" rtlCol="0" anchor="ctr"/>
          <a:lstStyle/>
          <a:p>
            <a:pPr algn="l" indent="0" marL="0">
              <a:buNone/>
            </a:pPr>
            <a:r>
              <a:rPr lang="en-US" sz="1400" b="1" dirty="0">
                <a:solidFill>
                  <a:srgbClr val="065A82"/>
                </a:solidFill>
                <a:latin typeface="Calibri" pitchFamily="34" charset="0"/>
                <a:ea typeface="Calibri" pitchFamily="34" charset="-122"/>
                <a:cs typeface="Calibri" pitchFamily="34" charset="-120"/>
              </a:rPr>
              <a:t>12.1.3 LLM 的局限与风险</a:t>
            </a:r>
            <a:endParaRPr lang="en-US" sz="1400" dirty="0"/>
          </a:p>
        </p:txBody>
      </p:sp>
      <p:sp>
        <p:nvSpPr>
          <p:cNvPr id="15" name="Text 13"/>
          <p:cNvSpPr/>
          <p:nvPr/>
        </p:nvSpPr>
        <p:spPr>
          <a:xfrm>
            <a:off x="914400" y="2542032"/>
            <a:ext cx="7772400" cy="274320"/>
          </a:xfrm>
          <a:prstGeom prst="rect">
            <a:avLst/>
          </a:prstGeom>
          <a:noFill/>
          <a:ln/>
        </p:spPr>
        <p:txBody>
          <a:bodyPr wrap="square" lIns="0" tIns="0" rIns="0" bIns="0" rtlCol="0" anchor="ctr"/>
          <a:lstStyle/>
          <a:p>
            <a:pPr algn="l" indent="0" marL="0">
              <a:buNone/>
            </a:pPr>
            <a:r>
              <a:rPr lang="en-US" sz="1100" dirty="0">
                <a:solidFill>
                  <a:srgbClr val="64748B"/>
                </a:solidFill>
                <a:latin typeface="Calibri" pitchFamily="34" charset="0"/>
                <a:ea typeface="Calibri" pitchFamily="34" charset="-122"/>
                <a:cs typeface="Calibri" pitchFamily="34" charset="-120"/>
              </a:rPr>
              <a:t>幻觉问题。 LLM 可能生成看似合理但实际错误的内容——"黄果树瀑布高 77.8 米，是亚洲第三大瀑布"（实际上黄果树是亚洲第一大瀑布）。在旅游分析中，幻觉可能导致错误的决策建议——如果 LLM 虚构了一个"客流下降 20%"的数字，管理者可能基于这个虚假信息调整运营计划。</a:t>
            </a:r>
            <a:endParaRPr lang="en-US" sz="11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bg>
      <p:bgPr>
        <a:solidFill>
          <a:srgbClr val="065A82"/>
        </a:solidFill>
      </p:bgPr>
    </p:bg>
    <p:spTree>
      <p:nvGrpSpPr>
        <p:cNvPr id="1" name=""/>
        <p:cNvGrpSpPr/>
        <p:nvPr/>
      </p:nvGrpSpPr>
      <p:grpSpPr>
        <a:xfrm>
          <a:off x="0" y="0"/>
          <a:ext cx="0" cy="0"/>
          <a:chOff x="0" y="0"/>
          <a:chExt cx="0" cy="0"/>
        </a:xfrm>
      </p:grpSpPr>
      <p:sp>
        <p:nvSpPr>
          <p:cNvPr id="2" name="Shape 0"/>
          <p:cNvSpPr/>
          <p:nvPr/>
        </p:nvSpPr>
        <p:spPr>
          <a:xfrm>
            <a:off x="6858000" y="457200"/>
            <a:ext cx="2286000" cy="2286000"/>
          </a:xfrm>
          <a:prstGeom prst="ellipse">
            <a:avLst/>
          </a:prstGeom>
          <a:solidFill>
            <a:srgbClr val="1C7293">
              <a:alpha val="50000"/>
            </a:srgbClr>
          </a:solidFill>
          <a:ln/>
        </p:spPr>
      </p:sp>
      <p:sp>
        <p:nvSpPr>
          <p:cNvPr id="3" name="Shape 1"/>
          <p:cNvSpPr/>
          <p:nvPr/>
        </p:nvSpPr>
        <p:spPr>
          <a:xfrm>
            <a:off x="7772400" y="3200400"/>
            <a:ext cx="1371600" cy="1371600"/>
          </a:xfrm>
          <a:prstGeom prst="ellipse">
            <a:avLst/>
          </a:prstGeom>
          <a:solidFill>
            <a:srgbClr val="21295C">
              <a:alpha val="60000"/>
            </a:srgbClr>
          </a:solidFill>
          <a:ln/>
        </p:spPr>
      </p:sp>
      <p:sp>
        <p:nvSpPr>
          <p:cNvPr id="4" name="Text 2"/>
          <p:cNvSpPr/>
          <p:nvPr/>
        </p:nvSpPr>
        <p:spPr>
          <a:xfrm>
            <a:off x="731520" y="1371600"/>
            <a:ext cx="5486400" cy="457200"/>
          </a:xfrm>
          <a:prstGeom prst="rect">
            <a:avLst/>
          </a:prstGeom>
          <a:noFill/>
          <a:ln/>
        </p:spPr>
        <p:txBody>
          <a:bodyPr wrap="square" rtlCol="0" anchor="ctr"/>
          <a:lstStyle/>
          <a:p>
            <a:pPr indent="0" marL="0">
              <a:buNone/>
            </a:pPr>
            <a:r>
              <a:rPr lang="en-US" sz="1400" spc="300" kern="0" dirty="0">
                <a:solidFill>
                  <a:srgbClr val="F59E0B"/>
                </a:solidFill>
                <a:latin typeface="Calibri" pitchFamily="34" charset="0"/>
                <a:ea typeface="Calibri" pitchFamily="34" charset="-122"/>
                <a:cs typeface="Calibri" pitchFamily="34" charset="-120"/>
              </a:rPr>
              <a:t>第 2 节 / 共 5 节</a:t>
            </a:r>
            <a:endParaRPr lang="en-US" sz="1400" dirty="0"/>
          </a:p>
        </p:txBody>
      </p:sp>
      <p:sp>
        <p:nvSpPr>
          <p:cNvPr id="5" name="Text 3"/>
          <p:cNvSpPr/>
          <p:nvPr/>
        </p:nvSpPr>
        <p:spPr>
          <a:xfrm>
            <a:off x="731520" y="2011680"/>
            <a:ext cx="6400800" cy="1371600"/>
          </a:xfrm>
          <a:prstGeom prst="rect">
            <a:avLst/>
          </a:prstGeom>
          <a:noFill/>
          <a:ln/>
        </p:spPr>
        <p:txBody>
          <a:bodyPr wrap="square" rtlCol="0" anchor="t"/>
          <a:lstStyle/>
          <a:p>
            <a:pPr algn="l" indent="0" marL="0">
              <a:buNone/>
            </a:pPr>
            <a:r>
              <a:rPr lang="en-US" sz="3600" b="1" dirty="0">
                <a:solidFill>
                  <a:srgbClr val="FFFFFF"/>
                </a:solidFill>
                <a:latin typeface="Georgia" pitchFamily="34" charset="0"/>
                <a:ea typeface="Georgia" pitchFamily="34" charset="-122"/>
                <a:cs typeface="Georgia" pitchFamily="34" charset="-120"/>
              </a:rPr>
              <a:t>12.2 AIGC 与旅游内容生产</a:t>
            </a:r>
            <a:endParaRPr lang="en-US" sz="3600" dirty="0"/>
          </a:p>
        </p:txBody>
      </p:sp>
      <p:sp>
        <p:nvSpPr>
          <p:cNvPr id="6" name="Shape 4"/>
          <p:cNvSpPr/>
          <p:nvPr/>
        </p:nvSpPr>
        <p:spPr>
          <a:xfrm>
            <a:off x="731520" y="3474720"/>
            <a:ext cx="1828800" cy="45720"/>
          </a:xfrm>
          <a:prstGeom prst="rect">
            <a:avLst/>
          </a:prstGeom>
          <a:solidFill>
            <a:srgbClr val="F59E0B"/>
          </a:solidFill>
          <a:ln/>
        </p:spPr>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40080"/>
          </a:xfrm>
          <a:prstGeom prst="rect">
            <a:avLst/>
          </a:prstGeom>
          <a:solidFill>
            <a:srgbClr val="065A82"/>
          </a:solidFill>
          <a:ln/>
        </p:spPr>
      </p:sp>
      <p:sp>
        <p:nvSpPr>
          <p:cNvPr id="3" name="Shape 1"/>
          <p:cNvSpPr/>
          <p:nvPr/>
        </p:nvSpPr>
        <p:spPr>
          <a:xfrm>
            <a:off x="0" y="0"/>
            <a:ext cx="73152" cy="640080"/>
          </a:xfrm>
          <a:prstGeom prst="rect">
            <a:avLst/>
          </a:prstGeom>
          <a:solidFill>
            <a:srgbClr val="F59E0B"/>
          </a:solidFill>
          <a:ln/>
        </p:spPr>
      </p:sp>
      <p:sp>
        <p:nvSpPr>
          <p:cNvPr id="4" name="Text 2"/>
          <p:cNvSpPr/>
          <p:nvPr/>
        </p:nvSpPr>
        <p:spPr>
          <a:xfrm>
            <a:off x="274320" y="45720"/>
            <a:ext cx="5486400" cy="274320"/>
          </a:xfrm>
          <a:prstGeom prst="rect">
            <a:avLst/>
          </a:prstGeom>
          <a:noFill/>
          <a:ln/>
        </p:spPr>
        <p:txBody>
          <a:bodyPr wrap="square" lIns="0" tIns="0" rIns="0" bIns="0" rtlCol="0" anchor="ctr"/>
          <a:lstStyle/>
          <a:p>
            <a:pPr algn="l" indent="0" marL="0">
              <a:buNone/>
            </a:pPr>
            <a:r>
              <a:rPr lang="en-US" sz="1100" dirty="0">
                <a:solidFill>
                  <a:srgbClr val="E8F4F8"/>
                </a:solidFill>
                <a:latin typeface="Calibri" pitchFamily="34" charset="0"/>
                <a:ea typeface="Calibri" pitchFamily="34" charset="-122"/>
                <a:cs typeface="Calibri" pitchFamily="34" charset="-120"/>
              </a:rPr>
              <a:t>12.2 AIGC 与旅游内容生产</a:t>
            </a:r>
            <a:endParaRPr lang="en-US" sz="1100" dirty="0"/>
          </a:p>
        </p:txBody>
      </p:sp>
      <p:sp>
        <p:nvSpPr>
          <p:cNvPr id="5" name="Text 3"/>
          <p:cNvSpPr/>
          <p:nvPr/>
        </p:nvSpPr>
        <p:spPr>
          <a:xfrm>
            <a:off x="274320" y="292608"/>
            <a:ext cx="7772400" cy="320040"/>
          </a:xfrm>
          <a:prstGeom prst="rect">
            <a:avLst/>
          </a:prstGeom>
          <a:noFill/>
          <a:ln/>
        </p:spPr>
        <p:txBody>
          <a:bodyPr wrap="square" lIns="0" tIns="0" rIns="0" bIns="0" rtlCol="0" anchor="ctr"/>
          <a:lstStyle/>
          <a:p>
            <a:pPr algn="l" indent="0" marL="0">
              <a:buNone/>
            </a:pPr>
            <a:r>
              <a:rPr lang="en-US" sz="1800" b="1" dirty="0">
                <a:solidFill>
                  <a:srgbClr val="FFFFFF"/>
                </a:solidFill>
                <a:latin typeface="Georgia" pitchFamily="34" charset="0"/>
                <a:ea typeface="Georgia" pitchFamily="34" charset="-122"/>
                <a:cs typeface="Georgia" pitchFamily="34" charset="-120"/>
              </a:rPr>
              <a:t>12.2.1 旅游内容的 AIGC 应用</a:t>
            </a:r>
            <a:endParaRPr lang="en-US" sz="1800" dirty="0"/>
          </a:p>
        </p:txBody>
      </p:sp>
      <p:sp>
        <p:nvSpPr>
          <p:cNvPr id="6" name="Text 4"/>
          <p:cNvSpPr/>
          <p:nvPr/>
        </p:nvSpPr>
        <p:spPr>
          <a:xfrm>
            <a:off x="7772400" y="182880"/>
            <a:ext cx="1097280" cy="274320"/>
          </a:xfrm>
          <a:prstGeom prst="rect">
            <a:avLst/>
          </a:prstGeom>
          <a:noFill/>
          <a:ln/>
        </p:spPr>
        <p:txBody>
          <a:bodyPr wrap="square" lIns="0" tIns="0" rIns="0" bIns="0" rtlCol="0" anchor="ctr"/>
          <a:lstStyle/>
          <a:p>
            <a:pPr algn="r" indent="0" marL="0">
              <a:buNone/>
            </a:pPr>
            <a:r>
              <a:rPr lang="en-US" sz="1100" dirty="0">
                <a:solidFill>
                  <a:srgbClr val="E8F4F8"/>
                </a:solidFill>
                <a:latin typeface="Calibri" pitchFamily="34" charset="0"/>
                <a:ea typeface="Calibri" pitchFamily="34" charset="-122"/>
                <a:cs typeface="Calibri" pitchFamily="34" charset="-120"/>
              </a:rPr>
              <a:t>1/2</a:t>
            </a:r>
            <a:endParaRPr lang="en-US" sz="1100" dirty="0"/>
          </a:p>
        </p:txBody>
      </p:sp>
      <p:sp>
        <p:nvSpPr>
          <p:cNvPr id="7" name="Text 5"/>
          <p:cNvSpPr/>
          <p:nvPr/>
        </p:nvSpPr>
        <p:spPr>
          <a:xfrm>
            <a:off x="457200" y="914400"/>
            <a:ext cx="8229600" cy="1097280"/>
          </a:xfrm>
          <a:prstGeom prst="rect">
            <a:avLst/>
          </a:prstGeom>
          <a:noFill/>
          <a:ln/>
        </p:spPr>
        <p:txBody>
          <a:bodyPr wrap="square" lIns="0" tIns="0" rIns="0" bIns="0" rtlCol="0" anchor="t"/>
          <a:lstStyle/>
          <a:p>
            <a:pPr algn="l" indent="0" marL="0">
              <a:lnSpc>
                <a:spcPct val="130000"/>
              </a:lnSpc>
              <a:buNone/>
            </a:pPr>
            <a:r>
              <a:rPr lang="en-US" sz="1300" dirty="0">
                <a:solidFill>
                  <a:srgbClr val="1E293B"/>
                </a:solidFill>
                <a:latin typeface="Calibri" pitchFamily="34" charset="0"/>
                <a:ea typeface="Calibri" pitchFamily="34" charset="-122"/>
                <a:cs typeface="Calibri" pitchFamily="34" charset="-120"/>
              </a:rPr>
              <a:t>游记和攻略生成。 基于游客的行程数据（去了哪些景点、住了哪些酒店、吃了哪些餐厅）和偏好，AI 自动生成个性化游记。"您的贵州 5 日游记：Day1 抵达贵阳..."——将"数据"转化为"故事"。OTA 平台和旅游 APP 已经在探索这一功能，帮助游客轻松分享旅行体验。
 营销文案生成。 AI 根据景区的特征标签（"喀斯特地貌""世界自然遗产""夏季平均 23°C"）自动生成多版本营销文案，适配不同渠道——小红书版（活泼、emoji 风）、携程版（专业、信息密集）、微信公众号版（深度、图文并茂）。
 多语种内容生成。 AI 翻译和本地化——将中文的景区介绍自动翻译为英文、日文、韩文、泰文，并适配文化差异（如将"徐霞客"对西方游客补充解释为"中国 17 世纪的马可·波罗式旅行家"）。</a:t>
            </a:r>
            <a:endParaRPr lang="en-US" sz="1300" dirty="0"/>
          </a:p>
        </p:txBody>
      </p:sp>
      <p:sp>
        <p:nvSpPr>
          <p:cNvPr id="8" name="Text 6"/>
          <p:cNvSpPr/>
          <p:nvPr/>
        </p:nvSpPr>
        <p:spPr>
          <a:xfrm>
            <a:off x="457200" y="2103120"/>
            <a:ext cx="8229600" cy="2468880"/>
          </a:xfrm>
          <a:prstGeom prst="rect">
            <a:avLst/>
          </a:prstGeom>
          <a:noFill/>
          <a:ln/>
        </p:spPr>
        <p:txBody>
          <a:bodyPr wrap="square" lIns="0" tIns="0" rIns="0" bIns="0" rtlCol="0" anchor="t"/>
          <a:lstStyle/>
          <a:p>
            <a:pPr algn="l" marL="342900" indent="-342900">
              <a:spcAft>
                <a:spcPts val="600"/>
              </a:spcAft>
              <a:buSzPct val="100000"/>
              <a:buChar char="•"/>
            </a:pPr>
            <a:r>
              <a:rPr lang="en-US" sz="1200" dirty="0">
                <a:solidFill>
                  <a:srgbClr val="1E293B"/>
                </a:solidFill>
                <a:latin typeface="Calibri" pitchFamily="34" charset="0"/>
                <a:ea typeface="Calibri" pitchFamily="34" charset="-122"/>
                <a:cs typeface="Calibri" pitchFamily="34" charset="-120"/>
              </a:rPr>
              <a:t>游记和攻略生成。 基于游客的行程数据（去了哪些景点、住了哪些酒店、吃了哪些餐厅）和偏好，AI 自动生成个性化游记。"您的贵州 5 日游记：Day1 抵达贵阳..."——将"数据"转化为"故事"。OTA 平台和旅游 APP 已经在探索这一功能，帮助游客轻松分享旅行体验。</a:t>
            </a:r>
            <a:endParaRPr lang="en-US" sz="1200" dirty="0"/>
          </a:p>
          <a:p>
            <a:pPr algn="l" marL="342900" indent="-342900">
              <a:spcAft>
                <a:spcPts val="600"/>
              </a:spcAft>
              <a:buSzPct val="100000"/>
              <a:buChar char="•"/>
            </a:pPr>
            <a:r>
              <a:rPr lang="en-US" sz="1200" dirty="0">
                <a:solidFill>
                  <a:srgbClr val="1E293B"/>
                </a:solidFill>
                <a:latin typeface="Calibri" pitchFamily="34" charset="0"/>
                <a:ea typeface="Calibri" pitchFamily="34" charset="-122"/>
                <a:cs typeface="Calibri" pitchFamily="34" charset="-120"/>
              </a:rPr>
              <a:t>营销文案生成。 AI 根据景区的特征标签（"喀斯特地貌""世界自然遗产""夏季平均 23°C"）自动生成多版本营销文案，适配不同渠道——小红书版（活泼、emoji 风）、携程版（专业、信息密集）、微信公众号版（深度、图文并茂）。</a:t>
            </a:r>
            <a:endParaRPr lang="en-US" sz="1200" dirty="0"/>
          </a:p>
          <a:p>
            <a:pPr algn="l" marL="342900" indent="-342900">
              <a:spcAft>
                <a:spcPts val="600"/>
              </a:spcAft>
              <a:buSzPct val="100000"/>
              <a:buChar char="•"/>
            </a:pPr>
            <a:r>
              <a:rPr lang="en-US" sz="1200" dirty="0">
                <a:solidFill>
                  <a:srgbClr val="1E293B"/>
                </a:solidFill>
                <a:latin typeface="Calibri" pitchFamily="34" charset="0"/>
                <a:ea typeface="Calibri" pitchFamily="34" charset="-122"/>
                <a:cs typeface="Calibri" pitchFamily="34" charset="-120"/>
              </a:rPr>
              <a:t>多语种内容生成。 AI 翻译和本地化——将中文的景区介绍自动翻译为英文、日文、韩文、泰文，并适配文化差异（如将"徐霞客"对西方游客补充解释为"中国 17 世纪的马可·波罗式旅行家"）。</a:t>
            </a:r>
            <a:endParaRPr lang="en-US" sz="120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40080"/>
          </a:xfrm>
          <a:prstGeom prst="rect">
            <a:avLst/>
          </a:prstGeom>
          <a:solidFill>
            <a:srgbClr val="065A82"/>
          </a:solidFill>
          <a:ln/>
        </p:spPr>
      </p:sp>
      <p:sp>
        <p:nvSpPr>
          <p:cNvPr id="3" name="Shape 1"/>
          <p:cNvSpPr/>
          <p:nvPr/>
        </p:nvSpPr>
        <p:spPr>
          <a:xfrm>
            <a:off x="0" y="0"/>
            <a:ext cx="73152" cy="640080"/>
          </a:xfrm>
          <a:prstGeom prst="rect">
            <a:avLst/>
          </a:prstGeom>
          <a:solidFill>
            <a:srgbClr val="F59E0B"/>
          </a:solidFill>
          <a:ln/>
        </p:spPr>
      </p:sp>
      <p:sp>
        <p:nvSpPr>
          <p:cNvPr id="4" name="Text 2"/>
          <p:cNvSpPr/>
          <p:nvPr/>
        </p:nvSpPr>
        <p:spPr>
          <a:xfrm>
            <a:off x="274320" y="45720"/>
            <a:ext cx="5486400" cy="274320"/>
          </a:xfrm>
          <a:prstGeom prst="rect">
            <a:avLst/>
          </a:prstGeom>
          <a:noFill/>
          <a:ln/>
        </p:spPr>
        <p:txBody>
          <a:bodyPr wrap="square" lIns="0" tIns="0" rIns="0" bIns="0" rtlCol="0" anchor="ctr"/>
          <a:lstStyle/>
          <a:p>
            <a:pPr algn="l" indent="0" marL="0">
              <a:buNone/>
            </a:pPr>
            <a:r>
              <a:rPr lang="en-US" sz="1100" dirty="0">
                <a:solidFill>
                  <a:srgbClr val="E8F4F8"/>
                </a:solidFill>
                <a:latin typeface="Calibri" pitchFamily="34" charset="0"/>
                <a:ea typeface="Calibri" pitchFamily="34" charset="-122"/>
                <a:cs typeface="Calibri" pitchFamily="34" charset="-120"/>
              </a:rPr>
              <a:t>12.2 AIGC 与旅游内容生产</a:t>
            </a:r>
            <a:endParaRPr lang="en-US" sz="1100" dirty="0"/>
          </a:p>
        </p:txBody>
      </p:sp>
      <p:sp>
        <p:nvSpPr>
          <p:cNvPr id="5" name="Text 3"/>
          <p:cNvSpPr/>
          <p:nvPr/>
        </p:nvSpPr>
        <p:spPr>
          <a:xfrm>
            <a:off x="274320" y="292608"/>
            <a:ext cx="7772400" cy="320040"/>
          </a:xfrm>
          <a:prstGeom prst="rect">
            <a:avLst/>
          </a:prstGeom>
          <a:noFill/>
          <a:ln/>
        </p:spPr>
        <p:txBody>
          <a:bodyPr wrap="square" lIns="0" tIns="0" rIns="0" bIns="0" rtlCol="0" anchor="ctr"/>
          <a:lstStyle/>
          <a:p>
            <a:pPr algn="l" indent="0" marL="0">
              <a:buNone/>
            </a:pPr>
            <a:r>
              <a:rPr lang="en-US" sz="1800" b="1" dirty="0">
                <a:solidFill>
                  <a:srgbClr val="FFFFFF"/>
                </a:solidFill>
                <a:latin typeface="Georgia" pitchFamily="34" charset="0"/>
                <a:ea typeface="Georgia" pitchFamily="34" charset="-122"/>
                <a:cs typeface="Georgia" pitchFamily="34" charset="-120"/>
              </a:rPr>
              <a:t>12.2.2 AIGC 的质量控制</a:t>
            </a:r>
            <a:endParaRPr lang="en-US" sz="1800" dirty="0"/>
          </a:p>
        </p:txBody>
      </p:sp>
      <p:sp>
        <p:nvSpPr>
          <p:cNvPr id="6" name="Text 4"/>
          <p:cNvSpPr/>
          <p:nvPr/>
        </p:nvSpPr>
        <p:spPr>
          <a:xfrm>
            <a:off x="7772400" y="182880"/>
            <a:ext cx="1097280" cy="274320"/>
          </a:xfrm>
          <a:prstGeom prst="rect">
            <a:avLst/>
          </a:prstGeom>
          <a:noFill/>
          <a:ln/>
        </p:spPr>
        <p:txBody>
          <a:bodyPr wrap="square" lIns="0" tIns="0" rIns="0" bIns="0" rtlCol="0" anchor="ctr"/>
          <a:lstStyle/>
          <a:p>
            <a:pPr algn="r" indent="0" marL="0">
              <a:buNone/>
            </a:pPr>
            <a:r>
              <a:rPr lang="en-US" sz="1100" dirty="0">
                <a:solidFill>
                  <a:srgbClr val="E8F4F8"/>
                </a:solidFill>
                <a:latin typeface="Calibri" pitchFamily="34" charset="0"/>
                <a:ea typeface="Calibri" pitchFamily="34" charset="-122"/>
                <a:cs typeface="Calibri" pitchFamily="34" charset="-120"/>
              </a:rPr>
              <a:t>2/2</a:t>
            </a:r>
            <a:endParaRPr lang="en-US" sz="1100" dirty="0"/>
          </a:p>
        </p:txBody>
      </p:sp>
      <p:sp>
        <p:nvSpPr>
          <p:cNvPr id="7" name="Text 5"/>
          <p:cNvSpPr/>
          <p:nvPr/>
        </p:nvSpPr>
        <p:spPr>
          <a:xfrm>
            <a:off x="457200" y="914400"/>
            <a:ext cx="8229600" cy="1097280"/>
          </a:xfrm>
          <a:prstGeom prst="rect">
            <a:avLst/>
          </a:prstGeom>
          <a:noFill/>
          <a:ln/>
        </p:spPr>
        <p:txBody>
          <a:bodyPr wrap="square" lIns="0" tIns="0" rIns="0" bIns="0" rtlCol="0" anchor="t"/>
          <a:lstStyle/>
          <a:p>
            <a:pPr algn="l" indent="0" marL="0">
              <a:lnSpc>
                <a:spcPct val="130000"/>
              </a:lnSpc>
              <a:buNone/>
            </a:pPr>
            <a:r>
              <a:rPr lang="en-US" sz="1300" dirty="0">
                <a:solidFill>
                  <a:srgbClr val="1E293B"/>
                </a:solidFill>
                <a:latin typeface="Calibri" pitchFamily="34" charset="0"/>
                <a:ea typeface="Calibri" pitchFamily="34" charset="-122"/>
                <a:cs typeface="Calibri" pitchFamily="34" charset="-120"/>
              </a:rPr>
              <a:t>人机协作模式。 AIGC 的最佳实践是"AI 生成初稿 + 人工审核修改"——AI 解决"从 0 到 1"的效率问题，人工解决"从 1 到 1.5"的质量问题。完全依赖 AI 生成的内容存在事实错误、风格不匹配、缺乏人情味等风险。
 事实核查。 AIGC 生成的旅游内容中，地理信息（"黄果树瀑布位于黔东南"——错误，位于安顺）、历史事实（"屯堡文化有 1000 年历史"——错误，约 640 年）、价格信息（"门票 80 元"——可能已过期）需要人工逐一核查。
 ---</a:t>
            </a:r>
            <a:endParaRPr lang="en-US" sz="1300" dirty="0"/>
          </a:p>
        </p:txBody>
      </p:sp>
      <p:sp>
        <p:nvSpPr>
          <p:cNvPr id="8" name="Text 6"/>
          <p:cNvSpPr/>
          <p:nvPr/>
        </p:nvSpPr>
        <p:spPr>
          <a:xfrm>
            <a:off x="457200" y="2103120"/>
            <a:ext cx="8229600" cy="2468880"/>
          </a:xfrm>
          <a:prstGeom prst="rect">
            <a:avLst/>
          </a:prstGeom>
          <a:noFill/>
          <a:ln/>
        </p:spPr>
        <p:txBody>
          <a:bodyPr wrap="square" lIns="0" tIns="0" rIns="0" bIns="0" rtlCol="0" anchor="t"/>
          <a:lstStyle/>
          <a:p>
            <a:pPr algn="l" marL="342900" indent="-342900">
              <a:spcAft>
                <a:spcPts val="600"/>
              </a:spcAft>
              <a:buSzPct val="100000"/>
              <a:buChar char="•"/>
            </a:pPr>
            <a:r>
              <a:rPr lang="en-US" sz="1200" dirty="0">
                <a:solidFill>
                  <a:srgbClr val="1E293B"/>
                </a:solidFill>
                <a:latin typeface="Calibri" pitchFamily="34" charset="0"/>
                <a:ea typeface="Calibri" pitchFamily="34" charset="-122"/>
                <a:cs typeface="Calibri" pitchFamily="34" charset="-120"/>
              </a:rPr>
              <a:t>人机协作模式。 AIGC 的最佳实践是"AI 生成初稿 + 人工审核修改"——AI 解决"从 0 到 1"的效率问题，人工解决"从 1 到 1.5"的质量问题。完全依赖 AI 生成的内容存在事实错误、风格不匹配、缺乏人情味等风险。</a:t>
            </a:r>
            <a:endParaRPr lang="en-US" sz="1200" dirty="0"/>
          </a:p>
          <a:p>
            <a:pPr algn="l" marL="342900" indent="-342900">
              <a:spcAft>
                <a:spcPts val="600"/>
              </a:spcAft>
              <a:buSzPct val="100000"/>
              <a:buChar char="•"/>
            </a:pPr>
            <a:r>
              <a:rPr lang="en-US" sz="1200" dirty="0">
                <a:solidFill>
                  <a:srgbClr val="1E293B"/>
                </a:solidFill>
                <a:latin typeface="Calibri" pitchFamily="34" charset="0"/>
                <a:ea typeface="Calibri" pitchFamily="34" charset="-122"/>
                <a:cs typeface="Calibri" pitchFamily="34" charset="-120"/>
              </a:rPr>
              <a:t>事实核查。 AIGC 生成的旅游内容中，地理信息（"黄果树瀑布位于黔东南"——错误，位于安顺）、历史事实（"屯堡文化有 1000 年历史"——错误，约 640 年）、价格信息（"门票 80 元"——可能已过期）需要人工逐一核查。</a:t>
            </a:r>
            <a:endParaRPr lang="en-US" sz="120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bg>
      <p:bgPr>
        <a:solidFill>
          <a:srgbClr val="E8F4F8"/>
        </a:solidFill>
      </p:bgPr>
    </p:bg>
    <p:spTree>
      <p:nvGrpSpPr>
        <p:cNvPr id="1" name=""/>
        <p:cNvGrpSpPr/>
        <p:nvPr/>
      </p:nvGrpSpPr>
      <p:grpSpPr>
        <a:xfrm>
          <a:off x="0" y="0"/>
          <a:ext cx="0" cy="0"/>
          <a:chOff x="0" y="0"/>
          <a:chExt cx="0" cy="0"/>
        </a:xfrm>
      </p:grpSpPr>
      <p:sp>
        <p:nvSpPr>
          <p:cNvPr id="2" name="Shape 0"/>
          <p:cNvSpPr/>
          <p:nvPr/>
        </p:nvSpPr>
        <p:spPr>
          <a:xfrm>
            <a:off x="0" y="0"/>
            <a:ext cx="9144000" cy="731520"/>
          </a:xfrm>
          <a:prstGeom prst="rect">
            <a:avLst/>
          </a:prstGeom>
          <a:solidFill>
            <a:srgbClr val="065A82"/>
          </a:solidFill>
          <a:ln/>
        </p:spPr>
      </p:sp>
      <p:sp>
        <p:nvSpPr>
          <p:cNvPr id="3" name="Text 1"/>
          <p:cNvSpPr/>
          <p:nvPr/>
        </p:nvSpPr>
        <p:spPr>
          <a:xfrm>
            <a:off x="457200" y="91440"/>
            <a:ext cx="8229600" cy="548640"/>
          </a:xfrm>
          <a:prstGeom prst="rect">
            <a:avLst/>
          </a:prstGeom>
          <a:noFill/>
          <a:ln/>
        </p:spPr>
        <p:txBody>
          <a:bodyPr wrap="square" rtlCol="0" anchor="ctr"/>
          <a:lstStyle/>
          <a:p>
            <a:pPr algn="l" indent="0" marL="0">
              <a:buNone/>
            </a:pPr>
            <a:r>
              <a:rPr lang="en-US" sz="2400" b="1" dirty="0">
                <a:solidFill>
                  <a:srgbClr val="FFFFFF"/>
                </a:solidFill>
                <a:latin typeface="Georgia" pitchFamily="34" charset="0"/>
                <a:ea typeface="Georgia" pitchFamily="34" charset="-122"/>
                <a:cs typeface="Georgia" pitchFamily="34" charset="-120"/>
              </a:rPr>
              <a:t>12.2 AIGC 与旅游内容生产 — 要点回顾</a:t>
            </a:r>
            <a:endParaRPr lang="en-US" sz="2400" dirty="0"/>
          </a:p>
        </p:txBody>
      </p:sp>
      <p:sp>
        <p:nvSpPr>
          <p:cNvPr id="4" name="Shape 2"/>
          <p:cNvSpPr/>
          <p:nvPr/>
        </p:nvSpPr>
        <p:spPr>
          <a:xfrm>
            <a:off x="457200" y="1005840"/>
            <a:ext cx="320040" cy="320040"/>
          </a:xfrm>
          <a:prstGeom prst="ellipse">
            <a:avLst/>
          </a:prstGeom>
          <a:solidFill>
            <a:srgbClr val="10B981"/>
          </a:solidFill>
          <a:ln/>
        </p:spPr>
      </p:sp>
      <p:sp>
        <p:nvSpPr>
          <p:cNvPr id="5" name="Text 3"/>
          <p:cNvSpPr/>
          <p:nvPr/>
        </p:nvSpPr>
        <p:spPr>
          <a:xfrm>
            <a:off x="457200" y="1005840"/>
            <a:ext cx="320040" cy="320040"/>
          </a:xfrm>
          <a:prstGeom prst="rect">
            <a:avLst/>
          </a:prstGeom>
          <a:noFill/>
          <a:ln/>
        </p:spPr>
        <p:txBody>
          <a:bodyPr wrap="square" lIns="0" tIns="0" rIns="0" bIns="0" rtlCol="0" anchor="ctr"/>
          <a:lstStyle/>
          <a:p>
            <a:pPr algn="ctr" indent="0" marL="0">
              <a:buNone/>
            </a:pPr>
            <a:r>
              <a:rPr lang="en-US" sz="1300" b="1" dirty="0">
                <a:solidFill>
                  <a:srgbClr val="FFFFFF"/>
                </a:solidFill>
                <a:latin typeface="Calibri" pitchFamily="34" charset="0"/>
                <a:ea typeface="Calibri" pitchFamily="34" charset="-122"/>
                <a:cs typeface="Calibri" pitchFamily="34" charset="-120"/>
              </a:rPr>
              <a:t>1</a:t>
            </a:r>
            <a:endParaRPr lang="en-US" sz="1300" dirty="0"/>
          </a:p>
        </p:txBody>
      </p:sp>
      <p:sp>
        <p:nvSpPr>
          <p:cNvPr id="6" name="Text 4"/>
          <p:cNvSpPr/>
          <p:nvPr/>
        </p:nvSpPr>
        <p:spPr>
          <a:xfrm>
            <a:off x="914400" y="987552"/>
            <a:ext cx="7772400" cy="274320"/>
          </a:xfrm>
          <a:prstGeom prst="rect">
            <a:avLst/>
          </a:prstGeom>
          <a:noFill/>
          <a:ln/>
        </p:spPr>
        <p:txBody>
          <a:bodyPr wrap="square" lIns="0" tIns="0" rIns="0" bIns="0" rtlCol="0" anchor="ctr"/>
          <a:lstStyle/>
          <a:p>
            <a:pPr algn="l" indent="0" marL="0">
              <a:buNone/>
            </a:pPr>
            <a:r>
              <a:rPr lang="en-US" sz="1400" b="1" dirty="0">
                <a:solidFill>
                  <a:srgbClr val="065A82"/>
                </a:solidFill>
                <a:latin typeface="Calibri" pitchFamily="34" charset="0"/>
                <a:ea typeface="Calibri" pitchFamily="34" charset="-122"/>
                <a:cs typeface="Calibri" pitchFamily="34" charset="-120"/>
              </a:rPr>
              <a:t>12.2.1 旅游内容的 AIGC 应用</a:t>
            </a:r>
            <a:endParaRPr lang="en-US" sz="1400" dirty="0"/>
          </a:p>
        </p:txBody>
      </p:sp>
      <p:sp>
        <p:nvSpPr>
          <p:cNvPr id="7" name="Text 5"/>
          <p:cNvSpPr/>
          <p:nvPr/>
        </p:nvSpPr>
        <p:spPr>
          <a:xfrm>
            <a:off x="914400" y="1261872"/>
            <a:ext cx="7772400" cy="274320"/>
          </a:xfrm>
          <a:prstGeom prst="rect">
            <a:avLst/>
          </a:prstGeom>
          <a:noFill/>
          <a:ln/>
        </p:spPr>
        <p:txBody>
          <a:bodyPr wrap="square" lIns="0" tIns="0" rIns="0" bIns="0" rtlCol="0" anchor="ctr"/>
          <a:lstStyle/>
          <a:p>
            <a:pPr algn="l" indent="0" marL="0">
              <a:buNone/>
            </a:pPr>
            <a:r>
              <a:rPr lang="en-US" sz="1100" dirty="0">
                <a:solidFill>
                  <a:srgbClr val="64748B"/>
                </a:solidFill>
                <a:latin typeface="Calibri" pitchFamily="34" charset="0"/>
                <a:ea typeface="Calibri" pitchFamily="34" charset="-122"/>
                <a:cs typeface="Calibri" pitchFamily="34" charset="-120"/>
              </a:rPr>
              <a:t>游记和攻略生成。 基于游客的行程数据（去了哪些景点、住了哪些酒店、吃了哪些餐厅）和偏好，AI 自动生成个性化游记。"您的贵州 5 日游记：Day1 抵达贵阳..."——将"数据"转化为"故事"。OTA 平台和旅游 APP 已经在探索这一功能，帮助游客轻松分享旅行体验。</a:t>
            </a:r>
            <a:endParaRPr lang="en-US" sz="1100" dirty="0"/>
          </a:p>
        </p:txBody>
      </p:sp>
      <p:sp>
        <p:nvSpPr>
          <p:cNvPr id="8" name="Shape 6"/>
          <p:cNvSpPr/>
          <p:nvPr/>
        </p:nvSpPr>
        <p:spPr>
          <a:xfrm>
            <a:off x="457200" y="1645920"/>
            <a:ext cx="320040" cy="320040"/>
          </a:xfrm>
          <a:prstGeom prst="ellipse">
            <a:avLst/>
          </a:prstGeom>
          <a:solidFill>
            <a:srgbClr val="10B981"/>
          </a:solidFill>
          <a:ln/>
        </p:spPr>
      </p:sp>
      <p:sp>
        <p:nvSpPr>
          <p:cNvPr id="9" name="Text 7"/>
          <p:cNvSpPr/>
          <p:nvPr/>
        </p:nvSpPr>
        <p:spPr>
          <a:xfrm>
            <a:off x="457200" y="1645920"/>
            <a:ext cx="320040" cy="320040"/>
          </a:xfrm>
          <a:prstGeom prst="rect">
            <a:avLst/>
          </a:prstGeom>
          <a:noFill/>
          <a:ln/>
        </p:spPr>
        <p:txBody>
          <a:bodyPr wrap="square" lIns="0" tIns="0" rIns="0" bIns="0" rtlCol="0" anchor="ctr"/>
          <a:lstStyle/>
          <a:p>
            <a:pPr algn="ctr" indent="0" marL="0">
              <a:buNone/>
            </a:pPr>
            <a:r>
              <a:rPr lang="en-US" sz="1300" b="1" dirty="0">
                <a:solidFill>
                  <a:srgbClr val="FFFFFF"/>
                </a:solidFill>
                <a:latin typeface="Calibri" pitchFamily="34" charset="0"/>
                <a:ea typeface="Calibri" pitchFamily="34" charset="-122"/>
                <a:cs typeface="Calibri" pitchFamily="34" charset="-120"/>
              </a:rPr>
              <a:t>2</a:t>
            </a:r>
            <a:endParaRPr lang="en-US" sz="1300" dirty="0"/>
          </a:p>
        </p:txBody>
      </p:sp>
      <p:sp>
        <p:nvSpPr>
          <p:cNvPr id="10" name="Text 8"/>
          <p:cNvSpPr/>
          <p:nvPr/>
        </p:nvSpPr>
        <p:spPr>
          <a:xfrm>
            <a:off x="914400" y="1627632"/>
            <a:ext cx="7772400" cy="274320"/>
          </a:xfrm>
          <a:prstGeom prst="rect">
            <a:avLst/>
          </a:prstGeom>
          <a:noFill/>
          <a:ln/>
        </p:spPr>
        <p:txBody>
          <a:bodyPr wrap="square" lIns="0" tIns="0" rIns="0" bIns="0" rtlCol="0" anchor="ctr"/>
          <a:lstStyle/>
          <a:p>
            <a:pPr algn="l" indent="0" marL="0">
              <a:buNone/>
            </a:pPr>
            <a:r>
              <a:rPr lang="en-US" sz="1400" b="1" dirty="0">
                <a:solidFill>
                  <a:srgbClr val="065A82"/>
                </a:solidFill>
                <a:latin typeface="Calibri" pitchFamily="34" charset="0"/>
                <a:ea typeface="Calibri" pitchFamily="34" charset="-122"/>
                <a:cs typeface="Calibri" pitchFamily="34" charset="-120"/>
              </a:rPr>
              <a:t>12.2.2 AIGC 的质量控制</a:t>
            </a:r>
            <a:endParaRPr lang="en-US" sz="1400" dirty="0"/>
          </a:p>
        </p:txBody>
      </p:sp>
      <p:sp>
        <p:nvSpPr>
          <p:cNvPr id="11" name="Text 9"/>
          <p:cNvSpPr/>
          <p:nvPr/>
        </p:nvSpPr>
        <p:spPr>
          <a:xfrm>
            <a:off x="914400" y="1901952"/>
            <a:ext cx="7772400" cy="274320"/>
          </a:xfrm>
          <a:prstGeom prst="rect">
            <a:avLst/>
          </a:prstGeom>
          <a:noFill/>
          <a:ln/>
        </p:spPr>
        <p:txBody>
          <a:bodyPr wrap="square" lIns="0" tIns="0" rIns="0" bIns="0" rtlCol="0" anchor="ctr"/>
          <a:lstStyle/>
          <a:p>
            <a:pPr algn="l" indent="0" marL="0">
              <a:buNone/>
            </a:pPr>
            <a:r>
              <a:rPr lang="en-US" sz="1100" dirty="0">
                <a:solidFill>
                  <a:srgbClr val="64748B"/>
                </a:solidFill>
                <a:latin typeface="Calibri" pitchFamily="34" charset="0"/>
                <a:ea typeface="Calibri" pitchFamily="34" charset="-122"/>
                <a:cs typeface="Calibri" pitchFamily="34" charset="-120"/>
              </a:rPr>
              <a:t>人机协作模式。 AIGC 的最佳实践是"AI 生成初稿 + 人工审核修改"——AI 解决"从 0 到 1"的效率问题，人工解决"从 1 到 1.5"的质量问题。完全依赖 AI 生成的内容存在事实错误、风格不匹配、缺乏人情味等风险。</a:t>
            </a:r>
            <a:endParaRPr lang="en-US" sz="1100"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bg>
      <p:bgPr>
        <a:solidFill>
          <a:srgbClr val="065A82"/>
        </a:solidFill>
      </p:bgPr>
    </p:bg>
    <p:spTree>
      <p:nvGrpSpPr>
        <p:cNvPr id="1" name=""/>
        <p:cNvGrpSpPr/>
        <p:nvPr/>
      </p:nvGrpSpPr>
      <p:grpSpPr>
        <a:xfrm>
          <a:off x="0" y="0"/>
          <a:ext cx="0" cy="0"/>
          <a:chOff x="0" y="0"/>
          <a:chExt cx="0" cy="0"/>
        </a:xfrm>
      </p:grpSpPr>
      <p:sp>
        <p:nvSpPr>
          <p:cNvPr id="2" name="Shape 0"/>
          <p:cNvSpPr/>
          <p:nvPr/>
        </p:nvSpPr>
        <p:spPr>
          <a:xfrm>
            <a:off x="6858000" y="457200"/>
            <a:ext cx="2286000" cy="2286000"/>
          </a:xfrm>
          <a:prstGeom prst="ellipse">
            <a:avLst/>
          </a:prstGeom>
          <a:solidFill>
            <a:srgbClr val="1C7293">
              <a:alpha val="50000"/>
            </a:srgbClr>
          </a:solidFill>
          <a:ln/>
        </p:spPr>
      </p:sp>
      <p:sp>
        <p:nvSpPr>
          <p:cNvPr id="3" name="Shape 1"/>
          <p:cNvSpPr/>
          <p:nvPr/>
        </p:nvSpPr>
        <p:spPr>
          <a:xfrm>
            <a:off x="7772400" y="3200400"/>
            <a:ext cx="1371600" cy="1371600"/>
          </a:xfrm>
          <a:prstGeom prst="ellipse">
            <a:avLst/>
          </a:prstGeom>
          <a:solidFill>
            <a:srgbClr val="21295C">
              <a:alpha val="60000"/>
            </a:srgbClr>
          </a:solidFill>
          <a:ln/>
        </p:spPr>
      </p:sp>
      <p:sp>
        <p:nvSpPr>
          <p:cNvPr id="4" name="Text 2"/>
          <p:cNvSpPr/>
          <p:nvPr/>
        </p:nvSpPr>
        <p:spPr>
          <a:xfrm>
            <a:off x="731520" y="1371600"/>
            <a:ext cx="5486400" cy="457200"/>
          </a:xfrm>
          <a:prstGeom prst="rect">
            <a:avLst/>
          </a:prstGeom>
          <a:noFill/>
          <a:ln/>
        </p:spPr>
        <p:txBody>
          <a:bodyPr wrap="square" rtlCol="0" anchor="ctr"/>
          <a:lstStyle/>
          <a:p>
            <a:pPr indent="0" marL="0">
              <a:buNone/>
            </a:pPr>
            <a:r>
              <a:rPr lang="en-US" sz="1400" spc="300" kern="0" dirty="0">
                <a:solidFill>
                  <a:srgbClr val="F59E0B"/>
                </a:solidFill>
                <a:latin typeface="Calibri" pitchFamily="34" charset="0"/>
                <a:ea typeface="Calibri" pitchFamily="34" charset="-122"/>
                <a:cs typeface="Calibri" pitchFamily="34" charset="-120"/>
              </a:rPr>
              <a:t>第 3 节 / 共 5 节</a:t>
            </a:r>
            <a:endParaRPr lang="en-US" sz="1400" dirty="0"/>
          </a:p>
        </p:txBody>
      </p:sp>
      <p:sp>
        <p:nvSpPr>
          <p:cNvPr id="5" name="Text 3"/>
          <p:cNvSpPr/>
          <p:nvPr/>
        </p:nvSpPr>
        <p:spPr>
          <a:xfrm>
            <a:off x="731520" y="2011680"/>
            <a:ext cx="6400800" cy="1371600"/>
          </a:xfrm>
          <a:prstGeom prst="rect">
            <a:avLst/>
          </a:prstGeom>
          <a:noFill/>
          <a:ln/>
        </p:spPr>
        <p:txBody>
          <a:bodyPr wrap="square" rtlCol="0" anchor="t"/>
          <a:lstStyle/>
          <a:p>
            <a:pPr algn="l" indent="0" marL="0">
              <a:buNone/>
            </a:pPr>
            <a:r>
              <a:rPr lang="en-US" sz="3600" b="1" dirty="0">
                <a:solidFill>
                  <a:srgbClr val="FFFFFF"/>
                </a:solidFill>
                <a:latin typeface="Georgia" pitchFamily="34" charset="0"/>
                <a:ea typeface="Georgia" pitchFamily="34" charset="-122"/>
                <a:cs typeface="Georgia" pitchFamily="34" charset="-120"/>
              </a:rPr>
              <a:t>12.3 前沿技术展望</a:t>
            </a:r>
            <a:endParaRPr lang="en-US" sz="3600" dirty="0"/>
          </a:p>
        </p:txBody>
      </p:sp>
      <p:sp>
        <p:nvSpPr>
          <p:cNvPr id="6" name="Shape 4"/>
          <p:cNvSpPr/>
          <p:nvPr/>
        </p:nvSpPr>
        <p:spPr>
          <a:xfrm>
            <a:off x="731520" y="3474720"/>
            <a:ext cx="1828800" cy="45720"/>
          </a:xfrm>
          <a:prstGeom prst="rect">
            <a:avLst/>
          </a:prstGeom>
          <a:solidFill>
            <a:srgbClr val="F59E0B"/>
          </a:solidFill>
          <a:ln/>
        </p:spPr>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40080"/>
          </a:xfrm>
          <a:prstGeom prst="rect">
            <a:avLst/>
          </a:prstGeom>
          <a:solidFill>
            <a:srgbClr val="065A82"/>
          </a:solidFill>
          <a:ln/>
        </p:spPr>
      </p:sp>
      <p:sp>
        <p:nvSpPr>
          <p:cNvPr id="3" name="Shape 1"/>
          <p:cNvSpPr/>
          <p:nvPr/>
        </p:nvSpPr>
        <p:spPr>
          <a:xfrm>
            <a:off x="0" y="0"/>
            <a:ext cx="73152" cy="640080"/>
          </a:xfrm>
          <a:prstGeom prst="rect">
            <a:avLst/>
          </a:prstGeom>
          <a:solidFill>
            <a:srgbClr val="F59E0B"/>
          </a:solidFill>
          <a:ln/>
        </p:spPr>
      </p:sp>
      <p:sp>
        <p:nvSpPr>
          <p:cNvPr id="4" name="Text 2"/>
          <p:cNvSpPr/>
          <p:nvPr/>
        </p:nvSpPr>
        <p:spPr>
          <a:xfrm>
            <a:off x="274320" y="45720"/>
            <a:ext cx="5486400" cy="274320"/>
          </a:xfrm>
          <a:prstGeom prst="rect">
            <a:avLst/>
          </a:prstGeom>
          <a:noFill/>
          <a:ln/>
        </p:spPr>
        <p:txBody>
          <a:bodyPr wrap="square" lIns="0" tIns="0" rIns="0" bIns="0" rtlCol="0" anchor="ctr"/>
          <a:lstStyle/>
          <a:p>
            <a:pPr algn="l" indent="0" marL="0">
              <a:buNone/>
            </a:pPr>
            <a:r>
              <a:rPr lang="en-US" sz="1100" dirty="0">
                <a:solidFill>
                  <a:srgbClr val="E8F4F8"/>
                </a:solidFill>
                <a:latin typeface="Calibri" pitchFamily="34" charset="0"/>
                <a:ea typeface="Calibri" pitchFamily="34" charset="-122"/>
                <a:cs typeface="Calibri" pitchFamily="34" charset="-120"/>
              </a:rPr>
              <a:t>12.3 前沿技术展望</a:t>
            </a:r>
            <a:endParaRPr lang="en-US" sz="1100" dirty="0"/>
          </a:p>
        </p:txBody>
      </p:sp>
      <p:sp>
        <p:nvSpPr>
          <p:cNvPr id="5" name="Text 3"/>
          <p:cNvSpPr/>
          <p:nvPr/>
        </p:nvSpPr>
        <p:spPr>
          <a:xfrm>
            <a:off x="274320" y="292608"/>
            <a:ext cx="7772400" cy="320040"/>
          </a:xfrm>
          <a:prstGeom prst="rect">
            <a:avLst/>
          </a:prstGeom>
          <a:noFill/>
          <a:ln/>
        </p:spPr>
        <p:txBody>
          <a:bodyPr wrap="square" lIns="0" tIns="0" rIns="0" bIns="0" rtlCol="0" anchor="ctr"/>
          <a:lstStyle/>
          <a:p>
            <a:pPr algn="l" indent="0" marL="0">
              <a:buNone/>
            </a:pPr>
            <a:r>
              <a:rPr lang="en-US" sz="1800" b="1" dirty="0">
                <a:solidFill>
                  <a:srgbClr val="FFFFFF"/>
                </a:solidFill>
                <a:latin typeface="Georgia" pitchFamily="34" charset="0"/>
                <a:ea typeface="Georgia" pitchFamily="34" charset="-122"/>
                <a:cs typeface="Georgia" pitchFamily="34" charset="-120"/>
              </a:rPr>
              <a:t>12.3.1 联邦学习与隐私保护分析</a:t>
            </a:r>
            <a:endParaRPr lang="en-US" sz="1800" dirty="0"/>
          </a:p>
        </p:txBody>
      </p:sp>
      <p:sp>
        <p:nvSpPr>
          <p:cNvPr id="6" name="Text 4"/>
          <p:cNvSpPr/>
          <p:nvPr/>
        </p:nvSpPr>
        <p:spPr>
          <a:xfrm>
            <a:off x="7772400" y="182880"/>
            <a:ext cx="1097280" cy="274320"/>
          </a:xfrm>
          <a:prstGeom prst="rect">
            <a:avLst/>
          </a:prstGeom>
          <a:noFill/>
          <a:ln/>
        </p:spPr>
        <p:txBody>
          <a:bodyPr wrap="square" lIns="0" tIns="0" rIns="0" bIns="0" rtlCol="0" anchor="ctr"/>
          <a:lstStyle/>
          <a:p>
            <a:pPr algn="r" indent="0" marL="0">
              <a:buNone/>
            </a:pPr>
            <a:r>
              <a:rPr lang="en-US" sz="1100" dirty="0">
                <a:solidFill>
                  <a:srgbClr val="E8F4F8"/>
                </a:solidFill>
                <a:latin typeface="Calibri" pitchFamily="34" charset="0"/>
                <a:ea typeface="Calibri" pitchFamily="34" charset="-122"/>
                <a:cs typeface="Calibri" pitchFamily="34" charset="-120"/>
              </a:rPr>
              <a:t>1/4</a:t>
            </a:r>
            <a:endParaRPr lang="en-US" sz="1100" dirty="0"/>
          </a:p>
        </p:txBody>
      </p:sp>
      <p:sp>
        <p:nvSpPr>
          <p:cNvPr id="7" name="Text 5"/>
          <p:cNvSpPr/>
          <p:nvPr/>
        </p:nvSpPr>
        <p:spPr>
          <a:xfrm>
            <a:off x="457200" y="914400"/>
            <a:ext cx="8229600" cy="1097280"/>
          </a:xfrm>
          <a:prstGeom prst="rect">
            <a:avLst/>
          </a:prstGeom>
          <a:noFill/>
          <a:ln/>
        </p:spPr>
        <p:txBody>
          <a:bodyPr wrap="square" lIns="0" tIns="0" rIns="0" bIns="0" rtlCol="0" anchor="t"/>
          <a:lstStyle/>
          <a:p>
            <a:pPr algn="l" indent="0" marL="0">
              <a:lnSpc>
                <a:spcPct val="130000"/>
              </a:lnSpc>
              <a:buNone/>
            </a:pPr>
            <a:r>
              <a:rPr lang="en-US" sz="1300" dirty="0">
                <a:solidFill>
                  <a:srgbClr val="1E293B"/>
                </a:solidFill>
                <a:latin typeface="Calibri" pitchFamily="34" charset="0"/>
                <a:ea typeface="Calibri" pitchFamily="34" charset="-122"/>
                <a:cs typeface="Calibri" pitchFamily="34" charset="-120"/>
              </a:rPr>
              <a:t>联邦学习在旅游中的深化应用。 当前联邦学习在旅游中的应用仍处于早期阶段，未来发展方向包括：跨区域旅游流预测——各省级旅游平台在不共享原始数据的前提下联合训练全国旅游流预测模型。跨行业数据融合——景区、酒店、交通、气象等不同行业的数据在联邦学习框架下联合建模，提升需求预测精度。个人化模型——在游客设备端训练个性化的推荐模型，数据不出设备，实现"数据不动、模型动、体验个性化"。</a:t>
            </a:r>
            <a:endParaRPr lang="en-US" sz="1300" dirty="0"/>
          </a:p>
        </p:txBody>
      </p:sp>
      <p:sp>
        <p:nvSpPr>
          <p:cNvPr id="8" name="Text 6"/>
          <p:cNvSpPr/>
          <p:nvPr/>
        </p:nvSpPr>
        <p:spPr>
          <a:xfrm>
            <a:off x="457200" y="2103120"/>
            <a:ext cx="8229600" cy="2468880"/>
          </a:xfrm>
          <a:prstGeom prst="rect">
            <a:avLst/>
          </a:prstGeom>
          <a:noFill/>
          <a:ln/>
        </p:spPr>
        <p:txBody>
          <a:bodyPr wrap="square" lIns="0" tIns="0" rIns="0" bIns="0" rtlCol="0" anchor="t"/>
          <a:lstStyle/>
          <a:p>
            <a:pPr algn="l" marL="342900" indent="-342900">
              <a:spcAft>
                <a:spcPts val="600"/>
              </a:spcAft>
              <a:buSzPct val="100000"/>
              <a:buChar char="•"/>
            </a:pPr>
            <a:r>
              <a:rPr lang="en-US" sz="1200" dirty="0">
                <a:solidFill>
                  <a:srgbClr val="1E293B"/>
                </a:solidFill>
                <a:latin typeface="Calibri" pitchFamily="34" charset="0"/>
                <a:ea typeface="Calibri" pitchFamily="34" charset="-122"/>
                <a:cs typeface="Calibri" pitchFamily="34" charset="-120"/>
              </a:rPr>
              <a:t>联邦学习在旅游中的深化应用。 当前联邦学习在旅游中的应用仍处于早期阶段，未来发展方向包括：跨区域旅游流预测——各省级旅游平台在不共享原始数据的前提下联合训练全国旅游流预测模型。跨行业数据融合——景区、酒店、交通、气象等不同行业的数据在联邦学习框架下联合建模，提升需求预测精度。个人化模型——在游客设备端训练个性化的推荐模型，数据不出设备，实现"数据不动、模型动、体验个性化"。</a:t>
            </a:r>
            <a:endParaRPr lang="en-US" sz="1200"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40080"/>
          </a:xfrm>
          <a:prstGeom prst="rect">
            <a:avLst/>
          </a:prstGeom>
          <a:solidFill>
            <a:srgbClr val="065A82"/>
          </a:solidFill>
          <a:ln/>
        </p:spPr>
      </p:sp>
      <p:sp>
        <p:nvSpPr>
          <p:cNvPr id="3" name="Shape 1"/>
          <p:cNvSpPr/>
          <p:nvPr/>
        </p:nvSpPr>
        <p:spPr>
          <a:xfrm>
            <a:off x="0" y="0"/>
            <a:ext cx="73152" cy="640080"/>
          </a:xfrm>
          <a:prstGeom prst="rect">
            <a:avLst/>
          </a:prstGeom>
          <a:solidFill>
            <a:srgbClr val="F59E0B"/>
          </a:solidFill>
          <a:ln/>
        </p:spPr>
      </p:sp>
      <p:sp>
        <p:nvSpPr>
          <p:cNvPr id="4" name="Text 2"/>
          <p:cNvSpPr/>
          <p:nvPr/>
        </p:nvSpPr>
        <p:spPr>
          <a:xfrm>
            <a:off x="274320" y="45720"/>
            <a:ext cx="5486400" cy="274320"/>
          </a:xfrm>
          <a:prstGeom prst="rect">
            <a:avLst/>
          </a:prstGeom>
          <a:noFill/>
          <a:ln/>
        </p:spPr>
        <p:txBody>
          <a:bodyPr wrap="square" lIns="0" tIns="0" rIns="0" bIns="0" rtlCol="0" anchor="ctr"/>
          <a:lstStyle/>
          <a:p>
            <a:pPr algn="l" indent="0" marL="0">
              <a:buNone/>
            </a:pPr>
            <a:r>
              <a:rPr lang="en-US" sz="1100" dirty="0">
                <a:solidFill>
                  <a:srgbClr val="E8F4F8"/>
                </a:solidFill>
                <a:latin typeface="Calibri" pitchFamily="34" charset="0"/>
                <a:ea typeface="Calibri" pitchFamily="34" charset="-122"/>
                <a:cs typeface="Calibri" pitchFamily="34" charset="-120"/>
              </a:rPr>
              <a:t>12.3 前沿技术展望</a:t>
            </a:r>
            <a:endParaRPr lang="en-US" sz="1100" dirty="0"/>
          </a:p>
        </p:txBody>
      </p:sp>
      <p:sp>
        <p:nvSpPr>
          <p:cNvPr id="5" name="Text 3"/>
          <p:cNvSpPr/>
          <p:nvPr/>
        </p:nvSpPr>
        <p:spPr>
          <a:xfrm>
            <a:off x="274320" y="292608"/>
            <a:ext cx="7772400" cy="320040"/>
          </a:xfrm>
          <a:prstGeom prst="rect">
            <a:avLst/>
          </a:prstGeom>
          <a:noFill/>
          <a:ln/>
        </p:spPr>
        <p:txBody>
          <a:bodyPr wrap="square" lIns="0" tIns="0" rIns="0" bIns="0" rtlCol="0" anchor="ctr"/>
          <a:lstStyle/>
          <a:p>
            <a:pPr algn="l" indent="0" marL="0">
              <a:buNone/>
            </a:pPr>
            <a:r>
              <a:rPr lang="en-US" sz="1800" b="1" dirty="0">
                <a:solidFill>
                  <a:srgbClr val="FFFFFF"/>
                </a:solidFill>
                <a:latin typeface="Georgia" pitchFamily="34" charset="0"/>
                <a:ea typeface="Georgia" pitchFamily="34" charset="-122"/>
                <a:cs typeface="Georgia" pitchFamily="34" charset="-120"/>
              </a:rPr>
              <a:t>12.3.2 因果推断与旅游决策</a:t>
            </a:r>
            <a:endParaRPr lang="en-US" sz="1800" dirty="0"/>
          </a:p>
        </p:txBody>
      </p:sp>
      <p:sp>
        <p:nvSpPr>
          <p:cNvPr id="6" name="Text 4"/>
          <p:cNvSpPr/>
          <p:nvPr/>
        </p:nvSpPr>
        <p:spPr>
          <a:xfrm>
            <a:off x="7772400" y="182880"/>
            <a:ext cx="1097280" cy="274320"/>
          </a:xfrm>
          <a:prstGeom prst="rect">
            <a:avLst/>
          </a:prstGeom>
          <a:noFill/>
          <a:ln/>
        </p:spPr>
        <p:txBody>
          <a:bodyPr wrap="square" lIns="0" tIns="0" rIns="0" bIns="0" rtlCol="0" anchor="ctr"/>
          <a:lstStyle/>
          <a:p>
            <a:pPr algn="r" indent="0" marL="0">
              <a:buNone/>
            </a:pPr>
            <a:r>
              <a:rPr lang="en-US" sz="1100" dirty="0">
                <a:solidFill>
                  <a:srgbClr val="E8F4F8"/>
                </a:solidFill>
                <a:latin typeface="Calibri" pitchFamily="34" charset="0"/>
                <a:ea typeface="Calibri" pitchFamily="34" charset="-122"/>
                <a:cs typeface="Calibri" pitchFamily="34" charset="-120"/>
              </a:rPr>
              <a:t>2/4</a:t>
            </a:r>
            <a:endParaRPr lang="en-US" sz="1100" dirty="0"/>
          </a:p>
        </p:txBody>
      </p:sp>
      <p:sp>
        <p:nvSpPr>
          <p:cNvPr id="7" name="Text 5"/>
          <p:cNvSpPr/>
          <p:nvPr/>
        </p:nvSpPr>
        <p:spPr>
          <a:xfrm>
            <a:off x="457200" y="914400"/>
            <a:ext cx="8229600" cy="1097280"/>
          </a:xfrm>
          <a:prstGeom prst="rect">
            <a:avLst/>
          </a:prstGeom>
          <a:noFill/>
          <a:ln/>
        </p:spPr>
        <p:txBody>
          <a:bodyPr wrap="square" lIns="0" tIns="0" rIns="0" bIns="0" rtlCol="0" anchor="t"/>
          <a:lstStyle/>
          <a:p>
            <a:pPr algn="l" indent="0" marL="0">
              <a:lnSpc>
                <a:spcPct val="130000"/>
              </a:lnSpc>
              <a:buNone/>
            </a:pPr>
            <a:r>
              <a:rPr lang="en-US" sz="1300" dirty="0">
                <a:solidFill>
                  <a:srgbClr val="1E293B"/>
                </a:solidFill>
                <a:latin typeface="Calibri" pitchFamily="34" charset="0"/>
                <a:ea typeface="Calibri" pitchFamily="34" charset="-122"/>
                <a:cs typeface="Calibri" pitchFamily="34" charset="-120"/>
              </a:rPr>
              <a:t>从预测到因果。 本书第 5 章讨论了预测性分析，但预测模型只能回答"如果过去趋势继续，未来会怎样"，不能回答"如果我改变定价策略，需求会怎样变化"。因果推断回答的是"如果做 X，Y 会怎样变化"——这是管理者真正关心的问题。
 因果推断在旅游中的应用。 政策效果评估——某省推出"景区门票减免政策"后，客流量确实上升了，但有多少是政策的效果、多少是同时期的经济回暖？双重差分（DID）可以分离政策效应。营销效果评估——投放抖音广告后，景区搜索量上升了 30%，但多少是广告的效果、多少是自然增长？合成控制法可以构建"如果没有广告"的反事实场景。</a:t>
            </a:r>
            <a:endParaRPr lang="en-US" sz="1300" dirty="0"/>
          </a:p>
        </p:txBody>
      </p:sp>
      <p:sp>
        <p:nvSpPr>
          <p:cNvPr id="8" name="Text 6"/>
          <p:cNvSpPr/>
          <p:nvPr/>
        </p:nvSpPr>
        <p:spPr>
          <a:xfrm>
            <a:off x="457200" y="2103120"/>
            <a:ext cx="8229600" cy="2468880"/>
          </a:xfrm>
          <a:prstGeom prst="rect">
            <a:avLst/>
          </a:prstGeom>
          <a:noFill/>
          <a:ln/>
        </p:spPr>
        <p:txBody>
          <a:bodyPr wrap="square" lIns="0" tIns="0" rIns="0" bIns="0" rtlCol="0" anchor="t"/>
          <a:lstStyle/>
          <a:p>
            <a:pPr algn="l" marL="342900" indent="-342900">
              <a:spcAft>
                <a:spcPts val="600"/>
              </a:spcAft>
              <a:buSzPct val="100000"/>
              <a:buChar char="•"/>
            </a:pPr>
            <a:r>
              <a:rPr lang="en-US" sz="1200" dirty="0">
                <a:solidFill>
                  <a:srgbClr val="1E293B"/>
                </a:solidFill>
                <a:latin typeface="Calibri" pitchFamily="34" charset="0"/>
                <a:ea typeface="Calibri" pitchFamily="34" charset="-122"/>
                <a:cs typeface="Calibri" pitchFamily="34" charset="-120"/>
              </a:rPr>
              <a:t>从预测到因果。 本书第 5 章讨论了预测性分析，但预测模型只能回答"如果过去趋势继续，未来会怎样"，不能回答"如果我改变定价策略，需求会怎样变化"。因果推断回答的是"如果做 X，Y 会怎样变化"——这是管理者真正关心的问题。</a:t>
            </a:r>
            <a:endParaRPr lang="en-US" sz="1200" dirty="0"/>
          </a:p>
          <a:p>
            <a:pPr algn="l" marL="342900" indent="-342900">
              <a:spcAft>
                <a:spcPts val="600"/>
              </a:spcAft>
              <a:buSzPct val="100000"/>
              <a:buChar char="•"/>
            </a:pPr>
            <a:r>
              <a:rPr lang="en-US" sz="1200" dirty="0">
                <a:solidFill>
                  <a:srgbClr val="1E293B"/>
                </a:solidFill>
                <a:latin typeface="Calibri" pitchFamily="34" charset="0"/>
                <a:ea typeface="Calibri" pitchFamily="34" charset="-122"/>
                <a:cs typeface="Calibri" pitchFamily="34" charset="-120"/>
              </a:rPr>
              <a:t>因果推断在旅游中的应用。 政策效果评估——某省推出"景区门票减免政策"后，客流量确实上升了，但有多少是政策的效果、多少是同时期的经济回暖？双重差分（DID）可以分离政策效应。营销效果评估——投放抖音广告后，景区搜索量上升了 30%，但多少是广告的效果、多少是自然增长？合成控制法可以构建"如果没有广告"的反事实场景。</a:t>
            </a:r>
            <a:endParaRPr lang="en-US" sz="1200"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40080"/>
          </a:xfrm>
          <a:prstGeom prst="rect">
            <a:avLst/>
          </a:prstGeom>
          <a:solidFill>
            <a:srgbClr val="065A82"/>
          </a:solidFill>
          <a:ln/>
        </p:spPr>
      </p:sp>
      <p:sp>
        <p:nvSpPr>
          <p:cNvPr id="3" name="Shape 1"/>
          <p:cNvSpPr/>
          <p:nvPr/>
        </p:nvSpPr>
        <p:spPr>
          <a:xfrm>
            <a:off x="0" y="0"/>
            <a:ext cx="73152" cy="640080"/>
          </a:xfrm>
          <a:prstGeom prst="rect">
            <a:avLst/>
          </a:prstGeom>
          <a:solidFill>
            <a:srgbClr val="F59E0B"/>
          </a:solidFill>
          <a:ln/>
        </p:spPr>
      </p:sp>
      <p:sp>
        <p:nvSpPr>
          <p:cNvPr id="4" name="Text 2"/>
          <p:cNvSpPr/>
          <p:nvPr/>
        </p:nvSpPr>
        <p:spPr>
          <a:xfrm>
            <a:off x="274320" y="45720"/>
            <a:ext cx="5486400" cy="274320"/>
          </a:xfrm>
          <a:prstGeom prst="rect">
            <a:avLst/>
          </a:prstGeom>
          <a:noFill/>
          <a:ln/>
        </p:spPr>
        <p:txBody>
          <a:bodyPr wrap="square" lIns="0" tIns="0" rIns="0" bIns="0" rtlCol="0" anchor="ctr"/>
          <a:lstStyle/>
          <a:p>
            <a:pPr algn="l" indent="0" marL="0">
              <a:buNone/>
            </a:pPr>
            <a:r>
              <a:rPr lang="en-US" sz="1100" dirty="0">
                <a:solidFill>
                  <a:srgbClr val="E8F4F8"/>
                </a:solidFill>
                <a:latin typeface="Calibri" pitchFamily="34" charset="0"/>
                <a:ea typeface="Calibri" pitchFamily="34" charset="-122"/>
                <a:cs typeface="Calibri" pitchFamily="34" charset="-120"/>
              </a:rPr>
              <a:t>12.3 前沿技术展望</a:t>
            </a:r>
            <a:endParaRPr lang="en-US" sz="1100" dirty="0"/>
          </a:p>
        </p:txBody>
      </p:sp>
      <p:sp>
        <p:nvSpPr>
          <p:cNvPr id="5" name="Text 3"/>
          <p:cNvSpPr/>
          <p:nvPr/>
        </p:nvSpPr>
        <p:spPr>
          <a:xfrm>
            <a:off x="274320" y="292608"/>
            <a:ext cx="7772400" cy="320040"/>
          </a:xfrm>
          <a:prstGeom prst="rect">
            <a:avLst/>
          </a:prstGeom>
          <a:noFill/>
          <a:ln/>
        </p:spPr>
        <p:txBody>
          <a:bodyPr wrap="square" lIns="0" tIns="0" rIns="0" bIns="0" rtlCol="0" anchor="ctr"/>
          <a:lstStyle/>
          <a:p>
            <a:pPr algn="l" indent="0" marL="0">
              <a:buNone/>
            </a:pPr>
            <a:r>
              <a:rPr lang="en-US" sz="1800" b="1" dirty="0">
                <a:solidFill>
                  <a:srgbClr val="FFFFFF"/>
                </a:solidFill>
                <a:latin typeface="Georgia" pitchFamily="34" charset="0"/>
                <a:ea typeface="Georgia" pitchFamily="34" charset="-122"/>
                <a:cs typeface="Georgia" pitchFamily="34" charset="-120"/>
              </a:rPr>
              <a:t>12.3.3 实时智能决策</a:t>
            </a:r>
            <a:endParaRPr lang="en-US" sz="1800" dirty="0"/>
          </a:p>
        </p:txBody>
      </p:sp>
      <p:sp>
        <p:nvSpPr>
          <p:cNvPr id="6" name="Text 4"/>
          <p:cNvSpPr/>
          <p:nvPr/>
        </p:nvSpPr>
        <p:spPr>
          <a:xfrm>
            <a:off x="7772400" y="182880"/>
            <a:ext cx="1097280" cy="274320"/>
          </a:xfrm>
          <a:prstGeom prst="rect">
            <a:avLst/>
          </a:prstGeom>
          <a:noFill/>
          <a:ln/>
        </p:spPr>
        <p:txBody>
          <a:bodyPr wrap="square" lIns="0" tIns="0" rIns="0" bIns="0" rtlCol="0" anchor="ctr"/>
          <a:lstStyle/>
          <a:p>
            <a:pPr algn="r" indent="0" marL="0">
              <a:buNone/>
            </a:pPr>
            <a:r>
              <a:rPr lang="en-US" sz="1100" dirty="0">
                <a:solidFill>
                  <a:srgbClr val="E8F4F8"/>
                </a:solidFill>
                <a:latin typeface="Calibri" pitchFamily="34" charset="0"/>
                <a:ea typeface="Calibri" pitchFamily="34" charset="-122"/>
                <a:cs typeface="Calibri" pitchFamily="34" charset="-120"/>
              </a:rPr>
              <a:t>3/4</a:t>
            </a:r>
            <a:endParaRPr lang="en-US" sz="1100" dirty="0"/>
          </a:p>
        </p:txBody>
      </p:sp>
      <p:sp>
        <p:nvSpPr>
          <p:cNvPr id="7" name="Text 5"/>
          <p:cNvSpPr/>
          <p:nvPr/>
        </p:nvSpPr>
        <p:spPr>
          <a:xfrm>
            <a:off x="457200" y="914400"/>
            <a:ext cx="8229600" cy="1097280"/>
          </a:xfrm>
          <a:prstGeom prst="rect">
            <a:avLst/>
          </a:prstGeom>
          <a:noFill/>
          <a:ln/>
        </p:spPr>
        <p:txBody>
          <a:bodyPr wrap="square" lIns="0" tIns="0" rIns="0" bIns="0" rtlCol="0" anchor="t"/>
          <a:lstStyle/>
          <a:p>
            <a:pPr algn="l" indent="0" marL="0">
              <a:lnSpc>
                <a:spcPct val="130000"/>
              </a:lnSpc>
              <a:buNone/>
            </a:pPr>
            <a:r>
              <a:rPr lang="en-US" sz="1300" dirty="0">
                <a:solidFill>
                  <a:srgbClr val="1E293B"/>
                </a:solidFill>
                <a:latin typeface="Calibri" pitchFamily="34" charset="0"/>
                <a:ea typeface="Calibri" pitchFamily="34" charset="-122"/>
                <a:cs typeface="Calibri" pitchFamily="34" charset="-120"/>
              </a:rPr>
              <a:t>从批处理到流处理。 当前旅游数据分析以批处理为主（"每天凌晨跑昨天的数据"），未来将向实时流处理演进——闸机每通过一个游客，实时更新在园人数；传感器每采集一条数据，实时检测异常；舆情每出现一条新评论，实时判断情感倾向。流处理技术（Kafka + Flink）使得"数据产生即分析、分析即决策"成为可能。
 实时决策的旅游场景。 客流实时预警——在园人数每增加 1000 人，重新评估各区域的承载率，接近阈值时自动触发分流建议。动态定价实时调整——每 15 分钟根据剩余容量和预订速度调整各时段价格。舆情实时响应——负面评论发布 5 分钟内，系统自动识别并通知客服团队介入。</a:t>
            </a:r>
            <a:endParaRPr lang="en-US" sz="1300" dirty="0"/>
          </a:p>
        </p:txBody>
      </p:sp>
      <p:sp>
        <p:nvSpPr>
          <p:cNvPr id="8" name="Text 6"/>
          <p:cNvSpPr/>
          <p:nvPr/>
        </p:nvSpPr>
        <p:spPr>
          <a:xfrm>
            <a:off x="457200" y="2103120"/>
            <a:ext cx="8229600" cy="2468880"/>
          </a:xfrm>
          <a:prstGeom prst="rect">
            <a:avLst/>
          </a:prstGeom>
          <a:noFill/>
          <a:ln/>
        </p:spPr>
        <p:txBody>
          <a:bodyPr wrap="square" lIns="0" tIns="0" rIns="0" bIns="0" rtlCol="0" anchor="t"/>
          <a:lstStyle/>
          <a:p>
            <a:pPr algn="l" marL="342900" indent="-342900">
              <a:spcAft>
                <a:spcPts val="600"/>
              </a:spcAft>
              <a:buSzPct val="100000"/>
              <a:buChar char="•"/>
            </a:pPr>
            <a:r>
              <a:rPr lang="en-US" sz="1200" dirty="0">
                <a:solidFill>
                  <a:srgbClr val="1E293B"/>
                </a:solidFill>
                <a:latin typeface="Calibri" pitchFamily="34" charset="0"/>
                <a:ea typeface="Calibri" pitchFamily="34" charset="-122"/>
                <a:cs typeface="Calibri" pitchFamily="34" charset="-120"/>
              </a:rPr>
              <a:t>从批处理到流处理。 当前旅游数据分析以批处理为主（"每天凌晨跑昨天的数据"），未来将向实时流处理演进——闸机每通过一个游客，实时更新在园人数；传感器每采集一条数据，实时检测异常；舆情每出现一条新评论，实时判断情感倾向。流处理技术（Kafka + Flink）使得"数据产生即分析、分析即决策"成为可能。</a:t>
            </a:r>
            <a:endParaRPr lang="en-US" sz="1200" dirty="0"/>
          </a:p>
          <a:p>
            <a:pPr algn="l" marL="342900" indent="-342900">
              <a:spcAft>
                <a:spcPts val="600"/>
              </a:spcAft>
              <a:buSzPct val="100000"/>
              <a:buChar char="•"/>
            </a:pPr>
            <a:r>
              <a:rPr lang="en-US" sz="1200" dirty="0">
                <a:solidFill>
                  <a:srgbClr val="1E293B"/>
                </a:solidFill>
                <a:latin typeface="Calibri" pitchFamily="34" charset="0"/>
                <a:ea typeface="Calibri" pitchFamily="34" charset="-122"/>
                <a:cs typeface="Calibri" pitchFamily="34" charset="-120"/>
              </a:rPr>
              <a:t>实时决策的旅游场景。 客流实时预警——在园人数每增加 1000 人，重新评估各区域的承载率，接近阈值时自动触发分流建议。动态定价实时调整——每 15 分钟根据剩余容量和预订速度调整各时段价格。舆情实时响应——负面评论发布 5 分钟内，系统自动识别并通知客服团队介入。</a:t>
            </a:r>
            <a:endParaRPr lang="en-US" sz="1200"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40080"/>
          </a:xfrm>
          <a:prstGeom prst="rect">
            <a:avLst/>
          </a:prstGeom>
          <a:solidFill>
            <a:srgbClr val="065A82"/>
          </a:solidFill>
          <a:ln/>
        </p:spPr>
      </p:sp>
      <p:sp>
        <p:nvSpPr>
          <p:cNvPr id="3" name="Shape 1"/>
          <p:cNvSpPr/>
          <p:nvPr/>
        </p:nvSpPr>
        <p:spPr>
          <a:xfrm>
            <a:off x="0" y="0"/>
            <a:ext cx="73152" cy="640080"/>
          </a:xfrm>
          <a:prstGeom prst="rect">
            <a:avLst/>
          </a:prstGeom>
          <a:solidFill>
            <a:srgbClr val="F59E0B"/>
          </a:solidFill>
          <a:ln/>
        </p:spPr>
      </p:sp>
      <p:sp>
        <p:nvSpPr>
          <p:cNvPr id="4" name="Text 2"/>
          <p:cNvSpPr/>
          <p:nvPr/>
        </p:nvSpPr>
        <p:spPr>
          <a:xfrm>
            <a:off x="274320" y="45720"/>
            <a:ext cx="5486400" cy="274320"/>
          </a:xfrm>
          <a:prstGeom prst="rect">
            <a:avLst/>
          </a:prstGeom>
          <a:noFill/>
          <a:ln/>
        </p:spPr>
        <p:txBody>
          <a:bodyPr wrap="square" lIns="0" tIns="0" rIns="0" bIns="0" rtlCol="0" anchor="ctr"/>
          <a:lstStyle/>
          <a:p>
            <a:pPr algn="l" indent="0" marL="0">
              <a:buNone/>
            </a:pPr>
            <a:r>
              <a:rPr lang="en-US" sz="1100" dirty="0">
                <a:solidFill>
                  <a:srgbClr val="E8F4F8"/>
                </a:solidFill>
                <a:latin typeface="Calibri" pitchFamily="34" charset="0"/>
                <a:ea typeface="Calibri" pitchFamily="34" charset="-122"/>
                <a:cs typeface="Calibri" pitchFamily="34" charset="-120"/>
              </a:rPr>
              <a:t>12.3 前沿技术展望</a:t>
            </a:r>
            <a:endParaRPr lang="en-US" sz="1100" dirty="0"/>
          </a:p>
        </p:txBody>
      </p:sp>
      <p:sp>
        <p:nvSpPr>
          <p:cNvPr id="5" name="Text 3"/>
          <p:cNvSpPr/>
          <p:nvPr/>
        </p:nvSpPr>
        <p:spPr>
          <a:xfrm>
            <a:off x="274320" y="292608"/>
            <a:ext cx="7772400" cy="320040"/>
          </a:xfrm>
          <a:prstGeom prst="rect">
            <a:avLst/>
          </a:prstGeom>
          <a:noFill/>
          <a:ln/>
        </p:spPr>
        <p:txBody>
          <a:bodyPr wrap="square" lIns="0" tIns="0" rIns="0" bIns="0" rtlCol="0" anchor="ctr"/>
          <a:lstStyle/>
          <a:p>
            <a:pPr algn="l" indent="0" marL="0">
              <a:buNone/>
            </a:pPr>
            <a:r>
              <a:rPr lang="en-US" sz="1800" b="1" dirty="0">
                <a:solidFill>
                  <a:srgbClr val="FFFFFF"/>
                </a:solidFill>
                <a:latin typeface="Georgia" pitchFamily="34" charset="0"/>
                <a:ea typeface="Georgia" pitchFamily="34" charset="-122"/>
                <a:cs typeface="Georgia" pitchFamily="34" charset="-120"/>
              </a:rPr>
              <a:t>12.3.4 多模态分析</a:t>
            </a:r>
            <a:endParaRPr lang="en-US" sz="1800" dirty="0"/>
          </a:p>
        </p:txBody>
      </p:sp>
      <p:sp>
        <p:nvSpPr>
          <p:cNvPr id="6" name="Text 4"/>
          <p:cNvSpPr/>
          <p:nvPr/>
        </p:nvSpPr>
        <p:spPr>
          <a:xfrm>
            <a:off x="7772400" y="182880"/>
            <a:ext cx="1097280" cy="274320"/>
          </a:xfrm>
          <a:prstGeom prst="rect">
            <a:avLst/>
          </a:prstGeom>
          <a:noFill/>
          <a:ln/>
        </p:spPr>
        <p:txBody>
          <a:bodyPr wrap="square" lIns="0" tIns="0" rIns="0" bIns="0" rtlCol="0" anchor="ctr"/>
          <a:lstStyle/>
          <a:p>
            <a:pPr algn="r" indent="0" marL="0">
              <a:buNone/>
            </a:pPr>
            <a:r>
              <a:rPr lang="en-US" sz="1100" dirty="0">
                <a:solidFill>
                  <a:srgbClr val="E8F4F8"/>
                </a:solidFill>
                <a:latin typeface="Calibri" pitchFamily="34" charset="0"/>
                <a:ea typeface="Calibri" pitchFamily="34" charset="-122"/>
                <a:cs typeface="Calibri" pitchFamily="34" charset="-120"/>
              </a:rPr>
              <a:t>4/4</a:t>
            </a:r>
            <a:endParaRPr lang="en-US" sz="1100" dirty="0"/>
          </a:p>
        </p:txBody>
      </p:sp>
      <p:sp>
        <p:nvSpPr>
          <p:cNvPr id="7" name="Text 5"/>
          <p:cNvSpPr/>
          <p:nvPr/>
        </p:nvSpPr>
        <p:spPr>
          <a:xfrm>
            <a:off x="457200" y="914400"/>
            <a:ext cx="8229600" cy="1097280"/>
          </a:xfrm>
          <a:prstGeom prst="rect">
            <a:avLst/>
          </a:prstGeom>
          <a:noFill/>
          <a:ln/>
        </p:spPr>
        <p:txBody>
          <a:bodyPr wrap="square" lIns="0" tIns="0" rIns="0" bIns="0" rtlCol="0" anchor="t"/>
          <a:lstStyle/>
          <a:p>
            <a:pPr algn="l" indent="0" marL="0">
              <a:lnSpc>
                <a:spcPct val="130000"/>
              </a:lnSpc>
              <a:buNone/>
            </a:pPr>
            <a:r>
              <a:rPr lang="en-US" sz="1300" dirty="0">
                <a:solidFill>
                  <a:srgbClr val="1E293B"/>
                </a:solidFill>
                <a:latin typeface="Calibri" pitchFamily="34" charset="0"/>
                <a:ea typeface="Calibri" pitchFamily="34" charset="-122"/>
                <a:cs typeface="Calibri" pitchFamily="34" charset="-120"/>
              </a:rPr>
              <a:t>多模态数据融合。 旅游数据不仅是数字和文字——还有图片（游客拍摄的照片）、视频（监控录像）、音频（语音导览记录）、位置轨迹。多模态分析将这些不同模态的数据融合分析——从游客拍摄的照片中识别热门打卡点、从监控视频中分析游客行为和情绪、从语音导览记录中分析游客的提问热点。
 多模态旅游分析案例。 游客拍摄的照片分析——通过计算机视觉分析游客在景区拍摄的照片，识别"最受欢迎的拍摄角度"，优化观景台和拍照点设置。视频情感分析——通过面部表情识别，分析游客在游览过程中的情绪变化曲线——"走到这个位置时，游客的表情从兴奋变为困惑（可能是标识不清）"。
 ---</a:t>
            </a:r>
            <a:endParaRPr lang="en-US" sz="1300" dirty="0"/>
          </a:p>
        </p:txBody>
      </p:sp>
      <p:sp>
        <p:nvSpPr>
          <p:cNvPr id="8" name="Text 6"/>
          <p:cNvSpPr/>
          <p:nvPr/>
        </p:nvSpPr>
        <p:spPr>
          <a:xfrm>
            <a:off x="457200" y="2103120"/>
            <a:ext cx="8229600" cy="2468880"/>
          </a:xfrm>
          <a:prstGeom prst="rect">
            <a:avLst/>
          </a:prstGeom>
          <a:noFill/>
          <a:ln/>
        </p:spPr>
        <p:txBody>
          <a:bodyPr wrap="square" lIns="0" tIns="0" rIns="0" bIns="0" rtlCol="0" anchor="t"/>
          <a:lstStyle/>
          <a:p>
            <a:pPr algn="l" marL="342900" indent="-342900">
              <a:spcAft>
                <a:spcPts val="600"/>
              </a:spcAft>
              <a:buSzPct val="100000"/>
              <a:buChar char="•"/>
            </a:pPr>
            <a:r>
              <a:rPr lang="en-US" sz="1200" dirty="0">
                <a:solidFill>
                  <a:srgbClr val="1E293B"/>
                </a:solidFill>
                <a:latin typeface="Calibri" pitchFamily="34" charset="0"/>
                <a:ea typeface="Calibri" pitchFamily="34" charset="-122"/>
                <a:cs typeface="Calibri" pitchFamily="34" charset="-120"/>
              </a:rPr>
              <a:t>多模态数据融合。 旅游数据不仅是数字和文字——还有图片（游客拍摄的照片）、视频（监控录像）、音频（语音导览记录）、位置轨迹。多模态分析将这些不同模态的数据融合分析——从游客拍摄的照片中识别热门打卡点、从监控视频中分析游客行为和情绪、从语音导览记录中分析游客的提问热点。</a:t>
            </a:r>
            <a:endParaRPr lang="en-US" sz="1200" dirty="0"/>
          </a:p>
          <a:p>
            <a:pPr algn="l" marL="342900" indent="-342900">
              <a:spcAft>
                <a:spcPts val="600"/>
              </a:spcAft>
              <a:buSzPct val="100000"/>
              <a:buChar char="•"/>
            </a:pPr>
            <a:r>
              <a:rPr lang="en-US" sz="1200" dirty="0">
                <a:solidFill>
                  <a:srgbClr val="1E293B"/>
                </a:solidFill>
                <a:latin typeface="Calibri" pitchFamily="34" charset="0"/>
                <a:ea typeface="Calibri" pitchFamily="34" charset="-122"/>
                <a:cs typeface="Calibri" pitchFamily="34" charset="-120"/>
              </a:rPr>
              <a:t>多模态旅游分析案例。 游客拍摄的照片分析——通过计算机视觉分析游客在景区拍摄的照片，识别"最受欢迎的拍摄角度"，优化观景台和拍照点设置。视频情感分析——通过面部表情识别，分析游客在游览过程中的情绪变化曲线——"走到这个位置时，游客的表情从兴奋变为困惑（可能是标识不清）"。</a:t>
            </a:r>
            <a:endParaRPr lang="en-US" sz="1200"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9">
    <p:bg>
      <p:bgPr>
        <a:solidFill>
          <a:srgbClr val="E8F4F8"/>
        </a:solidFill>
      </p:bgPr>
    </p:bg>
    <p:spTree>
      <p:nvGrpSpPr>
        <p:cNvPr id="1" name=""/>
        <p:cNvGrpSpPr/>
        <p:nvPr/>
      </p:nvGrpSpPr>
      <p:grpSpPr>
        <a:xfrm>
          <a:off x="0" y="0"/>
          <a:ext cx="0" cy="0"/>
          <a:chOff x="0" y="0"/>
          <a:chExt cx="0" cy="0"/>
        </a:xfrm>
      </p:grpSpPr>
      <p:sp>
        <p:nvSpPr>
          <p:cNvPr id="2" name="Shape 0"/>
          <p:cNvSpPr/>
          <p:nvPr/>
        </p:nvSpPr>
        <p:spPr>
          <a:xfrm>
            <a:off x="0" y="0"/>
            <a:ext cx="9144000" cy="731520"/>
          </a:xfrm>
          <a:prstGeom prst="rect">
            <a:avLst/>
          </a:prstGeom>
          <a:solidFill>
            <a:srgbClr val="065A82"/>
          </a:solidFill>
          <a:ln/>
        </p:spPr>
      </p:sp>
      <p:sp>
        <p:nvSpPr>
          <p:cNvPr id="3" name="Text 1"/>
          <p:cNvSpPr/>
          <p:nvPr/>
        </p:nvSpPr>
        <p:spPr>
          <a:xfrm>
            <a:off x="457200" y="91440"/>
            <a:ext cx="8229600" cy="548640"/>
          </a:xfrm>
          <a:prstGeom prst="rect">
            <a:avLst/>
          </a:prstGeom>
          <a:noFill/>
          <a:ln/>
        </p:spPr>
        <p:txBody>
          <a:bodyPr wrap="square" rtlCol="0" anchor="ctr"/>
          <a:lstStyle/>
          <a:p>
            <a:pPr algn="l" indent="0" marL="0">
              <a:buNone/>
            </a:pPr>
            <a:r>
              <a:rPr lang="en-US" sz="2400" b="1" dirty="0">
                <a:solidFill>
                  <a:srgbClr val="FFFFFF"/>
                </a:solidFill>
                <a:latin typeface="Georgia" pitchFamily="34" charset="0"/>
                <a:ea typeface="Georgia" pitchFamily="34" charset="-122"/>
                <a:cs typeface="Georgia" pitchFamily="34" charset="-120"/>
              </a:rPr>
              <a:t>12.3 前沿技术展望 — 要点回顾</a:t>
            </a:r>
            <a:endParaRPr lang="en-US" sz="2400" dirty="0"/>
          </a:p>
        </p:txBody>
      </p:sp>
      <p:sp>
        <p:nvSpPr>
          <p:cNvPr id="4" name="Shape 2"/>
          <p:cNvSpPr/>
          <p:nvPr/>
        </p:nvSpPr>
        <p:spPr>
          <a:xfrm>
            <a:off x="457200" y="1005840"/>
            <a:ext cx="320040" cy="320040"/>
          </a:xfrm>
          <a:prstGeom prst="ellipse">
            <a:avLst/>
          </a:prstGeom>
          <a:solidFill>
            <a:srgbClr val="10B981"/>
          </a:solidFill>
          <a:ln/>
        </p:spPr>
      </p:sp>
      <p:sp>
        <p:nvSpPr>
          <p:cNvPr id="5" name="Text 3"/>
          <p:cNvSpPr/>
          <p:nvPr/>
        </p:nvSpPr>
        <p:spPr>
          <a:xfrm>
            <a:off x="457200" y="1005840"/>
            <a:ext cx="320040" cy="320040"/>
          </a:xfrm>
          <a:prstGeom prst="rect">
            <a:avLst/>
          </a:prstGeom>
          <a:noFill/>
          <a:ln/>
        </p:spPr>
        <p:txBody>
          <a:bodyPr wrap="square" lIns="0" tIns="0" rIns="0" bIns="0" rtlCol="0" anchor="ctr"/>
          <a:lstStyle/>
          <a:p>
            <a:pPr algn="ctr" indent="0" marL="0">
              <a:buNone/>
            </a:pPr>
            <a:r>
              <a:rPr lang="en-US" sz="1300" b="1" dirty="0">
                <a:solidFill>
                  <a:srgbClr val="FFFFFF"/>
                </a:solidFill>
                <a:latin typeface="Calibri" pitchFamily="34" charset="0"/>
                <a:ea typeface="Calibri" pitchFamily="34" charset="-122"/>
                <a:cs typeface="Calibri" pitchFamily="34" charset="-120"/>
              </a:rPr>
              <a:t>1</a:t>
            </a:r>
            <a:endParaRPr lang="en-US" sz="1300" dirty="0"/>
          </a:p>
        </p:txBody>
      </p:sp>
      <p:sp>
        <p:nvSpPr>
          <p:cNvPr id="6" name="Text 4"/>
          <p:cNvSpPr/>
          <p:nvPr/>
        </p:nvSpPr>
        <p:spPr>
          <a:xfrm>
            <a:off x="914400" y="987552"/>
            <a:ext cx="7772400" cy="274320"/>
          </a:xfrm>
          <a:prstGeom prst="rect">
            <a:avLst/>
          </a:prstGeom>
          <a:noFill/>
          <a:ln/>
        </p:spPr>
        <p:txBody>
          <a:bodyPr wrap="square" lIns="0" tIns="0" rIns="0" bIns="0" rtlCol="0" anchor="ctr"/>
          <a:lstStyle/>
          <a:p>
            <a:pPr algn="l" indent="0" marL="0">
              <a:buNone/>
            </a:pPr>
            <a:r>
              <a:rPr lang="en-US" sz="1400" b="1" dirty="0">
                <a:solidFill>
                  <a:srgbClr val="065A82"/>
                </a:solidFill>
                <a:latin typeface="Calibri" pitchFamily="34" charset="0"/>
                <a:ea typeface="Calibri" pitchFamily="34" charset="-122"/>
                <a:cs typeface="Calibri" pitchFamily="34" charset="-120"/>
              </a:rPr>
              <a:t>12.3.1 联邦学习与隐私保护分析</a:t>
            </a:r>
            <a:endParaRPr lang="en-US" sz="1400" dirty="0"/>
          </a:p>
        </p:txBody>
      </p:sp>
      <p:sp>
        <p:nvSpPr>
          <p:cNvPr id="7" name="Text 5"/>
          <p:cNvSpPr/>
          <p:nvPr/>
        </p:nvSpPr>
        <p:spPr>
          <a:xfrm>
            <a:off x="914400" y="1261872"/>
            <a:ext cx="7772400" cy="274320"/>
          </a:xfrm>
          <a:prstGeom prst="rect">
            <a:avLst/>
          </a:prstGeom>
          <a:noFill/>
          <a:ln/>
        </p:spPr>
        <p:txBody>
          <a:bodyPr wrap="square" lIns="0" tIns="0" rIns="0" bIns="0" rtlCol="0" anchor="ctr"/>
          <a:lstStyle/>
          <a:p>
            <a:pPr algn="l" indent="0" marL="0">
              <a:buNone/>
            </a:pPr>
            <a:r>
              <a:rPr lang="en-US" sz="1100" dirty="0">
                <a:solidFill>
                  <a:srgbClr val="64748B"/>
                </a:solidFill>
                <a:latin typeface="Calibri" pitchFamily="34" charset="0"/>
                <a:ea typeface="Calibri" pitchFamily="34" charset="-122"/>
                <a:cs typeface="Calibri" pitchFamily="34" charset="-120"/>
              </a:rPr>
              <a:t>联邦学习在旅游中的深化应用。 当前联邦学习在旅游中的应用仍处于早期阶段，未来发展方向包括：跨区域旅游流预测——各省级旅游平台在不共享原始数据的前提下联合训练全国旅游流预测模型。跨行业数据融合——景区、酒店、交通、气象等不同行业的数据在联邦学习框架下联合建模，提升需求预测精度。个人化模型——在游客设备...</a:t>
            </a:r>
            <a:endParaRPr lang="en-US" sz="1100" dirty="0"/>
          </a:p>
        </p:txBody>
      </p:sp>
      <p:sp>
        <p:nvSpPr>
          <p:cNvPr id="8" name="Shape 6"/>
          <p:cNvSpPr/>
          <p:nvPr/>
        </p:nvSpPr>
        <p:spPr>
          <a:xfrm>
            <a:off x="457200" y="1645920"/>
            <a:ext cx="320040" cy="320040"/>
          </a:xfrm>
          <a:prstGeom prst="ellipse">
            <a:avLst/>
          </a:prstGeom>
          <a:solidFill>
            <a:srgbClr val="10B981"/>
          </a:solidFill>
          <a:ln/>
        </p:spPr>
      </p:sp>
      <p:sp>
        <p:nvSpPr>
          <p:cNvPr id="9" name="Text 7"/>
          <p:cNvSpPr/>
          <p:nvPr/>
        </p:nvSpPr>
        <p:spPr>
          <a:xfrm>
            <a:off x="457200" y="1645920"/>
            <a:ext cx="320040" cy="320040"/>
          </a:xfrm>
          <a:prstGeom prst="rect">
            <a:avLst/>
          </a:prstGeom>
          <a:noFill/>
          <a:ln/>
        </p:spPr>
        <p:txBody>
          <a:bodyPr wrap="square" lIns="0" tIns="0" rIns="0" bIns="0" rtlCol="0" anchor="ctr"/>
          <a:lstStyle/>
          <a:p>
            <a:pPr algn="ctr" indent="0" marL="0">
              <a:buNone/>
            </a:pPr>
            <a:r>
              <a:rPr lang="en-US" sz="1300" b="1" dirty="0">
                <a:solidFill>
                  <a:srgbClr val="FFFFFF"/>
                </a:solidFill>
                <a:latin typeface="Calibri" pitchFamily="34" charset="0"/>
                <a:ea typeface="Calibri" pitchFamily="34" charset="-122"/>
                <a:cs typeface="Calibri" pitchFamily="34" charset="-120"/>
              </a:rPr>
              <a:t>2</a:t>
            </a:r>
            <a:endParaRPr lang="en-US" sz="1300" dirty="0"/>
          </a:p>
        </p:txBody>
      </p:sp>
      <p:sp>
        <p:nvSpPr>
          <p:cNvPr id="10" name="Text 8"/>
          <p:cNvSpPr/>
          <p:nvPr/>
        </p:nvSpPr>
        <p:spPr>
          <a:xfrm>
            <a:off x="914400" y="1627632"/>
            <a:ext cx="7772400" cy="274320"/>
          </a:xfrm>
          <a:prstGeom prst="rect">
            <a:avLst/>
          </a:prstGeom>
          <a:noFill/>
          <a:ln/>
        </p:spPr>
        <p:txBody>
          <a:bodyPr wrap="square" lIns="0" tIns="0" rIns="0" bIns="0" rtlCol="0" anchor="ctr"/>
          <a:lstStyle/>
          <a:p>
            <a:pPr algn="l" indent="0" marL="0">
              <a:buNone/>
            </a:pPr>
            <a:r>
              <a:rPr lang="en-US" sz="1400" b="1" dirty="0">
                <a:solidFill>
                  <a:srgbClr val="065A82"/>
                </a:solidFill>
                <a:latin typeface="Calibri" pitchFamily="34" charset="0"/>
                <a:ea typeface="Calibri" pitchFamily="34" charset="-122"/>
                <a:cs typeface="Calibri" pitchFamily="34" charset="-120"/>
              </a:rPr>
              <a:t>12.3.2 因果推断与旅游决策</a:t>
            </a:r>
            <a:endParaRPr lang="en-US" sz="1400" dirty="0"/>
          </a:p>
        </p:txBody>
      </p:sp>
      <p:sp>
        <p:nvSpPr>
          <p:cNvPr id="11" name="Text 9"/>
          <p:cNvSpPr/>
          <p:nvPr/>
        </p:nvSpPr>
        <p:spPr>
          <a:xfrm>
            <a:off x="914400" y="1901952"/>
            <a:ext cx="7772400" cy="274320"/>
          </a:xfrm>
          <a:prstGeom prst="rect">
            <a:avLst/>
          </a:prstGeom>
          <a:noFill/>
          <a:ln/>
        </p:spPr>
        <p:txBody>
          <a:bodyPr wrap="square" lIns="0" tIns="0" rIns="0" bIns="0" rtlCol="0" anchor="ctr"/>
          <a:lstStyle/>
          <a:p>
            <a:pPr algn="l" indent="0" marL="0">
              <a:buNone/>
            </a:pPr>
            <a:r>
              <a:rPr lang="en-US" sz="1100" dirty="0">
                <a:solidFill>
                  <a:srgbClr val="64748B"/>
                </a:solidFill>
                <a:latin typeface="Calibri" pitchFamily="34" charset="0"/>
                <a:ea typeface="Calibri" pitchFamily="34" charset="-122"/>
                <a:cs typeface="Calibri" pitchFamily="34" charset="-120"/>
              </a:rPr>
              <a:t>从预测到因果。 本书第 5 章讨论了预测性分析，但预测模型只能回答"如果过去趋势继续，未来会怎样"，不能回答"如果我改变定价策略，需求会怎样变化"。因果推断回答的是"如果做 X，Y 会怎样变化"——这是管理者真正关心的问题。</a:t>
            </a:r>
            <a:endParaRPr lang="en-US" sz="1100" dirty="0"/>
          </a:p>
        </p:txBody>
      </p:sp>
      <p:sp>
        <p:nvSpPr>
          <p:cNvPr id="12" name="Shape 10"/>
          <p:cNvSpPr/>
          <p:nvPr/>
        </p:nvSpPr>
        <p:spPr>
          <a:xfrm>
            <a:off x="457200" y="2286000"/>
            <a:ext cx="320040" cy="320040"/>
          </a:xfrm>
          <a:prstGeom prst="ellipse">
            <a:avLst/>
          </a:prstGeom>
          <a:solidFill>
            <a:srgbClr val="10B981"/>
          </a:solidFill>
          <a:ln/>
        </p:spPr>
      </p:sp>
      <p:sp>
        <p:nvSpPr>
          <p:cNvPr id="13" name="Text 11"/>
          <p:cNvSpPr/>
          <p:nvPr/>
        </p:nvSpPr>
        <p:spPr>
          <a:xfrm>
            <a:off x="457200" y="2286000"/>
            <a:ext cx="320040" cy="320040"/>
          </a:xfrm>
          <a:prstGeom prst="rect">
            <a:avLst/>
          </a:prstGeom>
          <a:noFill/>
          <a:ln/>
        </p:spPr>
        <p:txBody>
          <a:bodyPr wrap="square" lIns="0" tIns="0" rIns="0" bIns="0" rtlCol="0" anchor="ctr"/>
          <a:lstStyle/>
          <a:p>
            <a:pPr algn="ctr" indent="0" marL="0">
              <a:buNone/>
            </a:pPr>
            <a:r>
              <a:rPr lang="en-US" sz="1300" b="1" dirty="0">
                <a:solidFill>
                  <a:srgbClr val="FFFFFF"/>
                </a:solidFill>
                <a:latin typeface="Calibri" pitchFamily="34" charset="0"/>
                <a:ea typeface="Calibri" pitchFamily="34" charset="-122"/>
                <a:cs typeface="Calibri" pitchFamily="34" charset="-120"/>
              </a:rPr>
              <a:t>3</a:t>
            </a:r>
            <a:endParaRPr lang="en-US" sz="1300" dirty="0"/>
          </a:p>
        </p:txBody>
      </p:sp>
      <p:sp>
        <p:nvSpPr>
          <p:cNvPr id="14" name="Text 12"/>
          <p:cNvSpPr/>
          <p:nvPr/>
        </p:nvSpPr>
        <p:spPr>
          <a:xfrm>
            <a:off x="914400" y="2267712"/>
            <a:ext cx="7772400" cy="274320"/>
          </a:xfrm>
          <a:prstGeom prst="rect">
            <a:avLst/>
          </a:prstGeom>
          <a:noFill/>
          <a:ln/>
        </p:spPr>
        <p:txBody>
          <a:bodyPr wrap="square" lIns="0" tIns="0" rIns="0" bIns="0" rtlCol="0" anchor="ctr"/>
          <a:lstStyle/>
          <a:p>
            <a:pPr algn="l" indent="0" marL="0">
              <a:buNone/>
            </a:pPr>
            <a:r>
              <a:rPr lang="en-US" sz="1400" b="1" dirty="0">
                <a:solidFill>
                  <a:srgbClr val="065A82"/>
                </a:solidFill>
                <a:latin typeface="Calibri" pitchFamily="34" charset="0"/>
                <a:ea typeface="Calibri" pitchFamily="34" charset="-122"/>
                <a:cs typeface="Calibri" pitchFamily="34" charset="-120"/>
              </a:rPr>
              <a:t>12.3.3 实时智能决策</a:t>
            </a:r>
            <a:endParaRPr lang="en-US" sz="1400" dirty="0"/>
          </a:p>
        </p:txBody>
      </p:sp>
      <p:sp>
        <p:nvSpPr>
          <p:cNvPr id="15" name="Text 13"/>
          <p:cNvSpPr/>
          <p:nvPr/>
        </p:nvSpPr>
        <p:spPr>
          <a:xfrm>
            <a:off x="914400" y="2542032"/>
            <a:ext cx="7772400" cy="274320"/>
          </a:xfrm>
          <a:prstGeom prst="rect">
            <a:avLst/>
          </a:prstGeom>
          <a:noFill/>
          <a:ln/>
        </p:spPr>
        <p:txBody>
          <a:bodyPr wrap="square" lIns="0" tIns="0" rIns="0" bIns="0" rtlCol="0" anchor="ctr"/>
          <a:lstStyle/>
          <a:p>
            <a:pPr algn="l" indent="0" marL="0">
              <a:buNone/>
            </a:pPr>
            <a:r>
              <a:rPr lang="en-US" sz="1100" dirty="0">
                <a:solidFill>
                  <a:srgbClr val="64748B"/>
                </a:solidFill>
                <a:latin typeface="Calibri" pitchFamily="34" charset="0"/>
                <a:ea typeface="Calibri" pitchFamily="34" charset="-122"/>
                <a:cs typeface="Calibri" pitchFamily="34" charset="-120"/>
              </a:rPr>
              <a:t>从批处理到流处理。 当前旅游数据分析以批处理为主（"每天凌晨跑昨天的数据"），未来将向实时流处理演进——闸机每通过一个游客，实时更新在园人数；传感器每采集一条数据，实时检测异常；舆情每出现一条新评论，实时判断情感倾向。流处理技术（Kafka + Flink）使得"数据产生即分析、分析即决策"成为可能...</a:t>
            </a:r>
            <a:endParaRPr lang="en-US" sz="1100" dirty="0"/>
          </a:p>
        </p:txBody>
      </p:sp>
      <p:sp>
        <p:nvSpPr>
          <p:cNvPr id="16" name="Shape 14"/>
          <p:cNvSpPr/>
          <p:nvPr/>
        </p:nvSpPr>
        <p:spPr>
          <a:xfrm>
            <a:off x="457200" y="2926080"/>
            <a:ext cx="320040" cy="320040"/>
          </a:xfrm>
          <a:prstGeom prst="ellipse">
            <a:avLst/>
          </a:prstGeom>
          <a:solidFill>
            <a:srgbClr val="10B981"/>
          </a:solidFill>
          <a:ln/>
        </p:spPr>
      </p:sp>
      <p:sp>
        <p:nvSpPr>
          <p:cNvPr id="17" name="Text 15"/>
          <p:cNvSpPr/>
          <p:nvPr/>
        </p:nvSpPr>
        <p:spPr>
          <a:xfrm>
            <a:off x="457200" y="2926080"/>
            <a:ext cx="320040" cy="320040"/>
          </a:xfrm>
          <a:prstGeom prst="rect">
            <a:avLst/>
          </a:prstGeom>
          <a:noFill/>
          <a:ln/>
        </p:spPr>
        <p:txBody>
          <a:bodyPr wrap="square" lIns="0" tIns="0" rIns="0" bIns="0" rtlCol="0" anchor="ctr"/>
          <a:lstStyle/>
          <a:p>
            <a:pPr algn="ctr" indent="0" marL="0">
              <a:buNone/>
            </a:pPr>
            <a:r>
              <a:rPr lang="en-US" sz="1300" b="1" dirty="0">
                <a:solidFill>
                  <a:srgbClr val="FFFFFF"/>
                </a:solidFill>
                <a:latin typeface="Calibri" pitchFamily="34" charset="0"/>
                <a:ea typeface="Calibri" pitchFamily="34" charset="-122"/>
                <a:cs typeface="Calibri" pitchFamily="34" charset="-120"/>
              </a:rPr>
              <a:t>4</a:t>
            </a:r>
            <a:endParaRPr lang="en-US" sz="1300" dirty="0"/>
          </a:p>
        </p:txBody>
      </p:sp>
      <p:sp>
        <p:nvSpPr>
          <p:cNvPr id="18" name="Text 16"/>
          <p:cNvSpPr/>
          <p:nvPr/>
        </p:nvSpPr>
        <p:spPr>
          <a:xfrm>
            <a:off x="914400" y="2907792"/>
            <a:ext cx="7772400" cy="274320"/>
          </a:xfrm>
          <a:prstGeom prst="rect">
            <a:avLst/>
          </a:prstGeom>
          <a:noFill/>
          <a:ln/>
        </p:spPr>
        <p:txBody>
          <a:bodyPr wrap="square" lIns="0" tIns="0" rIns="0" bIns="0" rtlCol="0" anchor="ctr"/>
          <a:lstStyle/>
          <a:p>
            <a:pPr algn="l" indent="0" marL="0">
              <a:buNone/>
            </a:pPr>
            <a:r>
              <a:rPr lang="en-US" sz="1400" b="1" dirty="0">
                <a:solidFill>
                  <a:srgbClr val="065A82"/>
                </a:solidFill>
                <a:latin typeface="Calibri" pitchFamily="34" charset="0"/>
                <a:ea typeface="Calibri" pitchFamily="34" charset="-122"/>
                <a:cs typeface="Calibri" pitchFamily="34" charset="-120"/>
              </a:rPr>
              <a:t>12.3.4 多模态分析</a:t>
            </a:r>
            <a:endParaRPr lang="en-US" sz="1400" dirty="0"/>
          </a:p>
        </p:txBody>
      </p:sp>
      <p:sp>
        <p:nvSpPr>
          <p:cNvPr id="19" name="Text 17"/>
          <p:cNvSpPr/>
          <p:nvPr/>
        </p:nvSpPr>
        <p:spPr>
          <a:xfrm>
            <a:off x="914400" y="3182112"/>
            <a:ext cx="7772400" cy="274320"/>
          </a:xfrm>
          <a:prstGeom prst="rect">
            <a:avLst/>
          </a:prstGeom>
          <a:noFill/>
          <a:ln/>
        </p:spPr>
        <p:txBody>
          <a:bodyPr wrap="square" lIns="0" tIns="0" rIns="0" bIns="0" rtlCol="0" anchor="ctr"/>
          <a:lstStyle/>
          <a:p>
            <a:pPr algn="l" indent="0" marL="0">
              <a:buNone/>
            </a:pPr>
            <a:r>
              <a:rPr lang="en-US" sz="1100" dirty="0">
                <a:solidFill>
                  <a:srgbClr val="64748B"/>
                </a:solidFill>
                <a:latin typeface="Calibri" pitchFamily="34" charset="0"/>
                <a:ea typeface="Calibri" pitchFamily="34" charset="-122"/>
                <a:cs typeface="Calibri" pitchFamily="34" charset="-120"/>
              </a:rPr>
              <a:t>多模态数据融合。 旅游数据不仅是数字和文字——还有图片（游客拍摄的照片）、视频（监控录像）、音频（语音导览记录）、位置轨迹。多模态分析将这些不同模态的数据融合分析——从游客拍摄的照片中识别热门打卡点、从监控视频中分析游客行为和情绪、从语音导览记录中分析游客的提问热点。</a:t>
            </a:r>
            <a:endParaRPr lang="en-US" sz="1100"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name="Slide 20">
    <p:bg>
      <p:bgPr>
        <a:solidFill>
          <a:srgbClr val="065A82"/>
        </a:solidFill>
      </p:bgPr>
    </p:bg>
    <p:spTree>
      <p:nvGrpSpPr>
        <p:cNvPr id="1" name=""/>
        <p:cNvGrpSpPr/>
        <p:nvPr/>
      </p:nvGrpSpPr>
      <p:grpSpPr>
        <a:xfrm>
          <a:off x="0" y="0"/>
          <a:ext cx="0" cy="0"/>
          <a:chOff x="0" y="0"/>
          <a:chExt cx="0" cy="0"/>
        </a:xfrm>
      </p:grpSpPr>
      <p:sp>
        <p:nvSpPr>
          <p:cNvPr id="2" name="Shape 0"/>
          <p:cNvSpPr/>
          <p:nvPr/>
        </p:nvSpPr>
        <p:spPr>
          <a:xfrm>
            <a:off x="6858000" y="457200"/>
            <a:ext cx="2286000" cy="2286000"/>
          </a:xfrm>
          <a:prstGeom prst="ellipse">
            <a:avLst/>
          </a:prstGeom>
          <a:solidFill>
            <a:srgbClr val="1C7293">
              <a:alpha val="50000"/>
            </a:srgbClr>
          </a:solidFill>
          <a:ln/>
        </p:spPr>
      </p:sp>
      <p:sp>
        <p:nvSpPr>
          <p:cNvPr id="3" name="Shape 1"/>
          <p:cNvSpPr/>
          <p:nvPr/>
        </p:nvSpPr>
        <p:spPr>
          <a:xfrm>
            <a:off x="7772400" y="3200400"/>
            <a:ext cx="1371600" cy="1371600"/>
          </a:xfrm>
          <a:prstGeom prst="ellipse">
            <a:avLst/>
          </a:prstGeom>
          <a:solidFill>
            <a:srgbClr val="21295C">
              <a:alpha val="60000"/>
            </a:srgbClr>
          </a:solidFill>
          <a:ln/>
        </p:spPr>
      </p:sp>
      <p:sp>
        <p:nvSpPr>
          <p:cNvPr id="4" name="Text 2"/>
          <p:cNvSpPr/>
          <p:nvPr/>
        </p:nvSpPr>
        <p:spPr>
          <a:xfrm>
            <a:off x="731520" y="1371600"/>
            <a:ext cx="5486400" cy="457200"/>
          </a:xfrm>
          <a:prstGeom prst="rect">
            <a:avLst/>
          </a:prstGeom>
          <a:noFill/>
          <a:ln/>
        </p:spPr>
        <p:txBody>
          <a:bodyPr wrap="square" rtlCol="0" anchor="ctr"/>
          <a:lstStyle/>
          <a:p>
            <a:pPr indent="0" marL="0">
              <a:buNone/>
            </a:pPr>
            <a:r>
              <a:rPr lang="en-US" sz="1400" spc="300" kern="0" dirty="0">
                <a:solidFill>
                  <a:srgbClr val="F59E0B"/>
                </a:solidFill>
                <a:latin typeface="Calibri" pitchFamily="34" charset="0"/>
                <a:ea typeface="Calibri" pitchFamily="34" charset="-122"/>
                <a:cs typeface="Calibri" pitchFamily="34" charset="-120"/>
              </a:rPr>
              <a:t>第 4 节 / 共 5 节</a:t>
            </a:r>
            <a:endParaRPr lang="en-US" sz="1400" dirty="0"/>
          </a:p>
        </p:txBody>
      </p:sp>
      <p:sp>
        <p:nvSpPr>
          <p:cNvPr id="5" name="Text 3"/>
          <p:cNvSpPr/>
          <p:nvPr/>
        </p:nvSpPr>
        <p:spPr>
          <a:xfrm>
            <a:off x="731520" y="2011680"/>
            <a:ext cx="6400800" cy="1371600"/>
          </a:xfrm>
          <a:prstGeom prst="rect">
            <a:avLst/>
          </a:prstGeom>
          <a:noFill/>
          <a:ln/>
        </p:spPr>
        <p:txBody>
          <a:bodyPr wrap="square" rtlCol="0" anchor="t"/>
          <a:lstStyle/>
          <a:p>
            <a:pPr algn="l" indent="0" marL="0">
              <a:buNone/>
            </a:pPr>
            <a:r>
              <a:rPr lang="en-US" sz="3600" b="1" dirty="0">
                <a:solidFill>
                  <a:srgbClr val="FFFFFF"/>
                </a:solidFill>
                <a:latin typeface="Georgia" pitchFamily="34" charset="0"/>
                <a:ea typeface="Georgia" pitchFamily="34" charset="-122"/>
                <a:cs typeface="Georgia" pitchFamily="34" charset="-120"/>
              </a:rPr>
              <a:t>12.4 数据分析师的未来</a:t>
            </a:r>
            <a:endParaRPr lang="en-US" sz="3600" dirty="0"/>
          </a:p>
        </p:txBody>
      </p:sp>
      <p:sp>
        <p:nvSpPr>
          <p:cNvPr id="6" name="Shape 4"/>
          <p:cNvSpPr/>
          <p:nvPr/>
        </p:nvSpPr>
        <p:spPr>
          <a:xfrm>
            <a:off x="731520" y="3474720"/>
            <a:ext cx="1828800" cy="45720"/>
          </a:xfrm>
          <a:prstGeom prst="rect">
            <a:avLst/>
          </a:prstGeom>
          <a:solidFill>
            <a:srgbClr val="F59E0B"/>
          </a:solidFill>
          <a:ln/>
        </p:spPr>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name="Slide 21">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40080"/>
          </a:xfrm>
          <a:prstGeom prst="rect">
            <a:avLst/>
          </a:prstGeom>
          <a:solidFill>
            <a:srgbClr val="065A82"/>
          </a:solidFill>
          <a:ln/>
        </p:spPr>
      </p:sp>
      <p:sp>
        <p:nvSpPr>
          <p:cNvPr id="3" name="Shape 1"/>
          <p:cNvSpPr/>
          <p:nvPr/>
        </p:nvSpPr>
        <p:spPr>
          <a:xfrm>
            <a:off x="0" y="0"/>
            <a:ext cx="73152" cy="640080"/>
          </a:xfrm>
          <a:prstGeom prst="rect">
            <a:avLst/>
          </a:prstGeom>
          <a:solidFill>
            <a:srgbClr val="F59E0B"/>
          </a:solidFill>
          <a:ln/>
        </p:spPr>
      </p:sp>
      <p:sp>
        <p:nvSpPr>
          <p:cNvPr id="4" name="Text 2"/>
          <p:cNvSpPr/>
          <p:nvPr/>
        </p:nvSpPr>
        <p:spPr>
          <a:xfrm>
            <a:off x="274320" y="45720"/>
            <a:ext cx="5486400" cy="274320"/>
          </a:xfrm>
          <a:prstGeom prst="rect">
            <a:avLst/>
          </a:prstGeom>
          <a:noFill/>
          <a:ln/>
        </p:spPr>
        <p:txBody>
          <a:bodyPr wrap="square" lIns="0" tIns="0" rIns="0" bIns="0" rtlCol="0" anchor="ctr"/>
          <a:lstStyle/>
          <a:p>
            <a:pPr algn="l" indent="0" marL="0">
              <a:buNone/>
            </a:pPr>
            <a:r>
              <a:rPr lang="en-US" sz="1100" dirty="0">
                <a:solidFill>
                  <a:srgbClr val="E8F4F8"/>
                </a:solidFill>
                <a:latin typeface="Calibri" pitchFamily="34" charset="0"/>
                <a:ea typeface="Calibri" pitchFamily="34" charset="-122"/>
                <a:cs typeface="Calibri" pitchFamily="34" charset="-120"/>
              </a:rPr>
              <a:t>12.4 数据分析师的未来</a:t>
            </a:r>
            <a:endParaRPr lang="en-US" sz="1100" dirty="0"/>
          </a:p>
        </p:txBody>
      </p:sp>
      <p:sp>
        <p:nvSpPr>
          <p:cNvPr id="5" name="Text 3"/>
          <p:cNvSpPr/>
          <p:nvPr/>
        </p:nvSpPr>
        <p:spPr>
          <a:xfrm>
            <a:off x="274320" y="292608"/>
            <a:ext cx="7772400" cy="320040"/>
          </a:xfrm>
          <a:prstGeom prst="rect">
            <a:avLst/>
          </a:prstGeom>
          <a:noFill/>
          <a:ln/>
        </p:spPr>
        <p:txBody>
          <a:bodyPr wrap="square" lIns="0" tIns="0" rIns="0" bIns="0" rtlCol="0" anchor="ctr"/>
          <a:lstStyle/>
          <a:p>
            <a:pPr algn="l" indent="0" marL="0">
              <a:buNone/>
            </a:pPr>
            <a:r>
              <a:rPr lang="en-US" sz="1800" b="1" dirty="0">
                <a:solidFill>
                  <a:srgbClr val="FFFFFF"/>
                </a:solidFill>
                <a:latin typeface="Georgia" pitchFamily="34" charset="0"/>
                <a:ea typeface="Georgia" pitchFamily="34" charset="-122"/>
                <a:cs typeface="Georgia" pitchFamily="34" charset="-120"/>
              </a:rPr>
              <a:t>12.4.1 角色演变</a:t>
            </a:r>
            <a:endParaRPr lang="en-US" sz="1800" dirty="0"/>
          </a:p>
        </p:txBody>
      </p:sp>
      <p:sp>
        <p:nvSpPr>
          <p:cNvPr id="6" name="Text 4"/>
          <p:cNvSpPr/>
          <p:nvPr/>
        </p:nvSpPr>
        <p:spPr>
          <a:xfrm>
            <a:off x="7772400" y="182880"/>
            <a:ext cx="1097280" cy="274320"/>
          </a:xfrm>
          <a:prstGeom prst="rect">
            <a:avLst/>
          </a:prstGeom>
          <a:noFill/>
          <a:ln/>
        </p:spPr>
        <p:txBody>
          <a:bodyPr wrap="square" lIns="0" tIns="0" rIns="0" bIns="0" rtlCol="0" anchor="ctr"/>
          <a:lstStyle/>
          <a:p>
            <a:pPr algn="r" indent="0" marL="0">
              <a:buNone/>
            </a:pPr>
            <a:r>
              <a:rPr lang="en-US" sz="1100" dirty="0">
                <a:solidFill>
                  <a:srgbClr val="E8F4F8"/>
                </a:solidFill>
                <a:latin typeface="Calibri" pitchFamily="34" charset="0"/>
                <a:ea typeface="Calibri" pitchFamily="34" charset="-122"/>
                <a:cs typeface="Calibri" pitchFamily="34" charset="-120"/>
              </a:rPr>
              <a:t>1/2</a:t>
            </a:r>
            <a:endParaRPr lang="en-US" sz="1100" dirty="0"/>
          </a:p>
        </p:txBody>
      </p:sp>
      <p:sp>
        <p:nvSpPr>
          <p:cNvPr id="7" name="Text 5"/>
          <p:cNvSpPr/>
          <p:nvPr/>
        </p:nvSpPr>
        <p:spPr>
          <a:xfrm>
            <a:off x="457200" y="914400"/>
            <a:ext cx="8229600" cy="1097280"/>
          </a:xfrm>
          <a:prstGeom prst="rect">
            <a:avLst/>
          </a:prstGeom>
          <a:noFill/>
          <a:ln/>
        </p:spPr>
        <p:txBody>
          <a:bodyPr wrap="square" lIns="0" tIns="0" rIns="0" bIns="0" rtlCol="0" anchor="t"/>
          <a:lstStyle/>
          <a:p>
            <a:pPr algn="l" indent="0" marL="0">
              <a:lnSpc>
                <a:spcPct val="130000"/>
              </a:lnSpc>
              <a:buNone/>
            </a:pPr>
            <a:r>
              <a:rPr lang="en-US" sz="1300" dirty="0">
                <a:solidFill>
                  <a:srgbClr val="1E293B"/>
                </a:solidFill>
                <a:latin typeface="Calibri" pitchFamily="34" charset="0"/>
                <a:ea typeface="Calibri" pitchFamily="34" charset="-122"/>
                <a:cs typeface="Calibri" pitchFamily="34" charset="-120"/>
              </a:rPr>
              <a:t>从"写代码的人"到"问问题的人"。 AI 可以自动生成 SQL、自动生成图表、自动撰写报告——数据分析师花在"执行"上的时间将大幅减少。但"问什么问题""怎么解读结果""如何转化为决策建议"——这些是 AI 难以替代的高阶能力。未来的数据分析师更接近"决策顾问"——理解业务问题、设计分析框架、解读 AI 输出、给出可行动的建议。
 从"独行侠"到"人机协作"。 数据分析师不是被 AI 替代，而是与 AI 协作。AI 负责重复性的、规则明确的工作（数据清洗、SQL 生成、图表绘制），人类负责创造性的、需要业务理解的工作（问题定义、异常解读、策略建议）。人机协作的效率远高于纯人工或纯 AI。</a:t>
            </a:r>
            <a:endParaRPr lang="en-US" sz="1300" dirty="0"/>
          </a:p>
        </p:txBody>
      </p:sp>
      <p:sp>
        <p:nvSpPr>
          <p:cNvPr id="8" name="Text 6"/>
          <p:cNvSpPr/>
          <p:nvPr/>
        </p:nvSpPr>
        <p:spPr>
          <a:xfrm>
            <a:off x="457200" y="2103120"/>
            <a:ext cx="8229600" cy="2468880"/>
          </a:xfrm>
          <a:prstGeom prst="rect">
            <a:avLst/>
          </a:prstGeom>
          <a:noFill/>
          <a:ln/>
        </p:spPr>
        <p:txBody>
          <a:bodyPr wrap="square" lIns="0" tIns="0" rIns="0" bIns="0" rtlCol="0" anchor="t"/>
          <a:lstStyle/>
          <a:p>
            <a:pPr algn="l" marL="342900" indent="-342900">
              <a:spcAft>
                <a:spcPts val="600"/>
              </a:spcAft>
              <a:buSzPct val="100000"/>
              <a:buChar char="•"/>
            </a:pPr>
            <a:r>
              <a:rPr lang="en-US" sz="1200" dirty="0">
                <a:solidFill>
                  <a:srgbClr val="1E293B"/>
                </a:solidFill>
                <a:latin typeface="Calibri" pitchFamily="34" charset="0"/>
                <a:ea typeface="Calibri" pitchFamily="34" charset="-122"/>
                <a:cs typeface="Calibri" pitchFamily="34" charset="-120"/>
              </a:rPr>
              <a:t>从"写代码的人"到"问问题的人"。 AI 可以自动生成 SQL、自动生成图表、自动撰写报告——数据分析师花在"执行"上的时间将大幅减少。但"问什么问题""怎么解读结果""如何转化为决策建议"——这些是 AI 难以替代的高阶能力。未来的数据分析师更接近"决策顾问"——理解业务问题、设计分析框架、解读 AI 输出、给出可行动的建议。</a:t>
            </a:r>
            <a:endParaRPr lang="en-US" sz="1200" dirty="0"/>
          </a:p>
          <a:p>
            <a:pPr algn="l" marL="342900" indent="-342900">
              <a:spcAft>
                <a:spcPts val="600"/>
              </a:spcAft>
              <a:buSzPct val="100000"/>
              <a:buChar char="•"/>
            </a:pPr>
            <a:r>
              <a:rPr lang="en-US" sz="1200" dirty="0">
                <a:solidFill>
                  <a:srgbClr val="1E293B"/>
                </a:solidFill>
                <a:latin typeface="Calibri" pitchFamily="34" charset="0"/>
                <a:ea typeface="Calibri" pitchFamily="34" charset="-122"/>
                <a:cs typeface="Calibri" pitchFamily="34" charset="-120"/>
              </a:rPr>
              <a:t>从"独行侠"到"人机协作"。 数据分析师不是被 AI 替代，而是与 AI 协作。AI 负责重复性的、规则明确的工作（数据清洗、SQL 生成、图表绘制），人类负责创造性的、需要业务理解的工作（问题定义、异常解读、策略建议）。人机协作的效率远高于纯人工或纯 AI。</a:t>
            </a:r>
            <a:endParaRPr lang="en-US" sz="1200" dirty="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name="Slide 22">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40080"/>
          </a:xfrm>
          <a:prstGeom prst="rect">
            <a:avLst/>
          </a:prstGeom>
          <a:solidFill>
            <a:srgbClr val="065A82"/>
          </a:solidFill>
          <a:ln/>
        </p:spPr>
      </p:sp>
      <p:sp>
        <p:nvSpPr>
          <p:cNvPr id="3" name="Shape 1"/>
          <p:cNvSpPr/>
          <p:nvPr/>
        </p:nvSpPr>
        <p:spPr>
          <a:xfrm>
            <a:off x="0" y="0"/>
            <a:ext cx="73152" cy="640080"/>
          </a:xfrm>
          <a:prstGeom prst="rect">
            <a:avLst/>
          </a:prstGeom>
          <a:solidFill>
            <a:srgbClr val="F59E0B"/>
          </a:solidFill>
          <a:ln/>
        </p:spPr>
      </p:sp>
      <p:sp>
        <p:nvSpPr>
          <p:cNvPr id="4" name="Text 2"/>
          <p:cNvSpPr/>
          <p:nvPr/>
        </p:nvSpPr>
        <p:spPr>
          <a:xfrm>
            <a:off x="274320" y="45720"/>
            <a:ext cx="5486400" cy="274320"/>
          </a:xfrm>
          <a:prstGeom prst="rect">
            <a:avLst/>
          </a:prstGeom>
          <a:noFill/>
          <a:ln/>
        </p:spPr>
        <p:txBody>
          <a:bodyPr wrap="square" lIns="0" tIns="0" rIns="0" bIns="0" rtlCol="0" anchor="ctr"/>
          <a:lstStyle/>
          <a:p>
            <a:pPr algn="l" indent="0" marL="0">
              <a:buNone/>
            </a:pPr>
            <a:r>
              <a:rPr lang="en-US" sz="1100" dirty="0">
                <a:solidFill>
                  <a:srgbClr val="E8F4F8"/>
                </a:solidFill>
                <a:latin typeface="Calibri" pitchFamily="34" charset="0"/>
                <a:ea typeface="Calibri" pitchFamily="34" charset="-122"/>
                <a:cs typeface="Calibri" pitchFamily="34" charset="-120"/>
              </a:rPr>
              <a:t>12.4 数据分析师的未来</a:t>
            </a:r>
            <a:endParaRPr lang="en-US" sz="1100" dirty="0"/>
          </a:p>
        </p:txBody>
      </p:sp>
      <p:sp>
        <p:nvSpPr>
          <p:cNvPr id="5" name="Text 3"/>
          <p:cNvSpPr/>
          <p:nvPr/>
        </p:nvSpPr>
        <p:spPr>
          <a:xfrm>
            <a:off x="274320" y="292608"/>
            <a:ext cx="7772400" cy="320040"/>
          </a:xfrm>
          <a:prstGeom prst="rect">
            <a:avLst/>
          </a:prstGeom>
          <a:noFill/>
          <a:ln/>
        </p:spPr>
        <p:txBody>
          <a:bodyPr wrap="square" lIns="0" tIns="0" rIns="0" bIns="0" rtlCol="0" anchor="ctr"/>
          <a:lstStyle/>
          <a:p>
            <a:pPr algn="l" indent="0" marL="0">
              <a:buNone/>
            </a:pPr>
            <a:r>
              <a:rPr lang="en-US" sz="1800" b="1" dirty="0">
                <a:solidFill>
                  <a:srgbClr val="FFFFFF"/>
                </a:solidFill>
                <a:latin typeface="Georgia" pitchFamily="34" charset="0"/>
                <a:ea typeface="Georgia" pitchFamily="34" charset="-122"/>
                <a:cs typeface="Georgia" pitchFamily="34" charset="-120"/>
              </a:rPr>
              <a:t>12.4.2 不可替代的能力</a:t>
            </a:r>
            <a:endParaRPr lang="en-US" sz="1800" dirty="0"/>
          </a:p>
        </p:txBody>
      </p:sp>
      <p:sp>
        <p:nvSpPr>
          <p:cNvPr id="6" name="Text 4"/>
          <p:cNvSpPr/>
          <p:nvPr/>
        </p:nvSpPr>
        <p:spPr>
          <a:xfrm>
            <a:off x="7772400" y="182880"/>
            <a:ext cx="1097280" cy="274320"/>
          </a:xfrm>
          <a:prstGeom prst="rect">
            <a:avLst/>
          </a:prstGeom>
          <a:noFill/>
          <a:ln/>
        </p:spPr>
        <p:txBody>
          <a:bodyPr wrap="square" lIns="0" tIns="0" rIns="0" bIns="0" rtlCol="0" anchor="ctr"/>
          <a:lstStyle/>
          <a:p>
            <a:pPr algn="r" indent="0" marL="0">
              <a:buNone/>
            </a:pPr>
            <a:r>
              <a:rPr lang="en-US" sz="1100" dirty="0">
                <a:solidFill>
                  <a:srgbClr val="E8F4F8"/>
                </a:solidFill>
                <a:latin typeface="Calibri" pitchFamily="34" charset="0"/>
                <a:ea typeface="Calibri" pitchFamily="34" charset="-122"/>
                <a:cs typeface="Calibri" pitchFamily="34" charset="-120"/>
              </a:rPr>
              <a:t>2/2</a:t>
            </a:r>
            <a:endParaRPr lang="en-US" sz="1100" dirty="0"/>
          </a:p>
        </p:txBody>
      </p:sp>
      <p:sp>
        <p:nvSpPr>
          <p:cNvPr id="7" name="Text 5"/>
          <p:cNvSpPr/>
          <p:nvPr/>
        </p:nvSpPr>
        <p:spPr>
          <a:xfrm>
            <a:off x="457200" y="914400"/>
            <a:ext cx="8229600" cy="1097280"/>
          </a:xfrm>
          <a:prstGeom prst="rect">
            <a:avLst/>
          </a:prstGeom>
          <a:noFill/>
          <a:ln/>
        </p:spPr>
        <p:txBody>
          <a:bodyPr wrap="square" lIns="0" tIns="0" rIns="0" bIns="0" rtlCol="0" anchor="t"/>
          <a:lstStyle/>
          <a:p>
            <a:pPr algn="l" indent="0" marL="0">
              <a:lnSpc>
                <a:spcPct val="130000"/>
              </a:lnSpc>
              <a:buNone/>
            </a:pPr>
            <a:r>
              <a:rPr lang="en-US" sz="1300" dirty="0">
                <a:solidFill>
                  <a:srgbClr val="1E293B"/>
                </a:solidFill>
                <a:latin typeface="Calibri" pitchFamily="34" charset="0"/>
                <a:ea typeface="Calibri" pitchFamily="34" charset="-122"/>
                <a:cs typeface="Calibri" pitchFamily="34" charset="-120"/>
              </a:rPr>
              <a:t>业务理解。 AI 可以"分析数据"，但不能"理解旅游"——为什么 7 月黔东南客流暴涨？AI 可能说"季节性因素"，但人类数据分析师知道"村超总决赛在 7 月"。业务理解能力来自对行业的深入浸润，而非数据模式的识别。
 批判性思维。 AI 的输出需要被审视和质疑——"这个相关性的背后是不是有混淆变量？""这个预测的置信区间合理吗？""这个结论有没有其他可能的解释？"批判性思维是数据分析师对抗 AI 幻觉的"免疫系统"。
 伦理判断。 AI 可以告诉你"怎样做能最大化利润"，但不能告诉你"这样做对不对"。数据分析师需要基于伦理原则和行业规范，对分析结果进行价值判断——"这个定价策略虽然能提升 5% 收入，但对低收入游客不公平，我们应该调整。"
 ---
 大语言模型正在重塑旅游数据分析的工作方式——自然语言查询降低了数据访问门槛，自动洞察生成加速了分析流程，代码生成让技术实现更高效。RAG（...</a:t>
            </a:r>
            <a:endParaRPr lang="en-US" sz="1300" dirty="0"/>
          </a:p>
        </p:txBody>
      </p:sp>
      <p:sp>
        <p:nvSpPr>
          <p:cNvPr id="8" name="Text 6"/>
          <p:cNvSpPr/>
          <p:nvPr/>
        </p:nvSpPr>
        <p:spPr>
          <a:xfrm>
            <a:off x="457200" y="2103120"/>
            <a:ext cx="8229600" cy="2468880"/>
          </a:xfrm>
          <a:prstGeom prst="rect">
            <a:avLst/>
          </a:prstGeom>
          <a:noFill/>
          <a:ln/>
        </p:spPr>
        <p:txBody>
          <a:bodyPr wrap="square" lIns="0" tIns="0" rIns="0" bIns="0" rtlCol="0" anchor="t"/>
          <a:lstStyle/>
          <a:p>
            <a:pPr algn="l" marL="342900" indent="-342900">
              <a:spcAft>
                <a:spcPts val="600"/>
              </a:spcAft>
              <a:buSzPct val="100000"/>
              <a:buChar char="•"/>
            </a:pPr>
            <a:r>
              <a:rPr lang="en-US" sz="1200" dirty="0">
                <a:solidFill>
                  <a:srgbClr val="1E293B"/>
                </a:solidFill>
                <a:latin typeface="Calibri" pitchFamily="34" charset="0"/>
                <a:ea typeface="Calibri" pitchFamily="34" charset="-122"/>
                <a:cs typeface="Calibri" pitchFamily="34" charset="-120"/>
              </a:rPr>
              <a:t>业务理解。 AI 可以"分析数据"，但不能"理解旅游"——为什么 7 月黔东南客流暴涨？AI 可能说"季节性因素"，但人类数据分析师知道"村超总决赛在 7 月"。业务理解能力来自对行业的深入浸润，而非数据模式的识别。</a:t>
            </a:r>
            <a:endParaRPr lang="en-US" sz="1200" dirty="0"/>
          </a:p>
          <a:p>
            <a:pPr algn="l" marL="342900" indent="-342900">
              <a:spcAft>
                <a:spcPts val="600"/>
              </a:spcAft>
              <a:buSzPct val="100000"/>
              <a:buChar char="•"/>
            </a:pPr>
            <a:r>
              <a:rPr lang="en-US" sz="1200" dirty="0">
                <a:solidFill>
                  <a:srgbClr val="1E293B"/>
                </a:solidFill>
                <a:latin typeface="Calibri" pitchFamily="34" charset="0"/>
                <a:ea typeface="Calibri" pitchFamily="34" charset="-122"/>
                <a:cs typeface="Calibri" pitchFamily="34" charset="-120"/>
              </a:rPr>
              <a:t>批判性思维。 AI 的输出需要被审视和质疑——"这个相关性的背后是不是有混淆变量？""这个预测的置信区间合理吗？""这个结论有没有其他可能的解释？"批判性思维是数据分析师对抗 AI 幻觉的"免疫系统"。</a:t>
            </a:r>
            <a:endParaRPr lang="en-US" sz="1200" dirty="0"/>
          </a:p>
          <a:p>
            <a:pPr algn="l" marL="342900" indent="-342900">
              <a:spcAft>
                <a:spcPts val="600"/>
              </a:spcAft>
              <a:buSzPct val="100000"/>
              <a:buChar char="•"/>
            </a:pPr>
            <a:r>
              <a:rPr lang="en-US" sz="1200" dirty="0">
                <a:solidFill>
                  <a:srgbClr val="1E293B"/>
                </a:solidFill>
                <a:latin typeface="Calibri" pitchFamily="34" charset="0"/>
                <a:ea typeface="Calibri" pitchFamily="34" charset="-122"/>
                <a:cs typeface="Calibri" pitchFamily="34" charset="-120"/>
              </a:rPr>
              <a:t>伦理判断。 AI 可以告诉你"怎样做能最大化利润"，但不能告诉你"这样做对不对"。数据分析师需要基于伦理原则和行业规范，对分析结果进行价值判断——"这个定价策略虽然能提升 5% 收入，但对低收入游客不公平，我们应该调整。"</a:t>
            </a:r>
            <a:endParaRPr lang="en-US" sz="1200" dirty="0"/>
          </a:p>
          <a:p>
            <a:pPr algn="l" marL="342900" indent="-342900">
              <a:spcAft>
                <a:spcPts val="600"/>
              </a:spcAft>
              <a:buSzPct val="100000"/>
              <a:buChar char="•"/>
            </a:pPr>
            <a:r>
              <a:rPr lang="en-US" sz="1200" dirty="0">
                <a:solidFill>
                  <a:srgbClr val="1E293B"/>
                </a:solidFill>
                <a:latin typeface="Calibri" pitchFamily="34" charset="0"/>
                <a:ea typeface="Calibri" pitchFamily="34" charset="-122"/>
                <a:cs typeface="Calibri" pitchFamily="34" charset="-120"/>
              </a:rPr>
              <a:t>大语言模型正在重塑旅游数据分析的工作方式——自然语言查询降低了数据访问门槛，自动洞察生成加速了分析流程，代码生成让技术实现更高效。RAG（检索增强生成）将 LLM 与实时数据库连接，解决了知识时效性和幻觉问题。</a:t>
            </a:r>
            <a:endParaRPr lang="en-US" sz="1200" dirty="0"/>
          </a:p>
          <a:p>
            <a:pPr algn="l" marL="342900" indent="-342900">
              <a:spcAft>
                <a:spcPts val="600"/>
              </a:spcAft>
              <a:buSzPct val="100000"/>
              <a:buChar char="•"/>
            </a:pPr>
            <a:r>
              <a:rPr lang="en-US" sz="1200" dirty="0">
                <a:solidFill>
                  <a:srgbClr val="1E293B"/>
                </a:solidFill>
                <a:latin typeface="Calibri" pitchFamily="34" charset="0"/>
                <a:ea typeface="Calibri" pitchFamily="34" charset="-122"/>
                <a:cs typeface="Calibri" pitchFamily="34" charset="-120"/>
              </a:rPr>
              <a:t>AIGC 在旅游内容生产中的应用日益广泛——从游记生成到营销文案到多语种翻译，但"AI 生成初稿 + 人工审核"的协作模式是质量控制的关键。</a:t>
            </a:r>
            <a:endParaRPr lang="en-US" sz="1200" dirty="0"/>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name="Slide 23">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40080"/>
          </a:xfrm>
          <a:prstGeom prst="rect">
            <a:avLst/>
          </a:prstGeom>
          <a:solidFill>
            <a:srgbClr val="065A82"/>
          </a:solidFill>
          <a:ln/>
        </p:spPr>
      </p:sp>
      <p:sp>
        <p:nvSpPr>
          <p:cNvPr id="3" name="Shape 1"/>
          <p:cNvSpPr/>
          <p:nvPr/>
        </p:nvSpPr>
        <p:spPr>
          <a:xfrm>
            <a:off x="0" y="0"/>
            <a:ext cx="73152" cy="640080"/>
          </a:xfrm>
          <a:prstGeom prst="rect">
            <a:avLst/>
          </a:prstGeom>
          <a:solidFill>
            <a:srgbClr val="F59E0B"/>
          </a:solidFill>
          <a:ln/>
        </p:spPr>
      </p:sp>
      <p:sp>
        <p:nvSpPr>
          <p:cNvPr id="4" name="Text 2"/>
          <p:cNvSpPr/>
          <p:nvPr/>
        </p:nvSpPr>
        <p:spPr>
          <a:xfrm>
            <a:off x="274320" y="45720"/>
            <a:ext cx="5486400" cy="274320"/>
          </a:xfrm>
          <a:prstGeom prst="rect">
            <a:avLst/>
          </a:prstGeom>
          <a:noFill/>
          <a:ln/>
        </p:spPr>
        <p:txBody>
          <a:bodyPr wrap="square" lIns="0" tIns="0" rIns="0" bIns="0" rtlCol="0" anchor="ctr"/>
          <a:lstStyle/>
          <a:p>
            <a:pPr algn="l" indent="0" marL="0">
              <a:buNone/>
            </a:pPr>
            <a:r>
              <a:rPr lang="en-US" sz="1100" dirty="0">
                <a:solidFill>
                  <a:srgbClr val="E8F4F8"/>
                </a:solidFill>
                <a:latin typeface="Calibri" pitchFamily="34" charset="0"/>
                <a:ea typeface="Calibri" pitchFamily="34" charset="-122"/>
                <a:cs typeface="Calibri" pitchFamily="34" charset="-120"/>
              </a:rPr>
              <a:t>12.4 数据分析师的未来</a:t>
            </a:r>
            <a:endParaRPr lang="en-US" sz="1100" dirty="0"/>
          </a:p>
        </p:txBody>
      </p:sp>
      <p:sp>
        <p:nvSpPr>
          <p:cNvPr id="5" name="Text 3"/>
          <p:cNvSpPr/>
          <p:nvPr/>
        </p:nvSpPr>
        <p:spPr>
          <a:xfrm>
            <a:off x="274320" y="292608"/>
            <a:ext cx="7772400" cy="320040"/>
          </a:xfrm>
          <a:prstGeom prst="rect">
            <a:avLst/>
          </a:prstGeom>
          <a:noFill/>
          <a:ln/>
        </p:spPr>
        <p:txBody>
          <a:bodyPr wrap="square" lIns="0" tIns="0" rIns="0" bIns="0" rtlCol="0" anchor="ctr"/>
          <a:lstStyle/>
          <a:p>
            <a:pPr algn="l" indent="0" marL="0">
              <a:buNone/>
            </a:pPr>
            <a:r>
              <a:rPr lang="en-US" sz="1800" b="1" dirty="0">
                <a:solidFill>
                  <a:srgbClr val="FFFFFF"/>
                </a:solidFill>
                <a:latin typeface="Georgia" pitchFamily="34" charset="0"/>
                <a:ea typeface="Georgia" pitchFamily="34" charset="-122"/>
                <a:cs typeface="Georgia" pitchFamily="34" charset="-120"/>
              </a:rPr>
              <a:t>12.4.2 不可替代的能力 (续)</a:t>
            </a:r>
            <a:endParaRPr lang="en-US" sz="1800" dirty="0"/>
          </a:p>
        </p:txBody>
      </p:sp>
      <p:sp>
        <p:nvSpPr>
          <p:cNvPr id="6" name="Text 4"/>
          <p:cNvSpPr/>
          <p:nvPr/>
        </p:nvSpPr>
        <p:spPr>
          <a:xfrm>
            <a:off x="7772400" y="182880"/>
            <a:ext cx="1097280" cy="274320"/>
          </a:xfrm>
          <a:prstGeom prst="rect">
            <a:avLst/>
          </a:prstGeom>
          <a:noFill/>
          <a:ln/>
        </p:spPr>
        <p:txBody>
          <a:bodyPr wrap="square" lIns="0" tIns="0" rIns="0" bIns="0" rtlCol="0" anchor="ctr"/>
          <a:lstStyle/>
          <a:p>
            <a:pPr algn="r" indent="0" marL="0">
              <a:buNone/>
            </a:pPr>
            <a:r>
              <a:rPr lang="en-US" sz="1100" dirty="0">
                <a:solidFill>
                  <a:srgbClr val="E8F4F8"/>
                </a:solidFill>
                <a:latin typeface="Calibri" pitchFamily="34" charset="0"/>
                <a:ea typeface="Calibri" pitchFamily="34" charset="-122"/>
                <a:cs typeface="Calibri" pitchFamily="34" charset="-120"/>
              </a:rPr>
              <a:t>2/2</a:t>
            </a:r>
            <a:endParaRPr lang="en-US" sz="1100" dirty="0"/>
          </a:p>
        </p:txBody>
      </p:sp>
      <p:sp>
        <p:nvSpPr>
          <p:cNvPr id="7" name="Text 5"/>
          <p:cNvSpPr/>
          <p:nvPr/>
        </p:nvSpPr>
        <p:spPr>
          <a:xfrm>
            <a:off x="457200" y="914400"/>
            <a:ext cx="8229600" cy="1097280"/>
          </a:xfrm>
          <a:prstGeom prst="rect">
            <a:avLst/>
          </a:prstGeom>
          <a:noFill/>
          <a:ln/>
        </p:spPr>
        <p:txBody>
          <a:bodyPr wrap="square" lIns="0" tIns="0" rIns="0" bIns="0" rtlCol="0" anchor="t"/>
          <a:lstStyle/>
          <a:p>
            <a:pPr algn="l" indent="0" marL="0">
              <a:lnSpc>
                <a:spcPct val="130000"/>
              </a:lnSpc>
              <a:buNone/>
            </a:pPr>
            <a:r>
              <a:rPr lang="en-US" sz="1300" dirty="0">
                <a:solidFill>
                  <a:srgbClr val="1E293B"/>
                </a:solidFill>
                <a:latin typeface="Calibri" pitchFamily="34" charset="0"/>
                <a:ea typeface="Calibri" pitchFamily="34" charset="-122"/>
                <a:cs typeface="Calibri" pitchFamily="34" charset="-120"/>
              </a:rPr>
              <a:t>大语言模型正在重塑旅游数据分析的工作方式——自然语言查询降低了数据访问门槛，自动洞察生成加速了分析流程，代码生成让技术实现更高效。RAG（检索增强生成）将 LLM 与实时数据库连接，解决了知识时效性和幻觉问题。
 AIGC 在旅游内容生产中的应用日益广泛——从游记生成到营销文案到多语种翻译，但"AI 生成初稿 + 人工审核"的协作模式是质量控制的关键。
 前沿技术方向包括：联邦学习实现"数据不出域"的隐私保护联合建模、因果推断从"预测"升级到"因果"、实时流处理实现"数据产生即决策"、多模态分析融合文字+图片+视频+轨迹。
 未来数据分析师的核心竞争力不是"会写代码"，而是"会问问题、会解读结果、会给出建议"——业务理解、批判性思维和伦理判断是 AI 难以替代的人类优势。
 ---</a:t>
            </a:r>
            <a:endParaRPr lang="en-US" sz="1300" dirty="0"/>
          </a:p>
        </p:txBody>
      </p:sp>
      <p:sp>
        <p:nvSpPr>
          <p:cNvPr id="8" name="Text 6"/>
          <p:cNvSpPr/>
          <p:nvPr/>
        </p:nvSpPr>
        <p:spPr>
          <a:xfrm>
            <a:off x="457200" y="2103120"/>
            <a:ext cx="8229600" cy="2468880"/>
          </a:xfrm>
          <a:prstGeom prst="rect">
            <a:avLst/>
          </a:prstGeom>
          <a:noFill/>
          <a:ln/>
        </p:spPr>
        <p:txBody>
          <a:bodyPr wrap="square" lIns="0" tIns="0" rIns="0" bIns="0" rtlCol="0" anchor="t"/>
          <a:lstStyle/>
          <a:p>
            <a:pPr algn="l" marL="342900" indent="-342900">
              <a:spcAft>
                <a:spcPts val="600"/>
              </a:spcAft>
              <a:buSzPct val="100000"/>
              <a:buChar char="•"/>
            </a:pPr>
            <a:r>
              <a:rPr lang="en-US" sz="1200" dirty="0">
                <a:solidFill>
                  <a:srgbClr val="1E293B"/>
                </a:solidFill>
                <a:latin typeface="Calibri" pitchFamily="34" charset="0"/>
                <a:ea typeface="Calibri" pitchFamily="34" charset="-122"/>
                <a:cs typeface="Calibri" pitchFamily="34" charset="-120"/>
              </a:rPr>
              <a:t>大语言模型正在重塑旅游数据分析的工作方式——自然语言查询降低了数据访问门槛，自动洞察生成加速了分析流程，代码生成让技术实现更高效。RAG（检索增强生成）将 LLM 与实时数据库连接，解决了知识时效性和幻觉问题。</a:t>
            </a:r>
            <a:endParaRPr lang="en-US" sz="1200" dirty="0"/>
          </a:p>
          <a:p>
            <a:pPr algn="l" marL="342900" indent="-342900">
              <a:spcAft>
                <a:spcPts val="600"/>
              </a:spcAft>
              <a:buSzPct val="100000"/>
              <a:buChar char="•"/>
            </a:pPr>
            <a:r>
              <a:rPr lang="en-US" sz="1200" dirty="0">
                <a:solidFill>
                  <a:srgbClr val="1E293B"/>
                </a:solidFill>
                <a:latin typeface="Calibri" pitchFamily="34" charset="0"/>
                <a:ea typeface="Calibri" pitchFamily="34" charset="-122"/>
                <a:cs typeface="Calibri" pitchFamily="34" charset="-120"/>
              </a:rPr>
              <a:t>AIGC 在旅游内容生产中的应用日益广泛——从游记生成到营销文案到多语种翻译，但"AI 生成初稿 + 人工审核"的协作模式是质量控制的关键。</a:t>
            </a:r>
            <a:endParaRPr lang="en-US" sz="1200" dirty="0"/>
          </a:p>
          <a:p>
            <a:pPr algn="l" marL="342900" indent="-342900">
              <a:spcAft>
                <a:spcPts val="600"/>
              </a:spcAft>
              <a:buSzPct val="100000"/>
              <a:buChar char="•"/>
            </a:pPr>
            <a:r>
              <a:rPr lang="en-US" sz="1200" dirty="0">
                <a:solidFill>
                  <a:srgbClr val="1E293B"/>
                </a:solidFill>
                <a:latin typeface="Calibri" pitchFamily="34" charset="0"/>
                <a:ea typeface="Calibri" pitchFamily="34" charset="-122"/>
                <a:cs typeface="Calibri" pitchFamily="34" charset="-120"/>
              </a:rPr>
              <a:t>前沿技术方向包括：联邦学习实现"数据不出域"的隐私保护联合建模、因果推断从"预测"升级到"因果"、实时流处理实现"数据产生即决策"、多模态分析融合文字+图片+视频+轨迹。</a:t>
            </a:r>
            <a:endParaRPr lang="en-US" sz="1200" dirty="0"/>
          </a:p>
          <a:p>
            <a:pPr algn="l" marL="342900" indent="-342900">
              <a:spcAft>
                <a:spcPts val="600"/>
              </a:spcAft>
              <a:buSzPct val="100000"/>
              <a:buChar char="•"/>
            </a:pPr>
            <a:r>
              <a:rPr lang="en-US" sz="1200" dirty="0">
                <a:solidFill>
                  <a:srgbClr val="1E293B"/>
                </a:solidFill>
                <a:latin typeface="Calibri" pitchFamily="34" charset="0"/>
                <a:ea typeface="Calibri" pitchFamily="34" charset="-122"/>
                <a:cs typeface="Calibri" pitchFamily="34" charset="-120"/>
              </a:rPr>
              <a:t>未来数据分析师的核心竞争力不是"会写代码"，而是"会问问题、会解读结果、会给出建议"——业务理解、批判性思维和伦理判断是 AI 难以替代的人类优势。</a:t>
            </a:r>
            <a:endParaRPr lang="en-US" sz="1200" dirty="0"/>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name="Slide 24">
    <p:bg>
      <p:bgPr>
        <a:solidFill>
          <a:srgbClr val="E8F4F8"/>
        </a:solidFill>
      </p:bgPr>
    </p:bg>
    <p:spTree>
      <p:nvGrpSpPr>
        <p:cNvPr id="1" name=""/>
        <p:cNvGrpSpPr/>
        <p:nvPr/>
      </p:nvGrpSpPr>
      <p:grpSpPr>
        <a:xfrm>
          <a:off x="0" y="0"/>
          <a:ext cx="0" cy="0"/>
          <a:chOff x="0" y="0"/>
          <a:chExt cx="0" cy="0"/>
        </a:xfrm>
      </p:grpSpPr>
      <p:sp>
        <p:nvSpPr>
          <p:cNvPr id="2" name="Shape 0"/>
          <p:cNvSpPr/>
          <p:nvPr/>
        </p:nvSpPr>
        <p:spPr>
          <a:xfrm>
            <a:off x="0" y="0"/>
            <a:ext cx="9144000" cy="731520"/>
          </a:xfrm>
          <a:prstGeom prst="rect">
            <a:avLst/>
          </a:prstGeom>
          <a:solidFill>
            <a:srgbClr val="065A82"/>
          </a:solidFill>
          <a:ln/>
        </p:spPr>
      </p:sp>
      <p:sp>
        <p:nvSpPr>
          <p:cNvPr id="3" name="Text 1"/>
          <p:cNvSpPr/>
          <p:nvPr/>
        </p:nvSpPr>
        <p:spPr>
          <a:xfrm>
            <a:off x="457200" y="91440"/>
            <a:ext cx="8229600" cy="548640"/>
          </a:xfrm>
          <a:prstGeom prst="rect">
            <a:avLst/>
          </a:prstGeom>
          <a:noFill/>
          <a:ln/>
        </p:spPr>
        <p:txBody>
          <a:bodyPr wrap="square" rtlCol="0" anchor="ctr"/>
          <a:lstStyle/>
          <a:p>
            <a:pPr algn="l" indent="0" marL="0">
              <a:buNone/>
            </a:pPr>
            <a:r>
              <a:rPr lang="en-US" sz="2400" b="1" dirty="0">
                <a:solidFill>
                  <a:srgbClr val="FFFFFF"/>
                </a:solidFill>
                <a:latin typeface="Georgia" pitchFamily="34" charset="0"/>
                <a:ea typeface="Georgia" pitchFamily="34" charset="-122"/>
                <a:cs typeface="Georgia" pitchFamily="34" charset="-120"/>
              </a:rPr>
              <a:t>12.4 数据分析师的未来 — 要点回顾</a:t>
            </a:r>
            <a:endParaRPr lang="en-US" sz="2400" dirty="0"/>
          </a:p>
        </p:txBody>
      </p:sp>
      <p:sp>
        <p:nvSpPr>
          <p:cNvPr id="4" name="Shape 2"/>
          <p:cNvSpPr/>
          <p:nvPr/>
        </p:nvSpPr>
        <p:spPr>
          <a:xfrm>
            <a:off x="457200" y="1005840"/>
            <a:ext cx="320040" cy="320040"/>
          </a:xfrm>
          <a:prstGeom prst="ellipse">
            <a:avLst/>
          </a:prstGeom>
          <a:solidFill>
            <a:srgbClr val="10B981"/>
          </a:solidFill>
          <a:ln/>
        </p:spPr>
      </p:sp>
      <p:sp>
        <p:nvSpPr>
          <p:cNvPr id="5" name="Text 3"/>
          <p:cNvSpPr/>
          <p:nvPr/>
        </p:nvSpPr>
        <p:spPr>
          <a:xfrm>
            <a:off x="457200" y="1005840"/>
            <a:ext cx="320040" cy="320040"/>
          </a:xfrm>
          <a:prstGeom prst="rect">
            <a:avLst/>
          </a:prstGeom>
          <a:noFill/>
          <a:ln/>
        </p:spPr>
        <p:txBody>
          <a:bodyPr wrap="square" lIns="0" tIns="0" rIns="0" bIns="0" rtlCol="0" anchor="ctr"/>
          <a:lstStyle/>
          <a:p>
            <a:pPr algn="ctr" indent="0" marL="0">
              <a:buNone/>
            </a:pPr>
            <a:r>
              <a:rPr lang="en-US" sz="1300" b="1" dirty="0">
                <a:solidFill>
                  <a:srgbClr val="FFFFFF"/>
                </a:solidFill>
                <a:latin typeface="Calibri" pitchFamily="34" charset="0"/>
                <a:ea typeface="Calibri" pitchFamily="34" charset="-122"/>
                <a:cs typeface="Calibri" pitchFamily="34" charset="-120"/>
              </a:rPr>
              <a:t>1</a:t>
            </a:r>
            <a:endParaRPr lang="en-US" sz="1300" dirty="0"/>
          </a:p>
        </p:txBody>
      </p:sp>
      <p:sp>
        <p:nvSpPr>
          <p:cNvPr id="6" name="Text 4"/>
          <p:cNvSpPr/>
          <p:nvPr/>
        </p:nvSpPr>
        <p:spPr>
          <a:xfrm>
            <a:off x="914400" y="987552"/>
            <a:ext cx="7772400" cy="274320"/>
          </a:xfrm>
          <a:prstGeom prst="rect">
            <a:avLst/>
          </a:prstGeom>
          <a:noFill/>
          <a:ln/>
        </p:spPr>
        <p:txBody>
          <a:bodyPr wrap="square" lIns="0" tIns="0" rIns="0" bIns="0" rtlCol="0" anchor="ctr"/>
          <a:lstStyle/>
          <a:p>
            <a:pPr algn="l" indent="0" marL="0">
              <a:buNone/>
            </a:pPr>
            <a:r>
              <a:rPr lang="en-US" sz="1400" b="1" dirty="0">
                <a:solidFill>
                  <a:srgbClr val="065A82"/>
                </a:solidFill>
                <a:latin typeface="Calibri" pitchFamily="34" charset="0"/>
                <a:ea typeface="Calibri" pitchFamily="34" charset="-122"/>
                <a:cs typeface="Calibri" pitchFamily="34" charset="-120"/>
              </a:rPr>
              <a:t>12.4.1 角色演变</a:t>
            </a:r>
            <a:endParaRPr lang="en-US" sz="1400" dirty="0"/>
          </a:p>
        </p:txBody>
      </p:sp>
      <p:sp>
        <p:nvSpPr>
          <p:cNvPr id="7" name="Text 5"/>
          <p:cNvSpPr/>
          <p:nvPr/>
        </p:nvSpPr>
        <p:spPr>
          <a:xfrm>
            <a:off x="914400" y="1261872"/>
            <a:ext cx="7772400" cy="274320"/>
          </a:xfrm>
          <a:prstGeom prst="rect">
            <a:avLst/>
          </a:prstGeom>
          <a:noFill/>
          <a:ln/>
        </p:spPr>
        <p:txBody>
          <a:bodyPr wrap="square" lIns="0" tIns="0" rIns="0" bIns="0" rtlCol="0" anchor="ctr"/>
          <a:lstStyle/>
          <a:p>
            <a:pPr algn="l" indent="0" marL="0">
              <a:buNone/>
            </a:pPr>
            <a:r>
              <a:rPr lang="en-US" sz="1100" dirty="0">
                <a:solidFill>
                  <a:srgbClr val="64748B"/>
                </a:solidFill>
                <a:latin typeface="Calibri" pitchFamily="34" charset="0"/>
                <a:ea typeface="Calibri" pitchFamily="34" charset="-122"/>
                <a:cs typeface="Calibri" pitchFamily="34" charset="-120"/>
              </a:rPr>
              <a:t>从"写代码的人"到"问问题的人"。 AI 可以自动生成 SQL、自动生成图表、自动撰写报告——数据分析师花在"执行"上的时间将大幅减少。但"问什么问题""怎么解读结果""如何转化为决策建议"——这些是 AI 难以替代的高阶能力。未来的数据分析师更接近"决策顾问"——理解业务问题、设计分析框架、解读 ...</a:t>
            </a:r>
            <a:endParaRPr lang="en-US" sz="1100" dirty="0"/>
          </a:p>
        </p:txBody>
      </p:sp>
      <p:sp>
        <p:nvSpPr>
          <p:cNvPr id="8" name="Shape 6"/>
          <p:cNvSpPr/>
          <p:nvPr/>
        </p:nvSpPr>
        <p:spPr>
          <a:xfrm>
            <a:off x="457200" y="1645920"/>
            <a:ext cx="320040" cy="320040"/>
          </a:xfrm>
          <a:prstGeom prst="ellipse">
            <a:avLst/>
          </a:prstGeom>
          <a:solidFill>
            <a:srgbClr val="10B981"/>
          </a:solidFill>
          <a:ln/>
        </p:spPr>
      </p:sp>
      <p:sp>
        <p:nvSpPr>
          <p:cNvPr id="9" name="Text 7"/>
          <p:cNvSpPr/>
          <p:nvPr/>
        </p:nvSpPr>
        <p:spPr>
          <a:xfrm>
            <a:off x="457200" y="1645920"/>
            <a:ext cx="320040" cy="320040"/>
          </a:xfrm>
          <a:prstGeom prst="rect">
            <a:avLst/>
          </a:prstGeom>
          <a:noFill/>
          <a:ln/>
        </p:spPr>
        <p:txBody>
          <a:bodyPr wrap="square" lIns="0" tIns="0" rIns="0" bIns="0" rtlCol="0" anchor="ctr"/>
          <a:lstStyle/>
          <a:p>
            <a:pPr algn="ctr" indent="0" marL="0">
              <a:buNone/>
            </a:pPr>
            <a:r>
              <a:rPr lang="en-US" sz="1300" b="1" dirty="0">
                <a:solidFill>
                  <a:srgbClr val="FFFFFF"/>
                </a:solidFill>
                <a:latin typeface="Calibri" pitchFamily="34" charset="0"/>
                <a:ea typeface="Calibri" pitchFamily="34" charset="-122"/>
                <a:cs typeface="Calibri" pitchFamily="34" charset="-120"/>
              </a:rPr>
              <a:t>2</a:t>
            </a:r>
            <a:endParaRPr lang="en-US" sz="1300" dirty="0"/>
          </a:p>
        </p:txBody>
      </p:sp>
      <p:sp>
        <p:nvSpPr>
          <p:cNvPr id="10" name="Text 8"/>
          <p:cNvSpPr/>
          <p:nvPr/>
        </p:nvSpPr>
        <p:spPr>
          <a:xfrm>
            <a:off x="914400" y="1627632"/>
            <a:ext cx="7772400" cy="274320"/>
          </a:xfrm>
          <a:prstGeom prst="rect">
            <a:avLst/>
          </a:prstGeom>
          <a:noFill/>
          <a:ln/>
        </p:spPr>
        <p:txBody>
          <a:bodyPr wrap="square" lIns="0" tIns="0" rIns="0" bIns="0" rtlCol="0" anchor="ctr"/>
          <a:lstStyle/>
          <a:p>
            <a:pPr algn="l" indent="0" marL="0">
              <a:buNone/>
            </a:pPr>
            <a:r>
              <a:rPr lang="en-US" sz="1400" b="1" dirty="0">
                <a:solidFill>
                  <a:srgbClr val="065A82"/>
                </a:solidFill>
                <a:latin typeface="Calibri" pitchFamily="34" charset="0"/>
                <a:ea typeface="Calibri" pitchFamily="34" charset="-122"/>
                <a:cs typeface="Calibri" pitchFamily="34" charset="-120"/>
              </a:rPr>
              <a:t>12.4.2 不可替代的能力</a:t>
            </a:r>
            <a:endParaRPr lang="en-US" sz="1400" dirty="0"/>
          </a:p>
        </p:txBody>
      </p:sp>
      <p:sp>
        <p:nvSpPr>
          <p:cNvPr id="11" name="Text 9"/>
          <p:cNvSpPr/>
          <p:nvPr/>
        </p:nvSpPr>
        <p:spPr>
          <a:xfrm>
            <a:off x="914400" y="1901952"/>
            <a:ext cx="7772400" cy="274320"/>
          </a:xfrm>
          <a:prstGeom prst="rect">
            <a:avLst/>
          </a:prstGeom>
          <a:noFill/>
          <a:ln/>
        </p:spPr>
        <p:txBody>
          <a:bodyPr wrap="square" lIns="0" tIns="0" rIns="0" bIns="0" rtlCol="0" anchor="ctr"/>
          <a:lstStyle/>
          <a:p>
            <a:pPr algn="l" indent="0" marL="0">
              <a:buNone/>
            </a:pPr>
            <a:r>
              <a:rPr lang="en-US" sz="1100" dirty="0">
                <a:solidFill>
                  <a:srgbClr val="64748B"/>
                </a:solidFill>
                <a:latin typeface="Calibri" pitchFamily="34" charset="0"/>
                <a:ea typeface="Calibri" pitchFamily="34" charset="-122"/>
                <a:cs typeface="Calibri" pitchFamily="34" charset="-120"/>
              </a:rPr>
              <a:t>业务理解。 AI 可以"分析数据"，但不能"理解旅游"——为什么 7 月黔东南客流暴涨？AI 可能说"季节性因素"，但人类数据分析师知道"村超总决赛在 7 月"。业务理解能力来自对行业的深入浸润，而非数据模式的识别。</a:t>
            </a:r>
            <a:endParaRPr lang="en-US" sz="1100" dirty="0"/>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name="Slide 25">
    <p:bg>
      <p:bgPr>
        <a:solidFill>
          <a:srgbClr val="065A82"/>
        </a:solidFill>
      </p:bgPr>
    </p:bg>
    <p:spTree>
      <p:nvGrpSpPr>
        <p:cNvPr id="1" name=""/>
        <p:cNvGrpSpPr/>
        <p:nvPr/>
      </p:nvGrpSpPr>
      <p:grpSpPr>
        <a:xfrm>
          <a:off x="0" y="0"/>
          <a:ext cx="0" cy="0"/>
          <a:chOff x="0" y="0"/>
          <a:chExt cx="0" cy="0"/>
        </a:xfrm>
      </p:grpSpPr>
      <p:sp>
        <p:nvSpPr>
          <p:cNvPr id="2" name="Shape 0"/>
          <p:cNvSpPr/>
          <p:nvPr/>
        </p:nvSpPr>
        <p:spPr>
          <a:xfrm>
            <a:off x="6858000" y="457200"/>
            <a:ext cx="2286000" cy="2286000"/>
          </a:xfrm>
          <a:prstGeom prst="ellipse">
            <a:avLst/>
          </a:prstGeom>
          <a:solidFill>
            <a:srgbClr val="1C7293">
              <a:alpha val="50000"/>
            </a:srgbClr>
          </a:solidFill>
          <a:ln/>
        </p:spPr>
      </p:sp>
      <p:sp>
        <p:nvSpPr>
          <p:cNvPr id="3" name="Shape 1"/>
          <p:cNvSpPr/>
          <p:nvPr/>
        </p:nvSpPr>
        <p:spPr>
          <a:xfrm>
            <a:off x="7772400" y="3200400"/>
            <a:ext cx="1371600" cy="1371600"/>
          </a:xfrm>
          <a:prstGeom prst="ellipse">
            <a:avLst/>
          </a:prstGeom>
          <a:solidFill>
            <a:srgbClr val="21295C">
              <a:alpha val="60000"/>
            </a:srgbClr>
          </a:solidFill>
          <a:ln/>
        </p:spPr>
      </p:sp>
      <p:sp>
        <p:nvSpPr>
          <p:cNvPr id="4" name="Text 2"/>
          <p:cNvSpPr/>
          <p:nvPr/>
        </p:nvSpPr>
        <p:spPr>
          <a:xfrm>
            <a:off x="731520" y="1371600"/>
            <a:ext cx="5486400" cy="457200"/>
          </a:xfrm>
          <a:prstGeom prst="rect">
            <a:avLst/>
          </a:prstGeom>
          <a:noFill/>
          <a:ln/>
        </p:spPr>
        <p:txBody>
          <a:bodyPr wrap="square" rtlCol="0" anchor="ctr"/>
          <a:lstStyle/>
          <a:p>
            <a:pPr indent="0" marL="0">
              <a:buNone/>
            </a:pPr>
            <a:r>
              <a:rPr lang="en-US" sz="1400" spc="300" kern="0" dirty="0">
                <a:solidFill>
                  <a:srgbClr val="F59E0B"/>
                </a:solidFill>
                <a:latin typeface="Calibri" pitchFamily="34" charset="0"/>
                <a:ea typeface="Calibri" pitchFamily="34" charset="-122"/>
                <a:cs typeface="Calibri" pitchFamily="34" charset="-120"/>
              </a:rPr>
              <a:t>第 5 节 / 共 5 节</a:t>
            </a:r>
            <a:endParaRPr lang="en-US" sz="1400" dirty="0"/>
          </a:p>
        </p:txBody>
      </p:sp>
      <p:sp>
        <p:nvSpPr>
          <p:cNvPr id="5" name="Text 3"/>
          <p:cNvSpPr/>
          <p:nvPr/>
        </p:nvSpPr>
        <p:spPr>
          <a:xfrm>
            <a:off x="731520" y="2011680"/>
            <a:ext cx="6400800" cy="1371600"/>
          </a:xfrm>
          <a:prstGeom prst="rect">
            <a:avLst/>
          </a:prstGeom>
          <a:noFill/>
          <a:ln/>
        </p:spPr>
        <p:txBody>
          <a:bodyPr wrap="square" rtlCol="0" anchor="t"/>
          <a:lstStyle/>
          <a:p>
            <a:pPr algn="l" indent="0" marL="0">
              <a:buNone/>
            </a:pPr>
            <a:r>
              <a:rPr lang="en-US" sz="3600" b="1" dirty="0">
                <a:solidFill>
                  <a:srgbClr val="FFFFFF"/>
                </a:solidFill>
                <a:latin typeface="Georgia" pitchFamily="34" charset="0"/>
                <a:ea typeface="Georgia" pitchFamily="34" charset="-122"/>
                <a:cs typeface="Georgia" pitchFamily="34" charset="-120"/>
              </a:rPr>
              <a:t>思考与练习</a:t>
            </a:r>
            <a:endParaRPr lang="en-US" sz="3600" dirty="0"/>
          </a:p>
        </p:txBody>
      </p:sp>
      <p:sp>
        <p:nvSpPr>
          <p:cNvPr id="6" name="Shape 4"/>
          <p:cNvSpPr/>
          <p:nvPr/>
        </p:nvSpPr>
        <p:spPr>
          <a:xfrm>
            <a:off x="731520" y="3474720"/>
            <a:ext cx="1828800" cy="45720"/>
          </a:xfrm>
          <a:prstGeom prst="rect">
            <a:avLst/>
          </a:prstGeom>
          <a:solidFill>
            <a:srgbClr val="F59E0B"/>
          </a:solidFill>
          <a:ln/>
        </p:spPr>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name="Slide 26">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731520"/>
          </a:xfrm>
          <a:prstGeom prst="rect">
            <a:avLst/>
          </a:prstGeom>
          <a:solidFill>
            <a:srgbClr val="21295C"/>
          </a:solidFill>
          <a:ln/>
        </p:spPr>
      </p:sp>
      <p:sp>
        <p:nvSpPr>
          <p:cNvPr id="3" name="Text 1"/>
          <p:cNvSpPr/>
          <p:nvPr/>
        </p:nvSpPr>
        <p:spPr>
          <a:xfrm>
            <a:off x="457200" y="91440"/>
            <a:ext cx="8229600" cy="548640"/>
          </a:xfrm>
          <a:prstGeom prst="rect">
            <a:avLst/>
          </a:prstGeom>
          <a:noFill/>
          <a:ln/>
        </p:spPr>
        <p:txBody>
          <a:bodyPr wrap="square" rtlCol="0" anchor="ctr"/>
          <a:lstStyle/>
          <a:p>
            <a:pPr algn="l" indent="0" marL="0">
              <a:buNone/>
            </a:pPr>
            <a:r>
              <a:rPr lang="en-US" sz="2600" b="1" dirty="0">
                <a:solidFill>
                  <a:srgbClr val="FFFFFF"/>
                </a:solidFill>
                <a:latin typeface="Georgia" pitchFamily="34" charset="0"/>
                <a:ea typeface="Georgia" pitchFamily="34" charset="-122"/>
                <a:cs typeface="Georgia" pitchFamily="34" charset="-120"/>
              </a:rPr>
              <a:t>本章关键术语</a:t>
            </a:r>
            <a:endParaRPr lang="en-US" sz="2600" dirty="0"/>
          </a:p>
        </p:txBody>
      </p:sp>
      <p:sp>
        <p:nvSpPr>
          <p:cNvPr id="4" name="Shape 2"/>
          <p:cNvSpPr/>
          <p:nvPr/>
        </p:nvSpPr>
        <p:spPr>
          <a:xfrm>
            <a:off x="457200" y="1005840"/>
            <a:ext cx="3931920" cy="457200"/>
          </a:xfrm>
          <a:prstGeom prst="rect">
            <a:avLst/>
          </a:prstGeom>
          <a:solidFill>
            <a:srgbClr val="F8FAFC"/>
          </a:solidFill>
          <a:ln/>
        </p:spPr>
      </p:sp>
      <p:sp>
        <p:nvSpPr>
          <p:cNvPr id="5" name="Shape 3"/>
          <p:cNvSpPr/>
          <p:nvPr/>
        </p:nvSpPr>
        <p:spPr>
          <a:xfrm>
            <a:off x="457200" y="1005840"/>
            <a:ext cx="54864" cy="457200"/>
          </a:xfrm>
          <a:prstGeom prst="rect">
            <a:avLst/>
          </a:prstGeom>
          <a:solidFill>
            <a:srgbClr val="1C7293"/>
          </a:solidFill>
          <a:ln/>
        </p:spPr>
      </p:sp>
      <p:sp>
        <p:nvSpPr>
          <p:cNvPr id="6" name="Text 4"/>
          <p:cNvSpPr/>
          <p:nvPr/>
        </p:nvSpPr>
        <p:spPr>
          <a:xfrm>
            <a:off x="594360" y="1005840"/>
            <a:ext cx="3657600" cy="457200"/>
          </a:xfrm>
          <a:prstGeom prst="rect">
            <a:avLst/>
          </a:prstGeom>
          <a:noFill/>
          <a:ln/>
        </p:spPr>
        <p:txBody>
          <a:bodyPr wrap="square" lIns="0" tIns="0" rIns="0" bIns="0" rtlCol="0" anchor="ctr"/>
          <a:lstStyle/>
          <a:p>
            <a:pPr algn="l" indent="0" marL="0">
              <a:buNone/>
            </a:pPr>
            <a:r>
              <a:rPr lang="en-US" sz="1200" dirty="0">
                <a:solidFill>
                  <a:srgbClr val="1E293B"/>
                </a:solidFill>
                <a:latin typeface="Calibri" pitchFamily="34" charset="0"/>
                <a:ea typeface="Calibri" pitchFamily="34" charset="-122"/>
                <a:cs typeface="Calibri" pitchFamily="34" charset="-120"/>
              </a:rPr>
              <a:t>12.1.1 LLM 在数据分析中的角色</a:t>
            </a:r>
            <a:endParaRPr lang="en-US" sz="1200" dirty="0"/>
          </a:p>
        </p:txBody>
      </p:sp>
      <p:sp>
        <p:nvSpPr>
          <p:cNvPr id="7" name="Shape 5"/>
          <p:cNvSpPr/>
          <p:nvPr/>
        </p:nvSpPr>
        <p:spPr>
          <a:xfrm>
            <a:off x="457200" y="1508760"/>
            <a:ext cx="3931920" cy="457200"/>
          </a:xfrm>
          <a:prstGeom prst="rect">
            <a:avLst/>
          </a:prstGeom>
          <a:solidFill>
            <a:srgbClr val="F8FAFC"/>
          </a:solidFill>
          <a:ln/>
        </p:spPr>
      </p:sp>
      <p:sp>
        <p:nvSpPr>
          <p:cNvPr id="8" name="Shape 6"/>
          <p:cNvSpPr/>
          <p:nvPr/>
        </p:nvSpPr>
        <p:spPr>
          <a:xfrm>
            <a:off x="457200" y="1508760"/>
            <a:ext cx="54864" cy="457200"/>
          </a:xfrm>
          <a:prstGeom prst="rect">
            <a:avLst/>
          </a:prstGeom>
          <a:solidFill>
            <a:srgbClr val="1C7293"/>
          </a:solidFill>
          <a:ln/>
        </p:spPr>
      </p:sp>
      <p:sp>
        <p:nvSpPr>
          <p:cNvPr id="9" name="Text 7"/>
          <p:cNvSpPr/>
          <p:nvPr/>
        </p:nvSpPr>
        <p:spPr>
          <a:xfrm>
            <a:off x="594360" y="1508760"/>
            <a:ext cx="3657600" cy="457200"/>
          </a:xfrm>
          <a:prstGeom prst="rect">
            <a:avLst/>
          </a:prstGeom>
          <a:noFill/>
          <a:ln/>
        </p:spPr>
        <p:txBody>
          <a:bodyPr wrap="square" lIns="0" tIns="0" rIns="0" bIns="0" rtlCol="0" anchor="ctr"/>
          <a:lstStyle/>
          <a:p>
            <a:pPr algn="l" indent="0" marL="0">
              <a:buNone/>
            </a:pPr>
            <a:r>
              <a:rPr lang="en-US" sz="1200" dirty="0">
                <a:solidFill>
                  <a:srgbClr val="1E293B"/>
                </a:solidFill>
                <a:latin typeface="Calibri" pitchFamily="34" charset="0"/>
                <a:ea typeface="Calibri" pitchFamily="34" charset="-122"/>
                <a:cs typeface="Calibri" pitchFamily="34" charset="-120"/>
              </a:rPr>
              <a:t>12.1.2 RAG：检索增强生成</a:t>
            </a:r>
            <a:endParaRPr lang="en-US" sz="1200" dirty="0"/>
          </a:p>
        </p:txBody>
      </p:sp>
      <p:sp>
        <p:nvSpPr>
          <p:cNvPr id="10" name="Shape 8"/>
          <p:cNvSpPr/>
          <p:nvPr/>
        </p:nvSpPr>
        <p:spPr>
          <a:xfrm>
            <a:off x="457200" y="2011680"/>
            <a:ext cx="3931920" cy="457200"/>
          </a:xfrm>
          <a:prstGeom prst="rect">
            <a:avLst/>
          </a:prstGeom>
          <a:solidFill>
            <a:srgbClr val="F8FAFC"/>
          </a:solidFill>
          <a:ln/>
        </p:spPr>
      </p:sp>
      <p:sp>
        <p:nvSpPr>
          <p:cNvPr id="11" name="Shape 9"/>
          <p:cNvSpPr/>
          <p:nvPr/>
        </p:nvSpPr>
        <p:spPr>
          <a:xfrm>
            <a:off x="457200" y="2011680"/>
            <a:ext cx="54864" cy="457200"/>
          </a:xfrm>
          <a:prstGeom prst="rect">
            <a:avLst/>
          </a:prstGeom>
          <a:solidFill>
            <a:srgbClr val="1C7293"/>
          </a:solidFill>
          <a:ln/>
        </p:spPr>
      </p:sp>
      <p:sp>
        <p:nvSpPr>
          <p:cNvPr id="12" name="Text 10"/>
          <p:cNvSpPr/>
          <p:nvPr/>
        </p:nvSpPr>
        <p:spPr>
          <a:xfrm>
            <a:off x="594360" y="2011680"/>
            <a:ext cx="3657600" cy="457200"/>
          </a:xfrm>
          <a:prstGeom prst="rect">
            <a:avLst/>
          </a:prstGeom>
          <a:noFill/>
          <a:ln/>
        </p:spPr>
        <p:txBody>
          <a:bodyPr wrap="square" lIns="0" tIns="0" rIns="0" bIns="0" rtlCol="0" anchor="ctr"/>
          <a:lstStyle/>
          <a:p>
            <a:pPr algn="l" indent="0" marL="0">
              <a:buNone/>
            </a:pPr>
            <a:r>
              <a:rPr lang="en-US" sz="1200" dirty="0">
                <a:solidFill>
                  <a:srgbClr val="1E293B"/>
                </a:solidFill>
                <a:latin typeface="Calibri" pitchFamily="34" charset="0"/>
                <a:ea typeface="Calibri" pitchFamily="34" charset="-122"/>
                <a:cs typeface="Calibri" pitchFamily="34" charset="-120"/>
              </a:rPr>
              <a:t>12.1.3 LLM 的局限与风险</a:t>
            </a:r>
            <a:endParaRPr lang="en-US" sz="1200" dirty="0"/>
          </a:p>
        </p:txBody>
      </p:sp>
      <p:sp>
        <p:nvSpPr>
          <p:cNvPr id="13" name="Shape 11"/>
          <p:cNvSpPr/>
          <p:nvPr/>
        </p:nvSpPr>
        <p:spPr>
          <a:xfrm>
            <a:off x="457200" y="2514600"/>
            <a:ext cx="3931920" cy="457200"/>
          </a:xfrm>
          <a:prstGeom prst="rect">
            <a:avLst/>
          </a:prstGeom>
          <a:solidFill>
            <a:srgbClr val="F8FAFC"/>
          </a:solidFill>
          <a:ln/>
        </p:spPr>
      </p:sp>
      <p:sp>
        <p:nvSpPr>
          <p:cNvPr id="14" name="Shape 12"/>
          <p:cNvSpPr/>
          <p:nvPr/>
        </p:nvSpPr>
        <p:spPr>
          <a:xfrm>
            <a:off x="457200" y="2514600"/>
            <a:ext cx="54864" cy="457200"/>
          </a:xfrm>
          <a:prstGeom prst="rect">
            <a:avLst/>
          </a:prstGeom>
          <a:solidFill>
            <a:srgbClr val="1C7293"/>
          </a:solidFill>
          <a:ln/>
        </p:spPr>
      </p:sp>
      <p:sp>
        <p:nvSpPr>
          <p:cNvPr id="15" name="Text 13"/>
          <p:cNvSpPr/>
          <p:nvPr/>
        </p:nvSpPr>
        <p:spPr>
          <a:xfrm>
            <a:off x="594360" y="2514600"/>
            <a:ext cx="3657600" cy="457200"/>
          </a:xfrm>
          <a:prstGeom prst="rect">
            <a:avLst/>
          </a:prstGeom>
          <a:noFill/>
          <a:ln/>
        </p:spPr>
        <p:txBody>
          <a:bodyPr wrap="square" lIns="0" tIns="0" rIns="0" bIns="0" rtlCol="0" anchor="ctr"/>
          <a:lstStyle/>
          <a:p>
            <a:pPr algn="l" indent="0" marL="0">
              <a:buNone/>
            </a:pPr>
            <a:r>
              <a:rPr lang="en-US" sz="1200" dirty="0">
                <a:solidFill>
                  <a:srgbClr val="1E293B"/>
                </a:solidFill>
                <a:latin typeface="Calibri" pitchFamily="34" charset="0"/>
                <a:ea typeface="Calibri" pitchFamily="34" charset="-122"/>
                <a:cs typeface="Calibri" pitchFamily="34" charset="-120"/>
              </a:rPr>
              <a:t>12.2.1 旅游内容的 AIGC 应用</a:t>
            </a:r>
            <a:endParaRPr lang="en-US" sz="1200" dirty="0"/>
          </a:p>
        </p:txBody>
      </p:sp>
      <p:sp>
        <p:nvSpPr>
          <p:cNvPr id="16" name="Shape 14"/>
          <p:cNvSpPr/>
          <p:nvPr/>
        </p:nvSpPr>
        <p:spPr>
          <a:xfrm>
            <a:off x="457200" y="3017520"/>
            <a:ext cx="3931920" cy="457200"/>
          </a:xfrm>
          <a:prstGeom prst="rect">
            <a:avLst/>
          </a:prstGeom>
          <a:solidFill>
            <a:srgbClr val="F8FAFC"/>
          </a:solidFill>
          <a:ln/>
        </p:spPr>
      </p:sp>
      <p:sp>
        <p:nvSpPr>
          <p:cNvPr id="17" name="Shape 15"/>
          <p:cNvSpPr/>
          <p:nvPr/>
        </p:nvSpPr>
        <p:spPr>
          <a:xfrm>
            <a:off x="457200" y="3017520"/>
            <a:ext cx="54864" cy="457200"/>
          </a:xfrm>
          <a:prstGeom prst="rect">
            <a:avLst/>
          </a:prstGeom>
          <a:solidFill>
            <a:srgbClr val="1C7293"/>
          </a:solidFill>
          <a:ln/>
        </p:spPr>
      </p:sp>
      <p:sp>
        <p:nvSpPr>
          <p:cNvPr id="18" name="Text 16"/>
          <p:cNvSpPr/>
          <p:nvPr/>
        </p:nvSpPr>
        <p:spPr>
          <a:xfrm>
            <a:off x="594360" y="3017520"/>
            <a:ext cx="3657600" cy="457200"/>
          </a:xfrm>
          <a:prstGeom prst="rect">
            <a:avLst/>
          </a:prstGeom>
          <a:noFill/>
          <a:ln/>
        </p:spPr>
        <p:txBody>
          <a:bodyPr wrap="square" lIns="0" tIns="0" rIns="0" bIns="0" rtlCol="0" anchor="ctr"/>
          <a:lstStyle/>
          <a:p>
            <a:pPr algn="l" indent="0" marL="0">
              <a:buNone/>
            </a:pPr>
            <a:r>
              <a:rPr lang="en-US" sz="1200" dirty="0">
                <a:solidFill>
                  <a:srgbClr val="1E293B"/>
                </a:solidFill>
                <a:latin typeface="Calibri" pitchFamily="34" charset="0"/>
                <a:ea typeface="Calibri" pitchFamily="34" charset="-122"/>
                <a:cs typeface="Calibri" pitchFamily="34" charset="-120"/>
              </a:rPr>
              <a:t>12.2.2 AIGC 的质量控制</a:t>
            </a:r>
            <a:endParaRPr lang="en-US" sz="1200" dirty="0"/>
          </a:p>
        </p:txBody>
      </p:sp>
      <p:sp>
        <p:nvSpPr>
          <p:cNvPr id="19" name="Shape 17"/>
          <p:cNvSpPr/>
          <p:nvPr/>
        </p:nvSpPr>
        <p:spPr>
          <a:xfrm>
            <a:off x="457200" y="3520440"/>
            <a:ext cx="3931920" cy="457200"/>
          </a:xfrm>
          <a:prstGeom prst="rect">
            <a:avLst/>
          </a:prstGeom>
          <a:solidFill>
            <a:srgbClr val="F8FAFC"/>
          </a:solidFill>
          <a:ln/>
        </p:spPr>
      </p:sp>
      <p:sp>
        <p:nvSpPr>
          <p:cNvPr id="20" name="Shape 18"/>
          <p:cNvSpPr/>
          <p:nvPr/>
        </p:nvSpPr>
        <p:spPr>
          <a:xfrm>
            <a:off x="457200" y="3520440"/>
            <a:ext cx="54864" cy="457200"/>
          </a:xfrm>
          <a:prstGeom prst="rect">
            <a:avLst/>
          </a:prstGeom>
          <a:solidFill>
            <a:srgbClr val="1C7293"/>
          </a:solidFill>
          <a:ln/>
        </p:spPr>
      </p:sp>
      <p:sp>
        <p:nvSpPr>
          <p:cNvPr id="21" name="Text 19"/>
          <p:cNvSpPr/>
          <p:nvPr/>
        </p:nvSpPr>
        <p:spPr>
          <a:xfrm>
            <a:off x="594360" y="3520440"/>
            <a:ext cx="3657600" cy="457200"/>
          </a:xfrm>
          <a:prstGeom prst="rect">
            <a:avLst/>
          </a:prstGeom>
          <a:noFill/>
          <a:ln/>
        </p:spPr>
        <p:txBody>
          <a:bodyPr wrap="square" lIns="0" tIns="0" rIns="0" bIns="0" rtlCol="0" anchor="ctr"/>
          <a:lstStyle/>
          <a:p>
            <a:pPr algn="l" indent="0" marL="0">
              <a:buNone/>
            </a:pPr>
            <a:r>
              <a:rPr lang="en-US" sz="1200" dirty="0">
                <a:solidFill>
                  <a:srgbClr val="1E293B"/>
                </a:solidFill>
                <a:latin typeface="Calibri" pitchFamily="34" charset="0"/>
                <a:ea typeface="Calibri" pitchFamily="34" charset="-122"/>
                <a:cs typeface="Calibri" pitchFamily="34" charset="-120"/>
              </a:rPr>
              <a:t>12.3.1 联邦学习与隐私保护分析</a:t>
            </a:r>
            <a:endParaRPr lang="en-US" sz="1200" dirty="0"/>
          </a:p>
        </p:txBody>
      </p:sp>
      <p:sp>
        <p:nvSpPr>
          <p:cNvPr id="22" name="Shape 20"/>
          <p:cNvSpPr/>
          <p:nvPr/>
        </p:nvSpPr>
        <p:spPr>
          <a:xfrm>
            <a:off x="4754880" y="1005840"/>
            <a:ext cx="3931920" cy="457200"/>
          </a:xfrm>
          <a:prstGeom prst="rect">
            <a:avLst/>
          </a:prstGeom>
          <a:solidFill>
            <a:srgbClr val="F8FAFC"/>
          </a:solidFill>
          <a:ln/>
        </p:spPr>
      </p:sp>
      <p:sp>
        <p:nvSpPr>
          <p:cNvPr id="23" name="Shape 21"/>
          <p:cNvSpPr/>
          <p:nvPr/>
        </p:nvSpPr>
        <p:spPr>
          <a:xfrm>
            <a:off x="4754880" y="1005840"/>
            <a:ext cx="54864" cy="457200"/>
          </a:xfrm>
          <a:prstGeom prst="rect">
            <a:avLst/>
          </a:prstGeom>
          <a:solidFill>
            <a:srgbClr val="1C7293"/>
          </a:solidFill>
          <a:ln/>
        </p:spPr>
      </p:sp>
      <p:sp>
        <p:nvSpPr>
          <p:cNvPr id="24" name="Text 22"/>
          <p:cNvSpPr/>
          <p:nvPr/>
        </p:nvSpPr>
        <p:spPr>
          <a:xfrm>
            <a:off x="4892040" y="1005840"/>
            <a:ext cx="3657600" cy="457200"/>
          </a:xfrm>
          <a:prstGeom prst="rect">
            <a:avLst/>
          </a:prstGeom>
          <a:noFill/>
          <a:ln/>
        </p:spPr>
        <p:txBody>
          <a:bodyPr wrap="square" lIns="0" tIns="0" rIns="0" bIns="0" rtlCol="0" anchor="ctr"/>
          <a:lstStyle/>
          <a:p>
            <a:pPr algn="l" indent="0" marL="0">
              <a:buNone/>
            </a:pPr>
            <a:r>
              <a:rPr lang="en-US" sz="1200" dirty="0">
                <a:solidFill>
                  <a:srgbClr val="1E293B"/>
                </a:solidFill>
                <a:latin typeface="Calibri" pitchFamily="34" charset="0"/>
                <a:ea typeface="Calibri" pitchFamily="34" charset="-122"/>
                <a:cs typeface="Calibri" pitchFamily="34" charset="-120"/>
              </a:rPr>
              <a:t>12.3.2 因果推断与旅游决策</a:t>
            </a:r>
            <a:endParaRPr lang="en-US" sz="1200" dirty="0"/>
          </a:p>
        </p:txBody>
      </p:sp>
      <p:sp>
        <p:nvSpPr>
          <p:cNvPr id="25" name="Shape 23"/>
          <p:cNvSpPr/>
          <p:nvPr/>
        </p:nvSpPr>
        <p:spPr>
          <a:xfrm>
            <a:off x="4754880" y="1508760"/>
            <a:ext cx="3931920" cy="457200"/>
          </a:xfrm>
          <a:prstGeom prst="rect">
            <a:avLst/>
          </a:prstGeom>
          <a:solidFill>
            <a:srgbClr val="F8FAFC"/>
          </a:solidFill>
          <a:ln/>
        </p:spPr>
      </p:sp>
      <p:sp>
        <p:nvSpPr>
          <p:cNvPr id="26" name="Shape 24"/>
          <p:cNvSpPr/>
          <p:nvPr/>
        </p:nvSpPr>
        <p:spPr>
          <a:xfrm>
            <a:off x="4754880" y="1508760"/>
            <a:ext cx="54864" cy="457200"/>
          </a:xfrm>
          <a:prstGeom prst="rect">
            <a:avLst/>
          </a:prstGeom>
          <a:solidFill>
            <a:srgbClr val="1C7293"/>
          </a:solidFill>
          <a:ln/>
        </p:spPr>
      </p:sp>
      <p:sp>
        <p:nvSpPr>
          <p:cNvPr id="27" name="Text 25"/>
          <p:cNvSpPr/>
          <p:nvPr/>
        </p:nvSpPr>
        <p:spPr>
          <a:xfrm>
            <a:off x="4892040" y="1508760"/>
            <a:ext cx="3657600" cy="457200"/>
          </a:xfrm>
          <a:prstGeom prst="rect">
            <a:avLst/>
          </a:prstGeom>
          <a:noFill/>
          <a:ln/>
        </p:spPr>
        <p:txBody>
          <a:bodyPr wrap="square" lIns="0" tIns="0" rIns="0" bIns="0" rtlCol="0" anchor="ctr"/>
          <a:lstStyle/>
          <a:p>
            <a:pPr algn="l" indent="0" marL="0">
              <a:buNone/>
            </a:pPr>
            <a:r>
              <a:rPr lang="en-US" sz="1200" dirty="0">
                <a:solidFill>
                  <a:srgbClr val="1E293B"/>
                </a:solidFill>
                <a:latin typeface="Calibri" pitchFamily="34" charset="0"/>
                <a:ea typeface="Calibri" pitchFamily="34" charset="-122"/>
                <a:cs typeface="Calibri" pitchFamily="34" charset="-120"/>
              </a:rPr>
              <a:t>12.3.3 实时智能决策</a:t>
            </a:r>
            <a:endParaRPr lang="en-US" sz="1200" dirty="0"/>
          </a:p>
        </p:txBody>
      </p:sp>
      <p:sp>
        <p:nvSpPr>
          <p:cNvPr id="28" name="Shape 26"/>
          <p:cNvSpPr/>
          <p:nvPr/>
        </p:nvSpPr>
        <p:spPr>
          <a:xfrm>
            <a:off x="4754880" y="2011680"/>
            <a:ext cx="3931920" cy="457200"/>
          </a:xfrm>
          <a:prstGeom prst="rect">
            <a:avLst/>
          </a:prstGeom>
          <a:solidFill>
            <a:srgbClr val="F8FAFC"/>
          </a:solidFill>
          <a:ln/>
        </p:spPr>
      </p:sp>
      <p:sp>
        <p:nvSpPr>
          <p:cNvPr id="29" name="Shape 27"/>
          <p:cNvSpPr/>
          <p:nvPr/>
        </p:nvSpPr>
        <p:spPr>
          <a:xfrm>
            <a:off x="4754880" y="2011680"/>
            <a:ext cx="54864" cy="457200"/>
          </a:xfrm>
          <a:prstGeom prst="rect">
            <a:avLst/>
          </a:prstGeom>
          <a:solidFill>
            <a:srgbClr val="1C7293"/>
          </a:solidFill>
          <a:ln/>
        </p:spPr>
      </p:sp>
      <p:sp>
        <p:nvSpPr>
          <p:cNvPr id="30" name="Text 28"/>
          <p:cNvSpPr/>
          <p:nvPr/>
        </p:nvSpPr>
        <p:spPr>
          <a:xfrm>
            <a:off x="4892040" y="2011680"/>
            <a:ext cx="3657600" cy="457200"/>
          </a:xfrm>
          <a:prstGeom prst="rect">
            <a:avLst/>
          </a:prstGeom>
          <a:noFill/>
          <a:ln/>
        </p:spPr>
        <p:txBody>
          <a:bodyPr wrap="square" lIns="0" tIns="0" rIns="0" bIns="0" rtlCol="0" anchor="ctr"/>
          <a:lstStyle/>
          <a:p>
            <a:pPr algn="l" indent="0" marL="0">
              <a:buNone/>
            </a:pPr>
            <a:r>
              <a:rPr lang="en-US" sz="1200" dirty="0">
                <a:solidFill>
                  <a:srgbClr val="1E293B"/>
                </a:solidFill>
                <a:latin typeface="Calibri" pitchFamily="34" charset="0"/>
                <a:ea typeface="Calibri" pitchFamily="34" charset="-122"/>
                <a:cs typeface="Calibri" pitchFamily="34" charset="-120"/>
              </a:rPr>
              <a:t>12.3.4 多模态分析</a:t>
            </a:r>
            <a:endParaRPr lang="en-US" sz="1200" dirty="0"/>
          </a:p>
        </p:txBody>
      </p:sp>
      <p:sp>
        <p:nvSpPr>
          <p:cNvPr id="31" name="Shape 29"/>
          <p:cNvSpPr/>
          <p:nvPr/>
        </p:nvSpPr>
        <p:spPr>
          <a:xfrm>
            <a:off x="4754880" y="2514600"/>
            <a:ext cx="3931920" cy="457200"/>
          </a:xfrm>
          <a:prstGeom prst="rect">
            <a:avLst/>
          </a:prstGeom>
          <a:solidFill>
            <a:srgbClr val="F8FAFC"/>
          </a:solidFill>
          <a:ln/>
        </p:spPr>
      </p:sp>
      <p:sp>
        <p:nvSpPr>
          <p:cNvPr id="32" name="Shape 30"/>
          <p:cNvSpPr/>
          <p:nvPr/>
        </p:nvSpPr>
        <p:spPr>
          <a:xfrm>
            <a:off x="4754880" y="2514600"/>
            <a:ext cx="54864" cy="457200"/>
          </a:xfrm>
          <a:prstGeom prst="rect">
            <a:avLst/>
          </a:prstGeom>
          <a:solidFill>
            <a:srgbClr val="1C7293"/>
          </a:solidFill>
          <a:ln/>
        </p:spPr>
      </p:sp>
      <p:sp>
        <p:nvSpPr>
          <p:cNvPr id="33" name="Text 31"/>
          <p:cNvSpPr/>
          <p:nvPr/>
        </p:nvSpPr>
        <p:spPr>
          <a:xfrm>
            <a:off x="4892040" y="2514600"/>
            <a:ext cx="3657600" cy="457200"/>
          </a:xfrm>
          <a:prstGeom prst="rect">
            <a:avLst/>
          </a:prstGeom>
          <a:noFill/>
          <a:ln/>
        </p:spPr>
        <p:txBody>
          <a:bodyPr wrap="square" lIns="0" tIns="0" rIns="0" bIns="0" rtlCol="0" anchor="ctr"/>
          <a:lstStyle/>
          <a:p>
            <a:pPr algn="l" indent="0" marL="0">
              <a:buNone/>
            </a:pPr>
            <a:r>
              <a:rPr lang="en-US" sz="1200" dirty="0">
                <a:solidFill>
                  <a:srgbClr val="1E293B"/>
                </a:solidFill>
                <a:latin typeface="Calibri" pitchFamily="34" charset="0"/>
                <a:ea typeface="Calibri" pitchFamily="34" charset="-122"/>
                <a:cs typeface="Calibri" pitchFamily="34" charset="-120"/>
              </a:rPr>
              <a:t>12.4.1 角色演变</a:t>
            </a:r>
            <a:endParaRPr lang="en-US" sz="1200" dirty="0"/>
          </a:p>
        </p:txBody>
      </p:sp>
      <p:sp>
        <p:nvSpPr>
          <p:cNvPr id="34" name="Shape 32"/>
          <p:cNvSpPr/>
          <p:nvPr/>
        </p:nvSpPr>
        <p:spPr>
          <a:xfrm>
            <a:off x="4754880" y="3017520"/>
            <a:ext cx="3931920" cy="457200"/>
          </a:xfrm>
          <a:prstGeom prst="rect">
            <a:avLst/>
          </a:prstGeom>
          <a:solidFill>
            <a:srgbClr val="F8FAFC"/>
          </a:solidFill>
          <a:ln/>
        </p:spPr>
      </p:sp>
      <p:sp>
        <p:nvSpPr>
          <p:cNvPr id="35" name="Shape 33"/>
          <p:cNvSpPr/>
          <p:nvPr/>
        </p:nvSpPr>
        <p:spPr>
          <a:xfrm>
            <a:off x="4754880" y="3017520"/>
            <a:ext cx="54864" cy="457200"/>
          </a:xfrm>
          <a:prstGeom prst="rect">
            <a:avLst/>
          </a:prstGeom>
          <a:solidFill>
            <a:srgbClr val="1C7293"/>
          </a:solidFill>
          <a:ln/>
        </p:spPr>
      </p:sp>
      <p:sp>
        <p:nvSpPr>
          <p:cNvPr id="36" name="Text 34"/>
          <p:cNvSpPr/>
          <p:nvPr/>
        </p:nvSpPr>
        <p:spPr>
          <a:xfrm>
            <a:off x="4892040" y="3017520"/>
            <a:ext cx="3657600" cy="457200"/>
          </a:xfrm>
          <a:prstGeom prst="rect">
            <a:avLst/>
          </a:prstGeom>
          <a:noFill/>
          <a:ln/>
        </p:spPr>
        <p:txBody>
          <a:bodyPr wrap="square" lIns="0" tIns="0" rIns="0" bIns="0" rtlCol="0" anchor="ctr"/>
          <a:lstStyle/>
          <a:p>
            <a:pPr algn="l" indent="0" marL="0">
              <a:buNone/>
            </a:pPr>
            <a:r>
              <a:rPr lang="en-US" sz="1200" dirty="0">
                <a:solidFill>
                  <a:srgbClr val="1E293B"/>
                </a:solidFill>
                <a:latin typeface="Calibri" pitchFamily="34" charset="0"/>
                <a:ea typeface="Calibri" pitchFamily="34" charset="-122"/>
                <a:cs typeface="Calibri" pitchFamily="34" charset="-120"/>
              </a:rPr>
              <a:t>12.4.2 不可替代的能力</a:t>
            </a:r>
            <a:endParaRPr lang="en-US" sz="1200" dirty="0"/>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name="Slide 27">
    <p:bg>
      <p:bgPr>
        <a:solidFill>
          <a:srgbClr val="E8F4F8"/>
        </a:solidFill>
      </p:bgPr>
    </p:bg>
    <p:spTree>
      <p:nvGrpSpPr>
        <p:cNvPr id="1" name=""/>
        <p:cNvGrpSpPr/>
        <p:nvPr/>
      </p:nvGrpSpPr>
      <p:grpSpPr>
        <a:xfrm>
          <a:off x="0" y="0"/>
          <a:ext cx="0" cy="0"/>
          <a:chOff x="0" y="0"/>
          <a:chExt cx="0" cy="0"/>
        </a:xfrm>
      </p:grpSpPr>
      <p:sp>
        <p:nvSpPr>
          <p:cNvPr id="2" name="Shape 0"/>
          <p:cNvSpPr/>
          <p:nvPr/>
        </p:nvSpPr>
        <p:spPr>
          <a:xfrm>
            <a:off x="0" y="0"/>
            <a:ext cx="9144000" cy="731520"/>
          </a:xfrm>
          <a:prstGeom prst="rect">
            <a:avLst/>
          </a:prstGeom>
          <a:solidFill>
            <a:srgbClr val="10B981"/>
          </a:solidFill>
          <a:ln/>
        </p:spPr>
      </p:sp>
      <p:sp>
        <p:nvSpPr>
          <p:cNvPr id="3" name="Text 1"/>
          <p:cNvSpPr/>
          <p:nvPr/>
        </p:nvSpPr>
        <p:spPr>
          <a:xfrm>
            <a:off x="457200" y="91440"/>
            <a:ext cx="8229600" cy="548640"/>
          </a:xfrm>
          <a:prstGeom prst="rect">
            <a:avLst/>
          </a:prstGeom>
          <a:noFill/>
          <a:ln/>
        </p:spPr>
        <p:txBody>
          <a:bodyPr wrap="square" rtlCol="0" anchor="ctr"/>
          <a:lstStyle/>
          <a:p>
            <a:pPr algn="l" indent="0" marL="0">
              <a:buNone/>
            </a:pPr>
            <a:r>
              <a:rPr lang="en-US" sz="2800" b="1" dirty="0">
                <a:solidFill>
                  <a:srgbClr val="FFFFFF"/>
                </a:solidFill>
                <a:latin typeface="Georgia" pitchFamily="34" charset="0"/>
                <a:ea typeface="Georgia" pitchFamily="34" charset="-122"/>
                <a:cs typeface="Georgia" pitchFamily="34" charset="-120"/>
              </a:rPr>
              <a:t>知识拓展</a:t>
            </a:r>
            <a:endParaRPr lang="en-US" sz="2800" dirty="0"/>
          </a:p>
        </p:txBody>
      </p:sp>
      <p:sp>
        <p:nvSpPr>
          <p:cNvPr id="4" name="Shape 2"/>
          <p:cNvSpPr/>
          <p:nvPr/>
        </p:nvSpPr>
        <p:spPr>
          <a:xfrm>
            <a:off x="457200" y="1005840"/>
            <a:ext cx="8229600" cy="3474720"/>
          </a:xfrm>
          <a:prstGeom prst="rect">
            <a:avLst/>
          </a:prstGeom>
          <a:solidFill>
            <a:srgbClr val="FFFFFF"/>
          </a:solidFill>
          <a:ln/>
          <a:effectLst>
            <a:outerShdw sx="100000" sy="100000" kx="0" ky="0" algn="bl" rotWithShape="0" blurRad="76200" dist="25400" dir="8100000">
              <a:srgbClr val="000000">
                <a:alpha val="8000"/>
              </a:srgbClr>
            </a:outerShdw>
          </a:effectLst>
        </p:spPr>
      </p:sp>
      <p:sp>
        <p:nvSpPr>
          <p:cNvPr id="5" name="Shape 3"/>
          <p:cNvSpPr/>
          <p:nvPr/>
        </p:nvSpPr>
        <p:spPr>
          <a:xfrm>
            <a:off x="457200" y="1005840"/>
            <a:ext cx="73152" cy="3474720"/>
          </a:xfrm>
          <a:prstGeom prst="rect">
            <a:avLst/>
          </a:prstGeom>
          <a:solidFill>
            <a:srgbClr val="10B981"/>
          </a:solidFill>
          <a:ln/>
        </p:spPr>
      </p:sp>
      <p:sp>
        <p:nvSpPr>
          <p:cNvPr id="6" name="Text 4"/>
          <p:cNvSpPr/>
          <p:nvPr/>
        </p:nvSpPr>
        <p:spPr>
          <a:xfrm>
            <a:off x="685800" y="1097280"/>
            <a:ext cx="7772400" cy="457200"/>
          </a:xfrm>
          <a:prstGeom prst="rect">
            <a:avLst/>
          </a:prstGeom>
          <a:noFill/>
          <a:ln/>
        </p:spPr>
        <p:txBody>
          <a:bodyPr wrap="square" lIns="0" tIns="0" rIns="0" bIns="0" rtlCol="0" anchor="ctr"/>
          <a:lstStyle/>
          <a:p>
            <a:pPr algn="l" indent="0" marL="0">
              <a:buNone/>
            </a:pPr>
            <a:r>
              <a:rPr lang="en-US" sz="1600" b="1" dirty="0">
                <a:solidFill>
                  <a:srgbClr val="10B981"/>
                </a:solidFill>
                <a:latin typeface="Calibri" pitchFamily="34" charset="0"/>
                <a:ea typeface="Calibri" pitchFamily="34" charset="-122"/>
                <a:cs typeface="Calibri" pitchFamily="34" charset="-120"/>
              </a:rPr>
              <a:t>## 知识卡片 12-1：LLM 在旅游分析中的应用矩阵</a:t>
            </a:r>
            <a:endParaRPr lang="en-US" sz="1600" dirty="0"/>
          </a:p>
        </p:txBody>
      </p:sp>
      <p:sp>
        <p:nvSpPr>
          <p:cNvPr id="7" name="Text 5"/>
          <p:cNvSpPr/>
          <p:nvPr/>
        </p:nvSpPr>
        <p:spPr>
          <a:xfrm>
            <a:off x="685800" y="1600200"/>
            <a:ext cx="7772400" cy="2743200"/>
          </a:xfrm>
          <a:prstGeom prst="rect">
            <a:avLst/>
          </a:prstGeom>
          <a:noFill/>
          <a:ln/>
        </p:spPr>
        <p:txBody>
          <a:bodyPr wrap="square" lIns="0" tIns="0" rIns="0" bIns="0" rtlCol="0" anchor="t"/>
          <a:lstStyle/>
          <a:p>
            <a:pPr algn="l" indent="0" marL="0">
              <a:lnSpc>
                <a:spcPct val="130000"/>
              </a:lnSpc>
              <a:buNone/>
            </a:pPr>
            <a:r>
              <a:rPr lang="en-US" sz="1200" dirty="0">
                <a:solidFill>
                  <a:srgbClr val="1E293B"/>
                </a:solidFill>
                <a:latin typeface="Calibri" pitchFamily="34" charset="0"/>
                <a:ea typeface="Calibri" pitchFamily="34" charset="-122"/>
                <a:cs typeface="Calibri" pitchFamily="34" charset="-120"/>
              </a:rPr>
              <a:t>| 应用场景 | LLM 角色 | 人工角色 | 风险 |</a:t>
            </a:r>
            <a:endParaRPr lang="en-US" sz="1200" dirty="0"/>
          </a:p>
          <a:p>
            <a:pPr algn="l" indent="0" marL="0">
              <a:lnSpc>
                <a:spcPct val="130000"/>
              </a:lnSpc>
              <a:buNone/>
            </a:pPr>
            <a:r>
              <a:rPr lang="en-US" sz="1200" dirty="0">
                <a:solidFill>
                  <a:srgbClr val="1E293B"/>
                </a:solidFill>
                <a:latin typeface="Calibri" pitchFamily="34" charset="0"/>
                <a:ea typeface="Calibri" pitchFamily="34" charset="-122"/>
                <a:cs typeface="Calibri" pitchFamily="34" charset="-120"/>
              </a:rPr>
              <a:t>|---------|---------|---------|------|</a:t>
            </a:r>
            <a:endParaRPr lang="en-US" sz="1200" dirty="0"/>
          </a:p>
          <a:p>
            <a:pPr algn="l" indent="0" marL="0">
              <a:lnSpc>
                <a:spcPct val="130000"/>
              </a:lnSpc>
              <a:buNone/>
            </a:pPr>
            <a:r>
              <a:rPr lang="en-US" sz="1200" dirty="0">
                <a:solidFill>
                  <a:srgbClr val="1E293B"/>
                </a:solidFill>
                <a:latin typeface="Calibri" pitchFamily="34" charset="0"/>
                <a:ea typeface="Calibri" pitchFamily="34" charset="-122"/>
                <a:cs typeface="Calibri" pitchFamily="34" charset="-120"/>
              </a:rPr>
              <a:t>| SQL 生成 | 翻译自然语言为 SQL | 审核 SQL 正确性 | SQL 语法错误导致查询失败 |</a:t>
            </a:r>
            <a:endParaRPr lang="en-US" sz="1200" dirty="0"/>
          </a:p>
          <a:p>
            <a:pPr algn="l" indent="0" marL="0">
              <a:lnSpc>
                <a:spcPct val="130000"/>
              </a:lnSpc>
              <a:buNone/>
            </a:pPr>
            <a:r>
              <a:rPr lang="en-US" sz="1200" dirty="0">
                <a:solidFill>
                  <a:srgbClr val="1E293B"/>
                </a:solidFill>
                <a:latin typeface="Calibri" pitchFamily="34" charset="0"/>
                <a:ea typeface="Calibri" pitchFamily="34" charset="-122"/>
                <a:cs typeface="Calibri" pitchFamily="34" charset="-120"/>
              </a:rPr>
              <a:t>| 洞察生成 | 从数据中提取趋势和异常 | 验证事实、补充业务解读 | 幻觉导致错误结论 |</a:t>
            </a:r>
            <a:endParaRPr lang="en-US" sz="1200" dirty="0"/>
          </a:p>
          <a:p>
            <a:pPr algn="l" indent="0" marL="0">
              <a:lnSpc>
                <a:spcPct val="130000"/>
              </a:lnSpc>
              <a:buNone/>
            </a:pPr>
            <a:r>
              <a:rPr lang="en-US" sz="1200" dirty="0">
                <a:solidFill>
                  <a:srgbClr val="1E293B"/>
                </a:solidFill>
                <a:latin typeface="Calibri" pitchFamily="34" charset="0"/>
                <a:ea typeface="Calibri" pitchFamily="34" charset="-122"/>
                <a:cs typeface="Calibri" pitchFamily="34" charset="-120"/>
              </a:rPr>
              <a:t>| 报告撰写 | 生成报告初稿 | 审核事实、调整语气结构 | 模板化、缺乏深度 |</a:t>
            </a:r>
            <a:endParaRPr lang="en-US" sz="1200" dirty="0"/>
          </a:p>
          <a:p>
            <a:pPr algn="l" indent="0" marL="0">
              <a:lnSpc>
                <a:spcPct val="130000"/>
              </a:lnSpc>
              <a:buNone/>
            </a:pPr>
            <a:r>
              <a:rPr lang="en-US" sz="1200" dirty="0">
                <a:solidFill>
                  <a:srgbClr val="1E293B"/>
                </a:solidFill>
                <a:latin typeface="Calibri" pitchFamily="34" charset="0"/>
                <a:ea typeface="Calibri" pitchFamily="34" charset="-122"/>
                <a:cs typeface="Calibri" pitchFamily="34" charset="-120"/>
              </a:rPr>
              <a:t>| 代码生成 | 生成分析代码 | 审核逻辑、调试运行 | 代码逻辑错误 |</a:t>
            </a:r>
            <a:endParaRPr lang="en-US" sz="1200" dirty="0"/>
          </a:p>
          <a:p>
            <a:pPr algn="l" indent="0" marL="0">
              <a:lnSpc>
                <a:spcPct val="130000"/>
              </a:lnSpc>
              <a:buNone/>
            </a:pPr>
            <a:r>
              <a:rPr lang="en-US" sz="1200" dirty="0">
                <a:solidFill>
                  <a:srgbClr val="1E293B"/>
                </a:solidFill>
                <a:latin typeface="Calibri" pitchFamily="34" charset="0"/>
                <a:ea typeface="Calibri" pitchFamily="34" charset="-122"/>
                <a:cs typeface="Calibri" pitchFamily="34" charset="-120"/>
              </a:rPr>
              <a:t>| 数据问答 | 基于 RAG 回答数据问题 | 确认数据来源和时效 | 检索失败或数据过期 |</a:t>
            </a:r>
            <a:endParaRPr lang="en-US" sz="1200" dirty="0"/>
          </a:p>
          <a:p>
            <a:pPr algn="l" indent="0" marL="0">
              <a:lnSpc>
                <a:spcPct val="130000"/>
              </a:lnSpc>
              <a:buNone/>
            </a:pPr>
            <a:endParaRPr lang="en-US" sz="1200" dirty="0"/>
          </a:p>
          <a:p>
            <a:pPr algn="l" indent="0" marL="0">
              <a:lnSpc>
                <a:spcPct val="130000"/>
              </a:lnSpc>
              <a:buNone/>
            </a:pPr>
            <a:r>
              <a:rPr lang="en-US" sz="1200" dirty="0">
                <a:solidFill>
                  <a:srgbClr val="1E293B"/>
                </a:solidFill>
                <a:latin typeface="Calibri" pitchFamily="34" charset="0"/>
                <a:ea typeface="Calibri" pitchFamily="34" charset="-122"/>
                <a:cs typeface="Calibri" pitchFamily="34" charset="-120"/>
              </a:rPr>
              <a:t>---</a:t>
            </a:r>
            <a:endParaRPr lang="en-US" sz="1200" dirty="0"/>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name="Slide 28">
    <p:bg>
      <p:bgPr>
        <a:solidFill>
          <a:srgbClr val="E8F4F8"/>
        </a:solidFill>
      </p:bgPr>
    </p:bg>
    <p:spTree>
      <p:nvGrpSpPr>
        <p:cNvPr id="1" name=""/>
        <p:cNvGrpSpPr/>
        <p:nvPr/>
      </p:nvGrpSpPr>
      <p:grpSpPr>
        <a:xfrm>
          <a:off x="0" y="0"/>
          <a:ext cx="0" cy="0"/>
          <a:chOff x="0" y="0"/>
          <a:chExt cx="0" cy="0"/>
        </a:xfrm>
      </p:grpSpPr>
      <p:sp>
        <p:nvSpPr>
          <p:cNvPr id="2" name="Shape 0"/>
          <p:cNvSpPr/>
          <p:nvPr/>
        </p:nvSpPr>
        <p:spPr>
          <a:xfrm>
            <a:off x="0" y="0"/>
            <a:ext cx="9144000" cy="731520"/>
          </a:xfrm>
          <a:prstGeom prst="rect">
            <a:avLst/>
          </a:prstGeom>
          <a:solidFill>
            <a:srgbClr val="10B981"/>
          </a:solidFill>
          <a:ln/>
        </p:spPr>
      </p:sp>
      <p:sp>
        <p:nvSpPr>
          <p:cNvPr id="3" name="Text 1"/>
          <p:cNvSpPr/>
          <p:nvPr/>
        </p:nvSpPr>
        <p:spPr>
          <a:xfrm>
            <a:off x="457200" y="91440"/>
            <a:ext cx="8229600" cy="548640"/>
          </a:xfrm>
          <a:prstGeom prst="rect">
            <a:avLst/>
          </a:prstGeom>
          <a:noFill/>
          <a:ln/>
        </p:spPr>
        <p:txBody>
          <a:bodyPr wrap="square" rtlCol="0" anchor="ctr"/>
          <a:lstStyle/>
          <a:p>
            <a:pPr algn="l" indent="0" marL="0">
              <a:buNone/>
            </a:pPr>
            <a:r>
              <a:rPr lang="en-US" sz="2800" b="1" dirty="0">
                <a:solidFill>
                  <a:srgbClr val="FFFFFF"/>
                </a:solidFill>
                <a:latin typeface="Georgia" pitchFamily="34" charset="0"/>
                <a:ea typeface="Georgia" pitchFamily="34" charset="-122"/>
                <a:cs typeface="Georgia" pitchFamily="34" charset="-120"/>
              </a:rPr>
              <a:t>知识拓展</a:t>
            </a:r>
            <a:endParaRPr lang="en-US" sz="2800" dirty="0"/>
          </a:p>
        </p:txBody>
      </p:sp>
      <p:sp>
        <p:nvSpPr>
          <p:cNvPr id="4" name="Shape 2"/>
          <p:cNvSpPr/>
          <p:nvPr/>
        </p:nvSpPr>
        <p:spPr>
          <a:xfrm>
            <a:off x="457200" y="1005840"/>
            <a:ext cx="8229600" cy="3474720"/>
          </a:xfrm>
          <a:prstGeom prst="rect">
            <a:avLst/>
          </a:prstGeom>
          <a:solidFill>
            <a:srgbClr val="FFFFFF"/>
          </a:solidFill>
          <a:ln/>
          <a:effectLst>
            <a:outerShdw sx="100000" sy="100000" kx="0" ky="0" algn="bl" rotWithShape="0" blurRad="76200" dist="25400" dir="8100000">
              <a:srgbClr val="000000">
                <a:alpha val="8000"/>
              </a:srgbClr>
            </a:outerShdw>
          </a:effectLst>
        </p:spPr>
      </p:sp>
      <p:sp>
        <p:nvSpPr>
          <p:cNvPr id="5" name="Shape 3"/>
          <p:cNvSpPr/>
          <p:nvPr/>
        </p:nvSpPr>
        <p:spPr>
          <a:xfrm>
            <a:off x="457200" y="1005840"/>
            <a:ext cx="73152" cy="3474720"/>
          </a:xfrm>
          <a:prstGeom prst="rect">
            <a:avLst/>
          </a:prstGeom>
          <a:solidFill>
            <a:srgbClr val="10B981"/>
          </a:solidFill>
          <a:ln/>
        </p:spPr>
      </p:sp>
      <p:sp>
        <p:nvSpPr>
          <p:cNvPr id="6" name="Text 4"/>
          <p:cNvSpPr/>
          <p:nvPr/>
        </p:nvSpPr>
        <p:spPr>
          <a:xfrm>
            <a:off x="685800" y="1097280"/>
            <a:ext cx="7772400" cy="457200"/>
          </a:xfrm>
          <a:prstGeom prst="rect">
            <a:avLst/>
          </a:prstGeom>
          <a:noFill/>
          <a:ln/>
        </p:spPr>
        <p:txBody>
          <a:bodyPr wrap="square" lIns="0" tIns="0" rIns="0" bIns="0" rtlCol="0" anchor="ctr"/>
          <a:lstStyle/>
          <a:p>
            <a:pPr algn="l" indent="0" marL="0">
              <a:buNone/>
            </a:pPr>
            <a:r>
              <a:rPr lang="en-US" sz="1600" b="1" dirty="0">
                <a:solidFill>
                  <a:srgbClr val="10B981"/>
                </a:solidFill>
                <a:latin typeface="Calibri" pitchFamily="34" charset="0"/>
                <a:ea typeface="Calibri" pitchFamily="34" charset="-122"/>
                <a:cs typeface="Calibri" pitchFamily="34" charset="-120"/>
              </a:rPr>
              <a:t>## 知识卡片 12-2：数据分析师能力演进</a:t>
            </a:r>
            <a:endParaRPr lang="en-US" sz="1600" dirty="0"/>
          </a:p>
        </p:txBody>
      </p:sp>
      <p:sp>
        <p:nvSpPr>
          <p:cNvPr id="7" name="Text 5"/>
          <p:cNvSpPr/>
          <p:nvPr/>
        </p:nvSpPr>
        <p:spPr>
          <a:xfrm>
            <a:off x="685800" y="1600200"/>
            <a:ext cx="7772400" cy="2743200"/>
          </a:xfrm>
          <a:prstGeom prst="rect">
            <a:avLst/>
          </a:prstGeom>
          <a:noFill/>
          <a:ln/>
        </p:spPr>
        <p:txBody>
          <a:bodyPr wrap="square" lIns="0" tIns="0" rIns="0" bIns="0" rtlCol="0" anchor="t"/>
          <a:lstStyle/>
          <a:p>
            <a:pPr algn="l" indent="0" marL="0">
              <a:lnSpc>
                <a:spcPct val="130000"/>
              </a:lnSpc>
              <a:buNone/>
            </a:pPr>
            <a:r>
              <a:rPr lang="en-US" sz="1200" dirty="0">
                <a:solidFill>
                  <a:srgbClr val="1E293B"/>
                </a:solidFill>
                <a:latin typeface="Calibri" pitchFamily="34" charset="0"/>
                <a:ea typeface="Calibri" pitchFamily="34" charset="-122"/>
                <a:cs typeface="Calibri" pitchFamily="34" charset="-120"/>
              </a:rPr>
              <a:t>| 过去（2020） | 现在（2025） | 未来（2030） |</a:t>
            </a:r>
            <a:endParaRPr lang="en-US" sz="1200" dirty="0"/>
          </a:p>
          <a:p>
            <a:pPr algn="l" indent="0" marL="0">
              <a:lnSpc>
                <a:spcPct val="130000"/>
              </a:lnSpc>
              <a:buNone/>
            </a:pPr>
            <a:r>
              <a:rPr lang="en-US" sz="1200" dirty="0">
                <a:solidFill>
                  <a:srgbClr val="1E293B"/>
                </a:solidFill>
                <a:latin typeface="Calibri" pitchFamily="34" charset="0"/>
                <a:ea typeface="Calibri" pitchFamily="34" charset="-122"/>
                <a:cs typeface="Calibri" pitchFamily="34" charset="-120"/>
              </a:rPr>
              <a:t>|-------------|-------------|-------------|</a:t>
            </a:r>
            <a:endParaRPr lang="en-US" sz="1200" dirty="0"/>
          </a:p>
          <a:p>
            <a:pPr algn="l" indent="0" marL="0">
              <a:lnSpc>
                <a:spcPct val="130000"/>
              </a:lnSpc>
              <a:buNone/>
            </a:pPr>
            <a:r>
              <a:rPr lang="en-US" sz="1200" dirty="0">
                <a:solidFill>
                  <a:srgbClr val="1E293B"/>
                </a:solidFill>
                <a:latin typeface="Calibri" pitchFamily="34" charset="0"/>
                <a:ea typeface="Calibri" pitchFamily="34" charset="-122"/>
                <a:cs typeface="Calibri" pitchFamily="34" charset="-120"/>
              </a:rPr>
              <a:t>| 熟练使用 Excel | 熟练使用 Python + SQL | 熟练使用 AI 辅助分析工具 |</a:t>
            </a:r>
            <a:endParaRPr lang="en-US" sz="1200" dirty="0"/>
          </a:p>
          <a:p>
            <a:pPr algn="l" indent="0" marL="0">
              <a:lnSpc>
                <a:spcPct val="130000"/>
              </a:lnSpc>
              <a:buNone/>
            </a:pPr>
            <a:r>
              <a:rPr lang="en-US" sz="1200" dirty="0">
                <a:solidFill>
                  <a:srgbClr val="1E293B"/>
                </a:solidFill>
                <a:latin typeface="Calibri" pitchFamily="34" charset="0"/>
                <a:ea typeface="Calibri" pitchFamily="34" charset="-122"/>
                <a:cs typeface="Calibri" pitchFamily="34" charset="-120"/>
              </a:rPr>
              <a:t>| 手动制作图表 | 代码自动生成图表 | 自然语言驱动图表生成 |</a:t>
            </a:r>
            <a:endParaRPr lang="en-US" sz="1200" dirty="0"/>
          </a:p>
          <a:p>
            <a:pPr algn="l" indent="0" marL="0">
              <a:lnSpc>
                <a:spcPct val="130000"/>
              </a:lnSpc>
              <a:buNone/>
            </a:pPr>
            <a:r>
              <a:rPr lang="en-US" sz="1200" dirty="0">
                <a:solidFill>
                  <a:srgbClr val="1E293B"/>
                </a:solidFill>
                <a:latin typeface="Calibri" pitchFamily="34" charset="0"/>
                <a:ea typeface="Calibri" pitchFamily="34" charset="-122"/>
                <a:cs typeface="Calibri" pitchFamily="34" charset="-120"/>
              </a:rPr>
              <a:t>| 写分析报告 | AI 生成初稿 + 人工修改 | AI 生成 + 人工价值判断 |</a:t>
            </a:r>
            <a:endParaRPr lang="en-US" sz="1200" dirty="0"/>
          </a:p>
          <a:p>
            <a:pPr algn="l" indent="0" marL="0">
              <a:lnSpc>
                <a:spcPct val="130000"/>
              </a:lnSpc>
              <a:buNone/>
            </a:pPr>
            <a:r>
              <a:rPr lang="en-US" sz="1200" dirty="0">
                <a:solidFill>
                  <a:srgbClr val="1E293B"/>
                </a:solidFill>
                <a:latin typeface="Calibri" pitchFamily="34" charset="0"/>
                <a:ea typeface="Calibri" pitchFamily="34" charset="-122"/>
                <a:cs typeface="Calibri" pitchFamily="34" charset="-120"/>
              </a:rPr>
              <a:t>| 数据清洗（核心技能） | 数据清洗（自动化） | 数据治理和质量管理 |</a:t>
            </a:r>
            <a:endParaRPr lang="en-US" sz="1200" dirty="0"/>
          </a:p>
          <a:p>
            <a:pPr algn="l" indent="0" marL="0">
              <a:lnSpc>
                <a:spcPct val="130000"/>
              </a:lnSpc>
              <a:buNone/>
            </a:pPr>
            <a:r>
              <a:rPr lang="en-US" sz="1200" dirty="0">
                <a:solidFill>
                  <a:srgbClr val="1E293B"/>
                </a:solidFill>
                <a:latin typeface="Calibri" pitchFamily="34" charset="0"/>
                <a:ea typeface="Calibri" pitchFamily="34" charset="-122"/>
                <a:cs typeface="Calibri" pitchFamily="34" charset="-120"/>
              </a:rPr>
              <a:t>| 统计建模（核心技能） | 机器学习建模 | 因果推断和决策优化 |</a:t>
            </a:r>
            <a:endParaRPr lang="en-US" sz="1200" dirty="0"/>
          </a:p>
          <a:p>
            <a:pPr algn="l" indent="0" marL="0">
              <a:lnSpc>
                <a:spcPct val="130000"/>
              </a:lnSpc>
              <a:buNone/>
            </a:pPr>
            <a:r>
              <a:rPr lang="en-US" sz="1200" dirty="0">
                <a:solidFill>
                  <a:srgbClr val="1E293B"/>
                </a:solidFill>
                <a:latin typeface="Calibri" pitchFamily="34" charset="0"/>
                <a:ea typeface="Calibri" pitchFamily="34" charset="-122"/>
                <a:cs typeface="Calibri" pitchFamily="34" charset="-120"/>
              </a:rPr>
              <a:t>| 回答"发生了什么" | 回答"为什么会发生" | 回答"应该怎么做" |</a:t>
            </a:r>
            <a:endParaRPr lang="en-US" sz="1200" dirty="0"/>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name="Slide 29">
    <p:bg>
      <p:bgPr>
        <a:solidFill>
          <a:srgbClr val="1A1A2E"/>
        </a:solidFill>
      </p:bgPr>
    </p:bg>
    <p:spTree>
      <p:nvGrpSpPr>
        <p:cNvPr id="1" name=""/>
        <p:cNvGrpSpPr/>
        <p:nvPr/>
      </p:nvGrpSpPr>
      <p:grpSpPr>
        <a:xfrm>
          <a:off x="0" y="0"/>
          <a:ext cx="0" cy="0"/>
          <a:chOff x="0" y="0"/>
          <a:chExt cx="0" cy="0"/>
        </a:xfrm>
      </p:grpSpPr>
      <p:sp>
        <p:nvSpPr>
          <p:cNvPr id="2" name="Shape 0"/>
          <p:cNvSpPr/>
          <p:nvPr/>
        </p:nvSpPr>
        <p:spPr>
          <a:xfrm>
            <a:off x="0" y="0"/>
            <a:ext cx="9144000" cy="54864"/>
          </a:xfrm>
          <a:prstGeom prst="rect">
            <a:avLst/>
          </a:prstGeom>
          <a:solidFill>
            <a:srgbClr val="F59E0B"/>
          </a:solidFill>
          <a:ln/>
        </p:spPr>
      </p:sp>
      <p:sp>
        <p:nvSpPr>
          <p:cNvPr id="3" name="Text 1"/>
          <p:cNvSpPr/>
          <p:nvPr/>
        </p:nvSpPr>
        <p:spPr>
          <a:xfrm>
            <a:off x="457200" y="365760"/>
            <a:ext cx="8229600" cy="640080"/>
          </a:xfrm>
          <a:prstGeom prst="rect">
            <a:avLst/>
          </a:prstGeom>
          <a:noFill/>
          <a:ln/>
        </p:spPr>
        <p:txBody>
          <a:bodyPr wrap="square" rtlCol="0" anchor="ctr"/>
          <a:lstStyle/>
          <a:p>
            <a:pPr algn="l" indent="0" marL="0">
              <a:buNone/>
            </a:pPr>
            <a:r>
              <a:rPr lang="en-US" sz="3200" b="1" dirty="0">
                <a:solidFill>
                  <a:srgbClr val="FFFFFF"/>
                </a:solidFill>
                <a:latin typeface="Georgia" pitchFamily="34" charset="0"/>
                <a:ea typeface="Georgia" pitchFamily="34" charset="-122"/>
                <a:cs typeface="Georgia" pitchFamily="34" charset="-120"/>
              </a:rPr>
              <a:t>本章小结</a:t>
            </a:r>
            <a:endParaRPr lang="en-US" sz="3200" dirty="0"/>
          </a:p>
        </p:txBody>
      </p:sp>
      <p:sp>
        <p:nvSpPr>
          <p:cNvPr id="4" name="Shape 2"/>
          <p:cNvSpPr/>
          <p:nvPr/>
        </p:nvSpPr>
        <p:spPr>
          <a:xfrm>
            <a:off x="457200" y="1005840"/>
            <a:ext cx="1828800" cy="36576"/>
          </a:xfrm>
          <a:prstGeom prst="rect">
            <a:avLst/>
          </a:prstGeom>
          <a:solidFill>
            <a:srgbClr val="F59E0B"/>
          </a:solidFill>
          <a:ln/>
        </p:spPr>
      </p:sp>
      <p:sp>
        <p:nvSpPr>
          <p:cNvPr id="5" name="Text 3"/>
          <p:cNvSpPr/>
          <p:nvPr/>
        </p:nvSpPr>
        <p:spPr>
          <a:xfrm>
            <a:off x="457200" y="1280160"/>
            <a:ext cx="8229600" cy="3200400"/>
          </a:xfrm>
          <a:prstGeom prst="rect">
            <a:avLst/>
          </a:prstGeom>
          <a:noFill/>
          <a:ln/>
        </p:spPr>
        <p:txBody>
          <a:bodyPr wrap="square" rtlCol="0" anchor="t"/>
          <a:lstStyle/>
          <a:p>
            <a:pPr algn="l" indent="0" marL="0">
              <a:lnSpc>
                <a:spcPct val="140000"/>
              </a:lnSpc>
              <a:buNone/>
            </a:pPr>
            <a:r>
              <a:rPr lang="en-US" sz="1400" dirty="0">
                <a:solidFill>
                  <a:srgbClr val="E8F4F8"/>
                </a:solidFill>
                <a:latin typeface="Calibri" pitchFamily="34" charset="0"/>
                <a:ea typeface="Calibri" pitchFamily="34" charset="-122"/>
                <a:cs typeface="Calibri" pitchFamily="34" charset="-120"/>
              </a:rPr>
              <a:t>大语言模型正在重塑旅游数据分析的工作方式——自然语言查询降低了数据访问门槛，自动洞察生成加速了分析流程，代码生成让技术实现更高效。RAG（检索增强生成）将 LLM 与实时数据库连接，解决了知识时效性和幻觉问题。</a:t>
            </a:r>
            <a:endParaRPr lang="en-US" sz="1400" dirty="0"/>
          </a:p>
          <a:p>
            <a:pPr algn="l" indent="0" marL="0">
              <a:lnSpc>
                <a:spcPct val="140000"/>
              </a:lnSpc>
              <a:buNone/>
            </a:pPr>
            <a:endParaRPr lang="en-US" sz="1400" dirty="0"/>
          </a:p>
          <a:p>
            <a:pPr algn="l" indent="0" marL="0">
              <a:lnSpc>
                <a:spcPct val="140000"/>
              </a:lnSpc>
              <a:buNone/>
            </a:pPr>
            <a:r>
              <a:rPr lang="en-US" sz="1400" dirty="0">
                <a:solidFill>
                  <a:srgbClr val="E8F4F8"/>
                </a:solidFill>
                <a:latin typeface="Calibri" pitchFamily="34" charset="0"/>
                <a:ea typeface="Calibri" pitchFamily="34" charset="-122"/>
                <a:cs typeface="Calibri" pitchFamily="34" charset="-120"/>
              </a:rPr>
              <a:t>AIGC 在旅游内容生产中的应用日益广泛——从游记生成到营销文案到多语种翻译，但"AI 生成初稿 + 人工审核"的协作模式是质量控制的关键。</a:t>
            </a:r>
            <a:endParaRPr lang="en-US" sz="1400" dirty="0"/>
          </a:p>
          <a:p>
            <a:pPr algn="l" indent="0" marL="0">
              <a:lnSpc>
                <a:spcPct val="140000"/>
              </a:lnSpc>
              <a:buNone/>
            </a:pPr>
            <a:endParaRPr lang="en-US" sz="1400" dirty="0"/>
          </a:p>
          <a:p>
            <a:pPr algn="l" indent="0" marL="0">
              <a:lnSpc>
                <a:spcPct val="140000"/>
              </a:lnSpc>
              <a:buNone/>
            </a:pPr>
            <a:r>
              <a:rPr lang="en-US" sz="1400" dirty="0">
                <a:solidFill>
                  <a:srgbClr val="E8F4F8"/>
                </a:solidFill>
                <a:latin typeface="Calibri" pitchFamily="34" charset="0"/>
                <a:ea typeface="Calibri" pitchFamily="34" charset="-122"/>
                <a:cs typeface="Calibri" pitchFamily="34" charset="-120"/>
              </a:rPr>
              <a:t>前沿技术方向包括：联邦学习实现"数据不出域"的隐私保护联合建模、因果推断从"预测"升级到"因果"、实时流处理实现"数据产生即决策"、多模态分析融合文字+图片+视频+轨迹。</a:t>
            </a:r>
            <a:endParaRPr lang="en-US" sz="1400" dirty="0"/>
          </a:p>
          <a:p>
            <a:pPr algn="l" indent="0" marL="0">
              <a:lnSpc>
                <a:spcPct val="140000"/>
              </a:lnSpc>
              <a:buNone/>
            </a:pPr>
            <a:endParaRPr lang="en-US" sz="1400" dirty="0"/>
          </a:p>
          <a:p>
            <a:pPr algn="l" indent="0" marL="0">
              <a:lnSpc>
                <a:spcPct val="140000"/>
              </a:lnSpc>
              <a:buNone/>
            </a:pPr>
            <a:r>
              <a:rPr lang="en-US" sz="1400" dirty="0">
                <a:solidFill>
                  <a:srgbClr val="E8F4F8"/>
                </a:solidFill>
                <a:latin typeface="Calibri" pitchFamily="34" charset="0"/>
                <a:ea typeface="Calibri" pitchFamily="34" charset="-122"/>
                <a:cs typeface="Calibri" pitchFamily="34" charset="-120"/>
              </a:rPr>
              <a:t>未来数据分析师的核心竞争力不是"会写代码"，而是"会问问题、会解读结果、会给出建议"——业务理解、批判性思维和伦理判断是 AI 难以替代的人类优势。</a:t>
            </a:r>
            <a:endParaRPr lang="en-US" sz="1400" dirty="0"/>
          </a:p>
          <a:p>
            <a:pPr algn="l" indent="0" marL="0">
              <a:lnSpc>
                <a:spcPct val="140000"/>
              </a:lnSpc>
              <a:buNone/>
            </a:pPr>
            <a:endParaRPr lang="en-US" sz="1400" dirty="0"/>
          </a:p>
          <a:p>
            <a:pPr algn="l" indent="0" marL="0">
              <a:lnSpc>
                <a:spcPct val="140000"/>
              </a:lnSpc>
              <a:buNone/>
            </a:pPr>
            <a:r>
              <a:rPr lang="en-US" sz="1400" dirty="0">
                <a:solidFill>
                  <a:srgbClr val="E8F4F8"/>
                </a:solidFill>
                <a:latin typeface="Calibri" pitchFamily="34" charset="0"/>
                <a:ea typeface="Calibri" pitchFamily="34" charset="-122"/>
                <a:cs typeface="Calibri" pitchFamily="34" charset="-120"/>
              </a:rPr>
              <a:t>---</a:t>
            </a:r>
            <a:endParaRPr lang="en-US" sz="1400" dirty="0"/>
          </a:p>
        </p:txBody>
      </p:sp>
      <p:sp>
        <p:nvSpPr>
          <p:cNvPr id="6" name="Text 4"/>
          <p:cNvSpPr/>
          <p:nvPr/>
        </p:nvSpPr>
        <p:spPr>
          <a:xfrm>
            <a:off x="457200" y="4572000"/>
            <a:ext cx="8229600" cy="365760"/>
          </a:xfrm>
          <a:prstGeom prst="rect">
            <a:avLst/>
          </a:prstGeom>
          <a:noFill/>
          <a:ln/>
        </p:spPr>
        <p:txBody>
          <a:bodyPr wrap="square" rtlCol="0" anchor="ctr"/>
          <a:lstStyle/>
          <a:p>
            <a:pPr algn="r" indent="0" marL="0">
              <a:buNone/>
            </a:pPr>
            <a:r>
              <a:rPr lang="en-US" sz="1400" dirty="0">
                <a:solidFill>
                  <a:srgbClr val="1C7293"/>
                </a:solidFill>
                <a:latin typeface="Calibri" pitchFamily="34" charset="0"/>
                <a:ea typeface="Calibri" pitchFamily="34" charset="-122"/>
                <a:cs typeface="Calibri" pitchFamily="34" charset="-120"/>
              </a:rPr>
              <a:t>第 12 章 完</a:t>
            </a:r>
            <a:endParaRPr lang="en-US" sz="1400" dirty="0"/>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name="Slide 30">
    <p:bg>
      <p:bgPr>
        <a:solidFill>
          <a:srgbClr val="1A1A2E"/>
        </a:solidFill>
      </p:bgPr>
    </p:bg>
    <p:spTree>
      <p:nvGrpSpPr>
        <p:cNvPr id="1" name=""/>
        <p:cNvGrpSpPr/>
        <p:nvPr/>
      </p:nvGrpSpPr>
      <p:grpSpPr>
        <a:xfrm>
          <a:off x="0" y="0"/>
          <a:ext cx="0" cy="0"/>
          <a:chOff x="0" y="0"/>
          <a:chExt cx="0" cy="0"/>
        </a:xfrm>
      </p:grpSpPr>
      <p:sp>
        <p:nvSpPr>
          <p:cNvPr id="2" name="Shape 0"/>
          <p:cNvSpPr/>
          <p:nvPr/>
        </p:nvSpPr>
        <p:spPr>
          <a:xfrm>
            <a:off x="3200400" y="914400"/>
            <a:ext cx="2743200" cy="2743200"/>
          </a:xfrm>
          <a:prstGeom prst="ellipse">
            <a:avLst/>
          </a:prstGeom>
          <a:solidFill>
            <a:srgbClr val="065A82">
              <a:alpha val="30000"/>
            </a:srgbClr>
          </a:solidFill>
          <a:ln/>
        </p:spPr>
      </p:sp>
      <p:sp>
        <p:nvSpPr>
          <p:cNvPr id="3" name="Text 1"/>
          <p:cNvSpPr/>
          <p:nvPr/>
        </p:nvSpPr>
        <p:spPr>
          <a:xfrm>
            <a:off x="914400" y="1645920"/>
            <a:ext cx="7315200" cy="1097280"/>
          </a:xfrm>
          <a:prstGeom prst="rect">
            <a:avLst/>
          </a:prstGeom>
          <a:noFill/>
          <a:ln/>
        </p:spPr>
        <p:txBody>
          <a:bodyPr wrap="square" rtlCol="0" anchor="ctr"/>
          <a:lstStyle/>
          <a:p>
            <a:pPr algn="ctr" indent="0" marL="0">
              <a:buNone/>
            </a:pPr>
            <a:r>
              <a:rPr lang="en-US" sz="4800" b="1" dirty="0">
                <a:solidFill>
                  <a:srgbClr val="FFFFFF"/>
                </a:solidFill>
                <a:latin typeface="Georgia" pitchFamily="34" charset="0"/>
                <a:ea typeface="Georgia" pitchFamily="34" charset="-122"/>
                <a:cs typeface="Georgia" pitchFamily="34" charset="-120"/>
              </a:rPr>
              <a:t>谢谢</a:t>
            </a:r>
            <a:endParaRPr lang="en-US" sz="4800" dirty="0"/>
          </a:p>
        </p:txBody>
      </p:sp>
      <p:sp>
        <p:nvSpPr>
          <p:cNvPr id="4" name="Text 2"/>
          <p:cNvSpPr/>
          <p:nvPr/>
        </p:nvSpPr>
        <p:spPr>
          <a:xfrm>
            <a:off x="914400" y="2743200"/>
            <a:ext cx="7315200" cy="548640"/>
          </a:xfrm>
          <a:prstGeom prst="rect">
            <a:avLst/>
          </a:prstGeom>
          <a:noFill/>
          <a:ln/>
        </p:spPr>
        <p:txBody>
          <a:bodyPr wrap="square" rtlCol="0" anchor="ctr"/>
          <a:lstStyle/>
          <a:p>
            <a:pPr algn="ctr" indent="0" marL="0">
              <a:buNone/>
            </a:pPr>
            <a:r>
              <a:rPr lang="en-US" sz="2000" spc="600" kern="0" dirty="0">
                <a:solidFill>
                  <a:srgbClr val="1C7293"/>
                </a:solidFill>
                <a:latin typeface="Georgia" pitchFamily="34" charset="0"/>
                <a:ea typeface="Georgia" pitchFamily="34" charset="-122"/>
                <a:cs typeface="Georgia" pitchFamily="34" charset="-120"/>
              </a:rPr>
              <a:t>Thank You</a:t>
            </a:r>
            <a:endParaRPr lang="en-US" sz="2000" dirty="0"/>
          </a:p>
        </p:txBody>
      </p:sp>
      <p:sp>
        <p:nvSpPr>
          <p:cNvPr id="5" name="Text 3"/>
          <p:cNvSpPr/>
          <p:nvPr/>
        </p:nvSpPr>
        <p:spPr>
          <a:xfrm>
            <a:off x="914400" y="4114800"/>
            <a:ext cx="7315200" cy="365760"/>
          </a:xfrm>
          <a:prstGeom prst="rect">
            <a:avLst/>
          </a:prstGeom>
          <a:noFill/>
          <a:ln/>
        </p:spPr>
        <p:txBody>
          <a:bodyPr wrap="square" rtlCol="0" anchor="ctr"/>
          <a:lstStyle/>
          <a:p>
            <a:pPr algn="ctr" indent="0" marL="0">
              <a:buNone/>
            </a:pPr>
            <a:r>
              <a:rPr lang="en-US" sz="1200" dirty="0">
                <a:solidFill>
                  <a:srgbClr val="64748B"/>
                </a:solidFill>
                <a:latin typeface="Calibri" pitchFamily="34" charset="0"/>
                <a:ea typeface="Calibri" pitchFamily="34" charset="-122"/>
                <a:cs typeface="Calibri" pitchFamily="34" charset="-120"/>
              </a:rPr>
              <a:t>旅游大数据分析与决策  |  安顺学院旅游管理学院</a:t>
            </a:r>
            <a:endParaRPr lang="en-US" sz="12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30</Slides>
  <Notes>30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30</vt:i4>
      </vt:variant>
    </vt:vector>
  </HeadingPairs>
  <TitlesOfParts>
    <vt:vector size="33"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lpstr>Slide 25</vt:lpstr>
      <vt:lpstr>Slide 26</vt:lpstr>
      <vt:lpstr>Slide 27</vt:lpstr>
      <vt:lpstr>Slide 28</vt:lpstr>
      <vt:lpstr>Slide 29</vt:lpstr>
      <vt:lpstr>Slide 30</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旅游大数据分析与决策 - 第12章 AI 与大数据的融合趋势</dc:title>
  <dc:subject>PptxGenJS Presentation</dc:subject>
  <dc:creator>安顺学院旅游管理学院</dc:creator>
  <cp:lastModifiedBy>安顺学院旅游管理学院</cp:lastModifiedBy>
  <cp:revision>1</cp:revision>
  <dcterms:created xsi:type="dcterms:W3CDTF">2026-07-28T23:52:26Z</dcterms:created>
  <dcterms:modified xsi:type="dcterms:W3CDTF">2026-07-28T23:52:26Z</dcterms:modified>
</cp:coreProperties>
</file>