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旅游大数据分析与决策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大数据伦理与隐私保护</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旅游大数据分析与决策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掌握大数据伦理与隐私保护的核心概念、理论框架与关键术语，理解其在数字文旅学科体系中的定位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能够运用大数据伦理与隐私保护的理论工具分析实践问题，具备方案设计与评估的基本能力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 年，国内某知名景区因"刷脸入园"引发争议。景区在入口处部署了人脸识别闸机，游客购票时被采集人脸信息，入园时"刷脸"通行。景区管理方的理由很充分：人脸识别比二维码更快捷（平均通行时间从 5 秒降到 2 秒）、更安全（杜绝黄牛倒票）、更便于管理（自动统计入园人数）。</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但争议随之而来：游客在购票时被告知"需要采集人脸信息"，但告知文本长达 3000 字，用小字写在购票页面的最底部——几乎没有游客真正阅读过。游客的人脸数据被存储多久？谁可以访问？是否被用于其他目的（如商业分析、与政府部门共享）？如果系统被黑客攻击导致人脸数据泄露怎么办？</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法律学者指出，根据《个人信息保护法》，人脸数据属于"敏感个人信息"，只有在"具有特定目的和充分必要性"的前提下才能处理。律师质疑：二维码或身份证同样可以解决黄牛倒票问题——"为什么非用人脸识别不可？"</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最终，在舆论和法律的双重压力下，景区修改了方案：提供人脸识别、二维码、身份证三种入园方式，游客自主选择；人脸识别的知情同意书精简为 200 字，以醒目方式呈现；人脸数据存储期限明确为 30 天，到期自动删除。</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Text 2"/>
          <p:cNvSpPr/>
          <p:nvPr/>
        </p:nvSpPr>
        <p:spPr>
          <a:xfrm>
            <a:off x="7315200" y="137160"/>
            <a:ext cx="1371600" cy="457200"/>
          </a:xfrm>
          <a:prstGeom prst="rect">
            <a:avLst/>
          </a:prstGeom>
          <a:noFill/>
          <a:ln/>
        </p:spPr>
        <p:txBody>
          <a:bodyPr wrap="square" rtlCol="0" anchor="ctr"/>
          <a:lstStyle/>
          <a:p>
            <a:pPr algn="r" indent="0" marL="0">
              <a:buNone/>
            </a:pPr>
            <a:r>
              <a:rPr lang="en-US" sz="1400" dirty="0">
                <a:solidFill>
                  <a:srgbClr val="E8F4F8"/>
                </a:solidFill>
                <a:latin typeface="Calibri" pitchFamily="34" charset="0"/>
                <a:ea typeface="Calibri" pitchFamily="34" charset="-122"/>
                <a:cs typeface="Calibri" pitchFamily="34" charset="-120"/>
              </a:rPr>
              <a:t>(续 2)</a:t>
            </a:r>
            <a:endParaRPr lang="en-US" sz="1400" dirty="0"/>
          </a:p>
        </p:txBody>
      </p:sp>
      <p:sp>
        <p:nvSpPr>
          <p:cNvPr id="5" name="Shape 3"/>
          <p:cNvSpPr/>
          <p:nvPr/>
        </p:nvSpPr>
        <p:spPr>
          <a:xfrm>
            <a:off x="457200" y="1005840"/>
            <a:ext cx="8229600" cy="3657600"/>
          </a:xfrm>
          <a:prstGeom prst="rect">
            <a:avLst/>
          </a:prstGeom>
          <a:solidFill>
            <a:srgbClr val="F8FAFC"/>
          </a:solidFill>
          <a:ln w="12700">
            <a:solidFill>
              <a:srgbClr val="1C7293"/>
            </a:solidFill>
            <a:prstDash val="solid"/>
          </a:ln>
        </p:spPr>
      </p:sp>
      <p:sp>
        <p:nvSpPr>
          <p:cNvPr id="6" name="Shape 4"/>
          <p:cNvSpPr/>
          <p:nvPr/>
        </p:nvSpPr>
        <p:spPr>
          <a:xfrm>
            <a:off x="457200" y="1005840"/>
            <a:ext cx="1371600" cy="365760"/>
          </a:xfrm>
          <a:prstGeom prst="rect">
            <a:avLst/>
          </a:prstGeom>
          <a:solidFill>
            <a:srgbClr val="F59E0B"/>
          </a:solidFill>
          <a:ln/>
        </p:spPr>
      </p:sp>
      <p:sp>
        <p:nvSpPr>
          <p:cNvPr id="7" name="Text 5"/>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8" name="Text 6"/>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景区刷脸入园——"提升效率"是否构成《个人信息保护法》中的"充分必要性"？</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如果景区提供了三种入园方式，但人脸识别通道的速度明显快于其他通道，这种"软强制"公平吗？</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你作为数据分析师，领导要求你"分析游客在景区内的消费行为与停留路线的关联"，但这些数据涉及游客的位置隐私——你会怎么做？</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旅游大数据的伦理框架</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11.1.1 数据伦理的核心原则  |  11.1.2 旅游数据分析的伦理灰色地带</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隐私保护的法律法规</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11.2.1 《个人信息保护法》对旅游行业的影响  |  11.2.2 数据跨境与入境旅游</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隐私保护技术</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11.3.1 数据脱敏与匿名化  |  11.3.2 联邦学习</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算法公平性</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11.4.1 算法偏见的来源  |  11.4.2 公平性评估与缓解</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11.5 负责任的数据实践</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11.5.1 数据伦理审查机制  |  11.5.2 透明化与可解释性</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旅游大数据的伦理框架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旅游大数据的伦理框架</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11.1.1 数据伦理的核心原则</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尊重自主性。 数据主体（游客）有权决定自己的数据是否被采集、被谁使用、用于什么目的。这意味着：采集数据前必须告知并获得同意（告知-同意原则）。游客有权撤回同意并要求删除数据（删除权）。游客有权访问自己的数据并了解其使用方式（访问权）。
 善行与不伤害。 数据使用应以增进游客福祉为目的，不应造成伤害。这意味着：不应利用数据分析结果对游客进行价格歧视（"这个用户消费水平高，给他显示更高的价格"）。不应将数据分析结果用于操纵游客行为（"这个用户容易冲动消费，给他推送限时优惠制造紧迫感"）。数据安全措施应到位，防止数据泄露对游客造成损害。
 公正性。 数据采集和使用的收益和风险应在不同群体之间公平分配。这意味着：智慧旅游的便利不应只惠及"数字原住民"，老年人和残障人士也应同等受益。数据分析不应系统性地歧视某些群体（如算法只向高消费群体推荐优质酒店）。
 透明度。 数据的使用方式应该是透明的、可解释...</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尊重自主性。 数据主体（游客）有权决定自己的数据是否被采集、被谁使用、用于什么目的。这意味着：采集数据前必须告知并获得同意（告知-同意原则）。游客有权撤回同意并要求删除数据（删除权）。游客有权访问自己的数据并了解其使用方式（访问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善行与不伤害。 数据使用应以增进游客福祉为目的，不应造成伤害。这意味着：不应利用数据分析结果对游客进行价格歧视（"这个用户消费水平高，给他显示更高的价格"）。不应将数据分析结果用于操纵游客行为（"这个用户容易冲动消费，给他推送限时优惠制造紧迫感"）。数据安全措施应到位，防止数据泄露对游客造成损害。</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公正性。 数据采集和使用的收益和风险应在不同群体之间公平分配。这意味着：智慧旅游的便利不应只惠及"数字原住民"，老年人和残障人士也应同等受益。数据分析不应系统性地歧视某些群体（如算法只向高消费群体推荐优质酒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透明度。 数据的使用方式应该是透明的、可解释的。这意味着：当 AI 系统基于游客数据做出自动决策时（如"拒绝该用户的预订"），应能解释原因。当推荐系统向游客推荐特定内容时，应标注"为什么推荐这个"。</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旅游大数据的伦理框架</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11.1.2 旅游数据分析的伦理灰色地带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"匿名化"的幻觉。 景区将游客的 WiFi 探针数据"匿名化"（去掉 MAC 地址与个人身份的关联）后用于客流分析——这足够安全吗？研究表明，仅需 4 个时空点（某人在 4 个不同时间的位置）就能唯一识别 95% 的手机用户。WiFi 探针数据的"匿名化"在技术上并不充分——这是典型的"匿名化幻觉"。
 "改善服务"的万能借口。 很多旅游企业以"改善服务"为由采集大量游客数据——"我们采集您的位置数据是为了优化游览路线""我们分析您的消费记录是为了推荐更合适的商品"。这些理由在技术上成立，但边界在哪里？"改善服务"可以成为无限采集数据的"万能借口"吗？关键在于比例原则——采集的数据量和敏感度是否与"改善服务"的目的成比例？
 数据再利用。 数据被采集时告知的目的是 A（"用于入园身份验证"），后来被用于目的 B（"分析游客消费行为"）——这是否需要重新获得同意？《个人信息保护法》的回答是：...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"匿名化"的幻觉。 景区将游客的 WiFi 探针数据"匿名化"（去掉 MAC 地址与个人身份的关联）后用于客流分析——这足够安全吗？研究表明，仅需 4 个时空点（某人在 4 个不同时间的位置）就能唯一识别 95% 的手机用户。WiFi 探针数据的"匿名化"在技术上并不充分——这是典型的"匿名化幻觉"。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"改善服务"的万能借口。 很多旅游企业以"改善服务"为由采集大量游客数据——"我们采集您的位置数据是为了优化游览路线""我们分析您的消费记录是为了推荐更合适的商品"。这些理由在技术上成立，但边界在哪里？"改善服务"可以成为无限采集数据的"万能借口"吗？关键在于比例原则——采集的数据量和敏感度是否与"改善服务"的目的成比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数据再利用。 数据被采集时告知的目的是 A（"用于入园身份验证"），后来被用于目的 B（"分析游客消费行为"）——这是否需要重新获得同意？《个人信息保护法》的回答是：需要。数据不能"一鱼多吃"——如果原始同意只覆盖了目的 A，用于目的 B 必须重新告知并获得同意。</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11.1 旅游大数据的伦理框架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11.1.1 数据伦理的核心原则</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尊重自主性。 数据主体（游客）有权决定自己的数据是否被采集、被谁使用、用于什么目的。这意味着：采集数据前必须告知并获得同意（告知-同意原则）。游客有权撤回同意并要求删除数据（删除权）。游客有权访问自己的数据并了解其使用方式（访问权）。</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11.1.2 旅游数据分析的伦理灰色地带</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"匿名化"的幻觉。 景区将游客的 WiFi 探针数据"匿名化"（去掉 MAC 地址与个人身份的关联）后用于客流分析——这足够安全吗？研究表明，仅需 4 个时空点（某人在 4 个不同时间的位置）就能唯一识别 95% 的手机用户。WiFi 探针数据的"匿名化"在技术上并不充分——这是典型的"匿名化幻觉"...</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隐私保护的法律法规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隐私保护的法律法规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11.2.1 《个人信息保护法》对旅游行业的影响</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告知-同意原则。 采集游客个人信息前，必须以显著方式、清晰易懂的语言告知：信息处理者的名称和联系方式、处理目的和处理方式、处理的个人信息种类、保存期限、个人行使权利的方式。旅游行业常见的合规问题：告知文本藏在页面底部、使用法律术语而非通俗语言、将几十种数据用途打包在一个同意中（"一揽子同意"）。
 敏感个人信息的特殊保护。 生物识别信息（人脸、指纹）、行踪轨迹、不满十四周岁未成年人的个人信息等属于"敏感个人信息"，需要更高水平的保护。只有具有特定目的和充分必要性的前提下，且采取严格保护措施的情况下，才能处理敏感个人信息。旅游行业常见争议：景区人脸识别是否满足"充分必要性"？酒店人脸识别入住是否满足"充分必要性"？
 自动化决策的透明度。 当使用 AI 算法对游客进行自动化决策（如动态定价、信用评估、个性化推荐）时，应保证决策的透明度和结果公平公正。游客有权拒绝仅通过自动化决策方式作出对其权...</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告知-同意原则。 采集游客个人信息前，必须以显著方式、清晰易懂的语言告知：信息处理者的名称和联系方式、处理目的和处理方式、处理的个人信息种类、保存期限、个人行使权利的方式。旅游行业常见的合规问题：告知文本藏在页面底部、使用法律术语而非通俗语言、将几十种数据用途打包在一个同意中（"一揽子同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敏感个人信息的特殊保护。 生物识别信息（人脸、指纹）、行踪轨迹、不满十四周岁未成年人的个人信息等属于"敏感个人信息"，需要更高水平的保护。只有具有特定目的和充分必要性的前提下，且采取严格保护措施的情况下，才能处理敏感个人信息。旅游行业常见争议：景区人脸识别是否满足"充分必要性"？酒店人脸识别入住是否满足"充分必要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自动化决策的透明度。 当使用 AI 算法对游客进行自动化决策（如动态定价、信用评估、个性化推荐）时，应保证决策的透明度和结果公平公正。游客有权拒绝仅通过自动化决策方式作出对其权益有重大影响的决定。旅游行业应用：如果 AI 系统自动拒绝了某游客的预订，游客有权要求人工复核。</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隐私保护的法律法规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11.2.2 数据跨境与入境旅游</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入境旅游的数据合规。 随着中国入境旅游的恢复，外国游客的数据合规成为新课题。外国游客在中国使用"一码游贵州"等平台时，其数据被采集和处理——这些数据属于"境内收集的个人信息"，原则上应存储在境内。如果平台使用了境外云服务或与境外 OTA 共享数据，可能触发数据跨境传输的合规要求。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入境旅游的数据合规。 随着中国入境旅游的恢复，外国游客的数据合规成为新课题。外国游客在中国使用"一码游贵州"等平台时，其数据被采集和处理——这些数据属于"境内收集的个人信息"，原则上应存储在境内。如果平台使用了境外云服务或与境外 OTA 共享数据，可能触发数据跨境传输的合规要求。</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11.2 隐私保护的法律法规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11.2.1 《个人信息保护法》对旅游行业的影响</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告知-同意原则。 采集游客个人信息前，必须以显著方式、清晰易懂的语言告知：信息处理者的名称和联系方式、处理目的和处理方式、处理的个人信息种类、保存期限、个人行使权利的方式。旅游行业常见的合规问题：告知文本藏在页面底部、使用法律术语而非通俗语言、将几十种数据用途打包在一个同意中（"一揽子同意"）。</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11.2.2 数据跨境与入境旅游</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入境旅游的数据合规。 随着中国入境旅游的恢复，外国游客的数据合规成为新课题。外国游客在中国使用"一码游贵州"等平台时，其数据被采集和处理——这些数据属于"境内收集的个人信息"，原则上应存储在境内。如果平台使用了境外云服务或与境外 OTA 共享数据，可能触发数据跨境传输的合规要求。</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隐私保护技术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隐私保护技术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11.3.1 数据脱敏与匿名化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数据脱敏。 在不影响数据分析价值的前提下，对敏感数据进行变形处理——手机号显示为 138**1234、身份证号只保留前 6 位和后 4 位、姓名替换为 ID。数据脱敏是"最小必要原则"的技术实现——数据分析师通常不需要知道游客的真实姓名和完整身份证号，脱敏后的数据足以支持绝大多数分析任务。
 K-匿名性。 确保数据集中每条记录至少与 K-1 条其他记录在准标识符（如年龄、性别、邮编）上相同——攻击者无法将某条记录唯一关联到某个个体。但 K-匿名性不能防止属性泄露——如果 K=5 的组中所有人的"疾病"字段都是"高血压"，攻击者即使无法唯一识别个体，也能推断出"这个组的 5 个人都有高血压"。
 差分隐私。 差分隐私是当前最严格的隐私保护技术——在查询结果中添加精心设计的数学噪声，使得攻击者无法通过查询结果推断出任何个体是否在数据集中。例如，景区公布"今日客流量 12500 人"之前，在真实...</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数据脱敏。 在不影响数据分析价值的前提下，对敏感数据进行变形处理——手机号显示为 138**1234、身份证号只保留前 6 位和后 4 位、姓名替换为 ID。数据脱敏是"最小必要原则"的技术实现——数据分析师通常不需要知道游客的真实姓名和完整身份证号，脱敏后的数据足以支持绝大多数分析任务。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K-匿名性。 确保数据集中每条记录至少与 K-1 条其他记录在准标识符（如年龄、性别、邮编）上相同——攻击者无法将某条记录唯一关联到某个个体。但 K-匿名性不能防止属性泄露——如果 K=5 的组中所有人的"疾病"字段都是"高血压"，攻击者即使无法唯一识别个体，也能推断出"这个组的 5 个人都有高血压"。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差分隐私。 差分隐私是当前最严格的隐私保护技术——在查询结果中添加精心设计的数学噪声，使得攻击者无法通过查询结果推断出任何个体是否在数据集中。例如，景区公布"今日客流量 12500 人"之前，在真实数字上添加一个随机噪声 ±50 人。差分隐私提供了数学上可证明的隐私保证。</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隐私保护技术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11.3.2 联邦学习</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联邦学习的原理。 联邦学习是一种分布式机器学习方法——数据保留在本地（各景区的服务器），仅共享模型更新的参数（梯度），不共享原始数据。"数据不动模型动"——中央服务器协调各参与方训练一个共享模型，但各方数据不出本地。
 联邦学习在旅游中的应用。 跨景区客流预测——各景区用自己的本地数据训练本地模型，将模型更新发送到中央服务器聚合成全局模型。不需要共享游客数据，但能获得"好像用了所有数据"的预测效果。跨酒店需求预测——各酒店用自己的入住数据训练需求预测模型，联合学习提升整体预测准确率。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联邦学习的原理。 联邦学习是一种分布式机器学习方法——数据保留在本地（各景区的服务器），仅共享模型更新的参数（梯度），不共享原始数据。"数据不动模型动"——中央服务器协调各参与方训练一个共享模型，但各方数据不出本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联邦学习在旅游中的应用。 跨景区客流预测——各景区用自己的本地数据训练本地模型，将模型更新发送到中央服务器聚合成全局模型。不需要共享游客数据，但能获得"好像用了所有数据"的预测效果。跨酒店需求预测——各酒店用自己的入住数据训练需求预测模型，联合学习提升整体预测准确率。</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11.3 隐私保护技术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11.3.1 数据脱敏与匿名化</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数据脱敏。 在不影响数据分析价值的前提下，对敏感数据进行变形处理——手机号显示为 138**1234、身份证号只保留前 6 位和后 4 位、姓名替换为 ID。数据脱敏是"最小必要原则"的技术实现——数据分析师通常不需要知道游客的真实姓名和完整身份证号，脱敏后的数据足以支持绝大多数分析任务。</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11.3.2 联邦学习</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联邦学习的原理。 联邦学习是一种分布式机器学习方法——数据保留在本地（各景区的服务器），仅共享模型更新的参数（梯度），不共享原始数据。"数据不动模型动"——中央服务器协调各参与方训练一个共享模型，但各方数据不出本地。</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算法公平性</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算法公平性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11.4.1 算法偏见的来源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历史数据中的偏见。 如果历史数据中某些群体被系统性忽视（如低收入游客很少使用线上预订，所以线上数据中低收入群体代表性不足），模型会"学会"忽视这些群体——"历史上不常来的群体，未来也不会常来"是自我实现的预言。
 特征选择中的偏见。 如果定价模型使用了"手机型号"作为特征——高端手机用户看到更高价格、低端手机用户看到更低价格——这是否公平？手机型号与支付能力有关联，但这种关联是否合理？算法公平性的核心问题是"什么特征是合法的区分依据"——年龄（老年人优惠）通常是合法的，种族/民族通常是不合法的，但"手机型号"是灰色地带。
 反馈循环。 推荐系统推荐热门景点 → 热门景点更热门 → 推荐系统继续推荐 → 冷门景点永无出头之日。反馈循环让初始的不平等自我强化。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历史数据中的偏见。 如果历史数据中某些群体被系统性忽视（如低收入游客很少使用线上预订，所以线上数据中低收入群体代表性不足），模型会"学会"忽视这些群体——"历史上不常来的群体，未来也不会常来"是自我实现的预言。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特征选择中的偏见。 如果定价模型使用了"手机型号"作为特征——高端手机用户看到更高价格、低端手机用户看到更低价格——这是否公平？手机型号与支付能力有关联，但这种关联是否合理？算法公平性的核心问题是"什么特征是合法的区分依据"——年龄（老年人优惠）通常是合法的，种族/民族通常是不合法的，但"手机型号"是灰色地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反馈循环。 推荐系统推荐热门景点 → 热门景点更热门 → 推荐系统继续推荐 → 冷门景点永无出头之日。反馈循环让初始的不平等自我强化。</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算法公平性</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11.4.2 公平性评估与缓解</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公平性指标。 人口统计平等——不同群体的正面决策比例应相同（如不同来源地的游客获得推荐的概率应相同）。均等机会——在"应该获得正面决策"的个体中，不同群体的正面决策比例应相同。均等赔率——在"应该获得正面决策"和"不应获得正面决策"的个体中，不同群体的比例均应相同。
 偏见缓解策略。 预处理——在训练数据中通过重采样或重加权平衡不同群体的代表性。处理中——在模型训练中加入公平性约束（如惩罚导致不同群体预测差异大的参数）。后处理——对模型的输出进行调整，确保不同群体的结果公平。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公平性指标。 人口统计平等——不同群体的正面决策比例应相同（如不同来源地的游客获得推荐的概率应相同）。均等机会——在"应该获得正面决策"的个体中，不同群体的正面决策比例应相同。均等赔率——在"应该获得正面决策"和"不应获得正面决策"的个体中，不同群体的比例均应相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偏见缓解策略。 预处理——在训练数据中通过重采样或重加权平衡不同群体的代表性。处理中——在模型训练中加入公平性约束（如惩罚导致不同群体预测差异大的参数）。后处理——对模型的输出进行调整，确保不同群体的结果公平。</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11.4 算法公平性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11.4.1 算法偏见的来源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历史数据中的偏见。 如果历史数据中某些群体被系统性忽视（如低收入游客很少使用线上预订，所以线上数据中低收入群体代表性不足），模型会"学会"忽视这些群体——"历史上不常来的群体，未来也不会常来"是自我实现的预言。</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11.4.2 公平性评估与缓解</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公平性指标。 人口统计平等——不同群体的正面决策比例应相同（如不同来源地的游客获得推荐的概率应相同）。均等机会——在"应该获得正面决策"的个体中，不同群体的正面决策比例应相同。均等赔率——在"应该获得正面决策"和"不应获得正面决策"的个体中，不同群体的比例均应相同。</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11.5 负责任的数据实践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负责任的数据实践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11.5.1 数据伦理审查机制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伦理审查清单。 在启动旅游数据分析项目之前，回答以下问题：这个分析收集什么数据？是否包含个人信息或敏感个人信息？数据采集是否获得了知情同意？数据用途是否与告知的目的一致？分析结果是否可能对某些群体产生不利影响？数据安全措施是否到位？是否有不收集这些数据的替代方案？
 数据影响评估。 对于高风险的数据处理活动（如大规模处理敏感个人信息），应进行数据保护影响评估（DPIA）——评估数据处理活动的必要性、对个人权益的风险、风险缓解措施。</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伦理审查清单。 在启动旅游数据分析项目之前，回答以下问题：这个分析收集什么数据？是否包含个人信息或敏感个人信息？数据采集是否获得了知情同意？数据用途是否与告知的目的一致？分析结果是否可能对某些群体产生不利影响？数据安全措施是否到位？是否有不收集这些数据的替代方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数据影响评估。 对于高风险的数据处理活动（如大规模处理敏感个人信息），应进行数据保护影响评估（DPIA）——评估数据处理活动的必要性、对个人权益的风险、风险缓解措施。</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负责任的数据实践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11.5.2 透明化与可解释性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让游客知道。 用通俗的语言告知游客：我们收集了你的什么数据？这些数据用来做什么？你的数据被保存多久？谁可以访问你的数据？你有哪些权利（访问、更正、删除、撤回同意）？
 让管理者理解。 AI 模型的决策逻辑应该是可解释的——"为什么给这个游客推荐了这条路线？"不仅要有答案，答案还要能让非技术人员理解。SHAP（SHapley Additive exPlanations）和 LIME（Local Interpretable Model-agnostic Explanations）是常用的模型可解释性工具。
 ---
 旅游大数据的价值不应以牺牲隐私和公平为代价。数据伦理的四大原则——尊重自主性、善行与不伤害、公正性、透明度——构成了负责任数据实践的伦理框架。
 《个人信息保护法》为旅游数据采集和使用划定了法律底线：告知-同意是前提、敏感个人信息需特殊保护、自动化决策需透明和可质疑。景区人脸识别...</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让游客知道。 用通俗的语言告知游客：我们收集了你的什么数据？这些数据用来做什么？你的数据被保存多久？谁可以访问你的数据？你有哪些权利（访问、更正、删除、撤回同意）？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让管理者理解。 AI 模型的决策逻辑应该是可解释的——"为什么给这个游客推荐了这条路线？"不仅要有答案，答案还要能让非技术人员理解。SHAP（SHapley Additive exPlanations）和 LIME（Local Interpretable Model-agnostic Explanations）是常用的模型可解释性工具。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旅游大数据的价值不应以牺牲隐私和公平为代价。数据伦理的四大原则——尊重自主性、善行与不伤害、公正性、透明度——构成了负责任数据实践的伦理框架。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《个人信息保护法》为旅游数据采集和使用划定了法律底线：告知-同意是前提、敏感个人信息需特殊保护、自动化决策需透明和可质疑。景区人脸识别、WiFi 探针、个性化推荐等常见技术应用都面临合规挑战。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隐私保护技术（数据脱敏、K-匿名性、差分隐私、联邦学习）为合规提供了技术手段——在保护隐私的前提下最大化数据价值。算法公平性需要从数据、特征、模型和评估多个环节进行保障，避免历史偏见通过算法被固化甚至放大。</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11.5 负责任的数据实践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11.5.2 透明化与可解释性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《个人信息保护法》为旅游数据采集和使用划定了法律底线：告知-同意是前提、敏感个人信息需特殊保护、自动化决策需透明和可质疑。景区人脸识别、WiFi 探针、个性化推荐等常见技术应用都面临合规挑战。
 隐私保护技术（数据脱敏、K-匿名性、差分隐私、联邦学习）为合规提供了技术手段——在保护隐私的前提下最大化数据价值。算法公平性需要从数据、特征、模型和评估多个环节进行保障，避免历史偏见通过算法被固化甚至放大。
 最终，负责任的数据实践不是"技术问题"，而是"组织文化问题"——需要伦理审查机制、数据影响评估、透明化沟通和持续的教育培训。每一个旅游数据分析师都应该是"数据的守门人"——在追求分析价值的同时，守护游客的数据权利。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《个人信息保护法》为旅游数据采集和使用划定了法律底线：告知-同意是前提、敏感个人信息需特殊保护、自动化决策需透明和可质疑。景区人脸识别、WiFi 探针、个性化推荐等常见技术应用都面临合规挑战。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隐私保护技术（数据脱敏、K-匿名性、差分隐私、联邦学习）为合规提供了技术手段——在保护隐私的前提下最大化数据价值。算法公平性需要从数据、特征、模型和评估多个环节进行保障，避免历史偏见通过算法被固化甚至放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最终，负责任的数据实践不是"技术问题"，而是"组织文化问题"——需要伦理审查机制、数据影响评估、透明化沟通和持续的教育培训。每一个旅游数据分析师都应该是"数据的守门人"——在追求分析价值的同时，守护游客的数据权利。</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11.5 负责任的数据实践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11.5.1 数据伦理审查机制</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伦理审查清单。 在启动旅游数据分析项目之前，回答以下问题：这个分析收集什么数据？是否包含个人信息或敏感个人信息？数据采集是否获得了知情同意？数据用途是否与告知的目的一致？分析结果是否可能对某些群体产生不利影响？数据安全措施是否到位？是否有不收集这些数据的替代方案？</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11.5.2 透明化与可解释性</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让游客知道。 用通俗的语言告知游客：我们收集了你的什么数据？这些数据用来做什么？你的数据被保存多久？谁可以访问你的数据？你有哪些权利（访问、更正、删除、撤回同意）？</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11.1.1 数据伦理的核心原则</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11.1.2 旅游数据分析的伦理灰色地带</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11.2.1 《个人信息保护法》对旅游行业的影响</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11.2.2 数据跨境与入境旅游</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11.3.1 数据脱敏与匿名化</a:t>
            </a:r>
            <a:endParaRPr lang="en-US" sz="1200" dirty="0"/>
          </a:p>
        </p:txBody>
      </p:sp>
      <p:sp>
        <p:nvSpPr>
          <p:cNvPr id="19" name="Shape 17"/>
          <p:cNvSpPr/>
          <p:nvPr/>
        </p:nvSpPr>
        <p:spPr>
          <a:xfrm>
            <a:off x="4754880" y="1005840"/>
            <a:ext cx="3931920" cy="457200"/>
          </a:xfrm>
          <a:prstGeom prst="rect">
            <a:avLst/>
          </a:prstGeom>
          <a:solidFill>
            <a:srgbClr val="F8FAFC"/>
          </a:solidFill>
          <a:ln/>
        </p:spPr>
      </p:sp>
      <p:sp>
        <p:nvSpPr>
          <p:cNvPr id="20" name="Shape 18"/>
          <p:cNvSpPr/>
          <p:nvPr/>
        </p:nvSpPr>
        <p:spPr>
          <a:xfrm>
            <a:off x="4754880" y="1005840"/>
            <a:ext cx="54864" cy="457200"/>
          </a:xfrm>
          <a:prstGeom prst="rect">
            <a:avLst/>
          </a:prstGeom>
          <a:solidFill>
            <a:srgbClr val="1C7293"/>
          </a:solidFill>
          <a:ln/>
        </p:spPr>
      </p:sp>
      <p:sp>
        <p:nvSpPr>
          <p:cNvPr id="21" name="Text 19"/>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11.3.2 联邦学习</a:t>
            </a:r>
            <a:endParaRPr lang="en-US" sz="1200" dirty="0"/>
          </a:p>
        </p:txBody>
      </p:sp>
      <p:sp>
        <p:nvSpPr>
          <p:cNvPr id="22" name="Shape 20"/>
          <p:cNvSpPr/>
          <p:nvPr/>
        </p:nvSpPr>
        <p:spPr>
          <a:xfrm>
            <a:off x="4754880" y="1508760"/>
            <a:ext cx="3931920" cy="457200"/>
          </a:xfrm>
          <a:prstGeom prst="rect">
            <a:avLst/>
          </a:prstGeom>
          <a:solidFill>
            <a:srgbClr val="F8FAFC"/>
          </a:solidFill>
          <a:ln/>
        </p:spPr>
      </p:sp>
      <p:sp>
        <p:nvSpPr>
          <p:cNvPr id="23" name="Shape 21"/>
          <p:cNvSpPr/>
          <p:nvPr/>
        </p:nvSpPr>
        <p:spPr>
          <a:xfrm>
            <a:off x="4754880" y="1508760"/>
            <a:ext cx="54864" cy="457200"/>
          </a:xfrm>
          <a:prstGeom prst="rect">
            <a:avLst/>
          </a:prstGeom>
          <a:solidFill>
            <a:srgbClr val="1C7293"/>
          </a:solidFill>
          <a:ln/>
        </p:spPr>
      </p:sp>
      <p:sp>
        <p:nvSpPr>
          <p:cNvPr id="24" name="Text 22"/>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11.4.1 算法偏见的来源</a:t>
            </a:r>
            <a:endParaRPr lang="en-US" sz="1200" dirty="0"/>
          </a:p>
        </p:txBody>
      </p:sp>
      <p:sp>
        <p:nvSpPr>
          <p:cNvPr id="25" name="Shape 23"/>
          <p:cNvSpPr/>
          <p:nvPr/>
        </p:nvSpPr>
        <p:spPr>
          <a:xfrm>
            <a:off x="4754880" y="2011680"/>
            <a:ext cx="3931920" cy="457200"/>
          </a:xfrm>
          <a:prstGeom prst="rect">
            <a:avLst/>
          </a:prstGeom>
          <a:solidFill>
            <a:srgbClr val="F8FAFC"/>
          </a:solidFill>
          <a:ln/>
        </p:spPr>
      </p:sp>
      <p:sp>
        <p:nvSpPr>
          <p:cNvPr id="26" name="Shape 24"/>
          <p:cNvSpPr/>
          <p:nvPr/>
        </p:nvSpPr>
        <p:spPr>
          <a:xfrm>
            <a:off x="4754880" y="2011680"/>
            <a:ext cx="54864" cy="457200"/>
          </a:xfrm>
          <a:prstGeom prst="rect">
            <a:avLst/>
          </a:prstGeom>
          <a:solidFill>
            <a:srgbClr val="1C7293"/>
          </a:solidFill>
          <a:ln/>
        </p:spPr>
      </p:sp>
      <p:sp>
        <p:nvSpPr>
          <p:cNvPr id="27" name="Text 25"/>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11.4.2 公平性评估与缓解</a:t>
            </a:r>
            <a:endParaRPr lang="en-US" sz="1200" dirty="0"/>
          </a:p>
        </p:txBody>
      </p:sp>
      <p:sp>
        <p:nvSpPr>
          <p:cNvPr id="28" name="Shape 26"/>
          <p:cNvSpPr/>
          <p:nvPr/>
        </p:nvSpPr>
        <p:spPr>
          <a:xfrm>
            <a:off x="4754880" y="2514600"/>
            <a:ext cx="3931920" cy="457200"/>
          </a:xfrm>
          <a:prstGeom prst="rect">
            <a:avLst/>
          </a:prstGeom>
          <a:solidFill>
            <a:srgbClr val="F8FAFC"/>
          </a:solidFill>
          <a:ln/>
        </p:spPr>
      </p:sp>
      <p:sp>
        <p:nvSpPr>
          <p:cNvPr id="29" name="Shape 27"/>
          <p:cNvSpPr/>
          <p:nvPr/>
        </p:nvSpPr>
        <p:spPr>
          <a:xfrm>
            <a:off x="4754880" y="2514600"/>
            <a:ext cx="54864" cy="457200"/>
          </a:xfrm>
          <a:prstGeom prst="rect">
            <a:avLst/>
          </a:prstGeom>
          <a:solidFill>
            <a:srgbClr val="1C7293"/>
          </a:solidFill>
          <a:ln/>
        </p:spPr>
      </p:sp>
      <p:sp>
        <p:nvSpPr>
          <p:cNvPr id="30" name="Text 28"/>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11.5.1 数据伦理审查机制</a:t>
            </a:r>
            <a:endParaRPr lang="en-US" sz="1200" dirty="0"/>
          </a:p>
        </p:txBody>
      </p:sp>
      <p:sp>
        <p:nvSpPr>
          <p:cNvPr id="31" name="Shape 29"/>
          <p:cNvSpPr/>
          <p:nvPr/>
        </p:nvSpPr>
        <p:spPr>
          <a:xfrm>
            <a:off x="4754880" y="3017520"/>
            <a:ext cx="3931920" cy="457200"/>
          </a:xfrm>
          <a:prstGeom prst="rect">
            <a:avLst/>
          </a:prstGeom>
          <a:solidFill>
            <a:srgbClr val="F8FAFC"/>
          </a:solidFill>
          <a:ln/>
        </p:spPr>
      </p:sp>
      <p:sp>
        <p:nvSpPr>
          <p:cNvPr id="32" name="Shape 30"/>
          <p:cNvSpPr/>
          <p:nvPr/>
        </p:nvSpPr>
        <p:spPr>
          <a:xfrm>
            <a:off x="4754880" y="3017520"/>
            <a:ext cx="54864" cy="457200"/>
          </a:xfrm>
          <a:prstGeom prst="rect">
            <a:avLst/>
          </a:prstGeom>
          <a:solidFill>
            <a:srgbClr val="1C7293"/>
          </a:solidFill>
          <a:ln/>
        </p:spPr>
      </p:sp>
      <p:sp>
        <p:nvSpPr>
          <p:cNvPr id="33" name="Text 31"/>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11.5.2 透明化与可解释性</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11-1：《个人信息保护法》对旅游行业的核心要求</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要求 | 内容 | 旅游行业实践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告知-同意 | 采集前告知目的并获同意 | 购票页面的隐私政策弹窗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最小必要 | 只采集实现服务所需的最少数据 | 实名购票只需姓名+身份证号，不需要手机号+住址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目的限制 | 数据只能用于告知的目的 | 票务数据不能用于营销分析（除非单独同意）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敏感信息保护 | 人脸、位置等需单独同意 | 人脸识别入园需单独的、醒目的同意书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数据删除 | 目的达成后删除数据 | 游览结束后 30 天自动删除人脸数据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自动化决策透明 | AI 决策需可解释 | 动态定价需告知定价逻辑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 11-2：隐私保护技术对比</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技术 | 隐私保护强度 | 数据效用 | 计算开销 | 适用场景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数据脱敏 | 中 | 高 | 低 | 内部分析、报表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K-匿名性 | 中高 | 中高 | 中 | 数据发布、共享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差分隐私 | 极高 | 中 | 高 | 统计发布、API 查询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联邦学习 | 高 | 高 | 高 | 跨机构联合建模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同态加密 | 极高 | 高 | 极高 | 敏感计算外包 |</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旅游大数据的价值不应以牺牲隐私和公平为代价。数据伦理的四大原则——尊重自主性、善行与不伤害、公正性、透明度——构成了负责任数据实践的伦理框架。</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《个人信息保护法》为旅游数据采集和使用划定了法律底线：告知-同意是前提、敏感个人信息需特殊保护、自动化决策需透明和可质疑。景区人脸识别、WiFi 探针、个性化推荐等常见技术应用都面临合规挑战。</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隐私保护技术（数据脱敏、K-匿名性、差分隐私、联邦学习）为合规提供了技术手段——在保护隐私的前提下最大化数据价值。算法公平性需要从数据、特征、模型和评估多个环节进行保障，避免历史偏见通过算法被固化甚至放大。</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最终，负责任的数据实践不是"技术问题"，而是"组织文化问题"——需要伦理审查机制、数据影响评估、透明化沟通和持续的教育培训。每一个旅游数据分析师都应该是"数据的守门人"——在追求分析价值的同时，守护游客的数据权利。</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旅游大数据分析与决策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旅游大数据分析与决策 - 第11章 大数据伦理与隐私保护</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