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notesMasterIdLst>
    <p:notesMasterId r:id="rId4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旅游大数据分析与决策</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旅游大数据概述</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旅游大数据分析与决策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掌握旅游大数据概述的核心概念、理论框架与关键术语，理解其在数字文旅学科体系中的定位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能够运用旅游大数据概述的理论工具分析实践问题，具备方案设计与评估的基本能力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2019 年国庆黄金周前夕，黄果树景区管理者面对一个难题：根据往年经验，10 月 1-7 日将迎来超过 30 万游客，但精确到每一天、每个时段会有多少人？大瀑布观景台什么时间最拥挤？游客从哪个入口来、走哪条路线、在哪个景点停留最久？</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五年前，这些问题只能靠"经验"回答——老员工说"10 月 3 日人最多"，安保队长说"大瀑布上午 10 点最挤"。凭经验决策的后果是：有时候备了 50 辆观光车只用了 30 辆（资源浪费），有时候以为人不多却突然涌入 2 万人（措手不及）。</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2024 年，同样的问题有了不同的回答方式。景区数据中台调取了近五年的闸机通行记录（2000 万+条）、气象数据、在线预订趋势、社交媒体提及量、甚至百度搜索指数。预测模型给出的结果是：10 月 3 日上午 10:00-11:30，大瀑布观景台承载率将达 92%，建议提前 30 分钟启动分流预案。实际数据与预测偏差仅为 6.3%——这就是从"拍脑袋"到"算出来"的转变。</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这个案例揭示了旅游大数据分析的核心命题：不是"有没有数据"，而是"会不会用数据"。每个景区、每个旅游平台都积累了海量数据，但数据本身不会自动产生价值——价值来自于分析、洞察和决策。</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Text 2"/>
          <p:cNvSpPr/>
          <p:nvPr/>
        </p:nvSpPr>
        <p:spPr>
          <a:xfrm>
            <a:off x="7315200" y="137160"/>
            <a:ext cx="1371600" cy="457200"/>
          </a:xfrm>
          <a:prstGeom prst="rect">
            <a:avLst/>
          </a:prstGeom>
          <a:noFill/>
          <a:ln/>
        </p:spPr>
        <p:txBody>
          <a:bodyPr wrap="square" rtlCol="0" anchor="ctr"/>
          <a:lstStyle/>
          <a:p>
            <a:pPr algn="r" indent="0" marL="0">
              <a:buNone/>
            </a:pPr>
            <a:r>
              <a:rPr lang="en-US" sz="1400" dirty="0">
                <a:solidFill>
                  <a:srgbClr val="E8F4F8"/>
                </a:solidFill>
                <a:latin typeface="Calibri" pitchFamily="34" charset="0"/>
                <a:ea typeface="Calibri" pitchFamily="34" charset="-122"/>
                <a:cs typeface="Calibri" pitchFamily="34" charset="-120"/>
              </a:rPr>
              <a:t>(续 2)</a:t>
            </a:r>
            <a:endParaRPr lang="en-US" sz="1400" dirty="0"/>
          </a:p>
        </p:txBody>
      </p:sp>
      <p:sp>
        <p:nvSpPr>
          <p:cNvPr id="5" name="Shape 3"/>
          <p:cNvSpPr/>
          <p:nvPr/>
        </p:nvSpPr>
        <p:spPr>
          <a:xfrm>
            <a:off x="457200" y="1005840"/>
            <a:ext cx="8229600" cy="3657600"/>
          </a:xfrm>
          <a:prstGeom prst="rect">
            <a:avLst/>
          </a:prstGeom>
          <a:solidFill>
            <a:srgbClr val="F8FAFC"/>
          </a:solidFill>
          <a:ln w="12700">
            <a:solidFill>
              <a:srgbClr val="1C7293"/>
            </a:solidFill>
            <a:prstDash val="solid"/>
          </a:ln>
        </p:spPr>
      </p:sp>
      <p:sp>
        <p:nvSpPr>
          <p:cNvPr id="6" name="Shape 4"/>
          <p:cNvSpPr/>
          <p:nvPr/>
        </p:nvSpPr>
        <p:spPr>
          <a:xfrm>
            <a:off x="457200" y="1005840"/>
            <a:ext cx="1371600" cy="365760"/>
          </a:xfrm>
          <a:prstGeom prst="rect">
            <a:avLst/>
          </a:prstGeom>
          <a:solidFill>
            <a:srgbClr val="F59E0B"/>
          </a:solidFill>
          <a:ln/>
        </p:spPr>
      </p:sp>
      <p:sp>
        <p:nvSpPr>
          <p:cNvPr id="7" name="Text 5"/>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8" name="Text 6"/>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"数据驱动决策"一定比"经验决策"更好吗？什么情况下经验比数据更可靠？</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黄果树景区能精准预测客流的前提是拥有大量历史数据——一个新开业的景区没有历史数据，该怎么办？</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收集游客的行为数据是否侵犯隐私？数据价值与隐私保护的边界在哪里？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 旅游大数据的概念与特征</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1.1.1 什么是旅游大数据  |  1.1.2 数据驱动决策的范式转变  |  1.1.3 DIKW 模型与旅游分析</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 旅游大数据的来源与分类</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1.2.1 核心数据源全景  |  1.2.2 数据结构分类  |  1.2.3 贵州旅游数据特色</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1.3 旅游大数据分析的技术栈</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1.3.1 数据处理技术  |  1.3.2 数据分析技术  |  1.3.3 Python 在旅游分析中的优势</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1.4 旅游大数据的应用场景</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1.4.1 需求预测与容量管理  |  1.4.2 游客画像与精准营销  |  1.4.3 舆情监测与口碑管理  |  1.4.4 运营优化与收益管理</a:t>
            </a:r>
            <a:endParaRPr lang="en-US" sz="1100" dirty="0"/>
          </a:p>
        </p:txBody>
      </p:sp>
      <p:sp>
        <p:nvSpPr>
          <p:cNvPr id="20" name="Shape 18"/>
          <p:cNvSpPr/>
          <p:nvPr/>
        </p:nvSpPr>
        <p:spPr>
          <a:xfrm>
            <a:off x="457200" y="3931920"/>
            <a:ext cx="365760" cy="365760"/>
          </a:xfrm>
          <a:prstGeom prst="ellipse">
            <a:avLst/>
          </a:prstGeom>
          <a:solidFill>
            <a:srgbClr val="1C7293"/>
          </a:solidFill>
          <a:ln/>
        </p:spPr>
      </p:sp>
      <p:sp>
        <p:nvSpPr>
          <p:cNvPr id="21" name="Text 19"/>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2" name="Text 20"/>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1.5 数据分析思维</a:t>
            </a:r>
            <a:endParaRPr lang="en-US" sz="1600" dirty="0"/>
          </a:p>
        </p:txBody>
      </p:sp>
      <p:sp>
        <p:nvSpPr>
          <p:cNvPr id="23" name="Text 21"/>
          <p:cNvSpPr/>
          <p:nvPr/>
        </p:nvSpPr>
        <p:spPr>
          <a:xfrm>
            <a:off x="1005840" y="429768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1.5.1 从问题出发，而非从数据出发  |  1.5.2 相关性 ≠ 因果性  |  1.5.3 数据可视化的叙事力量</a:t>
            </a:r>
            <a:endParaRPr lang="en-US" sz="1100" dirty="0"/>
          </a:p>
        </p:txBody>
      </p:sp>
      <p:sp>
        <p:nvSpPr>
          <p:cNvPr id="24" name="Shape 22"/>
          <p:cNvSpPr/>
          <p:nvPr/>
        </p:nvSpPr>
        <p:spPr>
          <a:xfrm>
            <a:off x="457200" y="4663440"/>
            <a:ext cx="365760" cy="365760"/>
          </a:xfrm>
          <a:prstGeom prst="ellipse">
            <a:avLst/>
          </a:prstGeom>
          <a:solidFill>
            <a:srgbClr val="1C7293"/>
          </a:solidFill>
          <a:ln/>
        </p:spPr>
      </p:sp>
      <p:sp>
        <p:nvSpPr>
          <p:cNvPr id="25" name="Text 23"/>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6" name="Text 24"/>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 旅游大数据的概念与特征</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 旅游大数据的概念与特征</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1.1.1 什么是旅游大数据</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大数据的"4V"特征。 大数据（Big Data）通常被定义为具有"4V"特征的数据集合：Volume（规模巨大）——数据量达到 TB 甚至 PB 级别，传统数据处理工具难以应对。Velocity（产生和处理速度快）——数据以流的形式持续产生，需要实时或准实时的处理能力。Variety（类型多样）——包括结构化数据（数据库表格）、半结构化数据（JSON、XML）、非结构化数据（文本、图片、视频、语音）。Value（价值密度低）——海量数据中有价值的信息占比低，需要"沙里淘金"的分析技术。
 旅游大数据的独特特征。 旅游大数据在通用 4V 特征之外，还有其行业特殊性。时空强关联——旅游数据天然带有时间和空间标签（什么时间、在什么地点、做了什么），时空维度是旅游分析的核心维度。多源异构——旅游数据来自票务系统、OTA 平台、社交媒体、运营商基站、IoT 传感器、支付系统等多个完全不同的数据源，...</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大数据的"4V"特征。 大数据（Big Data）通常被定义为具有"4V"特征的数据集合：Volume（规模巨大）——数据量达到 TB 甚至 PB 级别，传统数据处理工具难以应对。Velocity（产生和处理速度快）——数据以流的形式持续产生，需要实时或准实时的处理能力。Variety（类型多样）——包括结构化数据（数据库表格）、半结构化数据（JSON、XML）、非结构化数据（文本、图片、视频、语...</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旅游大数据的独特特征。 旅游大数据在通用 4V 特征之外，还有其行业特殊性。时空强关联——旅游数据天然带有时间和空间标签（什么时间、在什么地点、做了什么），时空维度是旅游分析的核心维度。多源异构——旅游数据来自票务系统、OTA 平台、社交媒体、运营商基站、IoT 传感器、支付系统等多个完全不同的数据源，格式和口径差异极大。季节性显著——旅游需求呈现强烈的周期性（节假日效应、寒暑假效应、季节效应），...</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旅游大数据 ≠ 旅游统计数据。 传统旅游统计依赖抽样调查和报表填报（如《旅游统计调查制度》），样本量有限、时效性差、粒度粗（通常是月度汇总数据）。旅游大数据则是"全量"或"大样本"的、实时或准实时的、细粒度的（可到个体级别）。两者不是替代关系而是互补关系——统计数据提供权威的宏观基准，大数据提供灵活的微观洞察。</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 旅游大数据的概念与特征</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1.1.2 数据驱动决策的范式转变</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从经验驱动到数据驱动。 旅游行业的决策模式经历了三个阶段。经验驱动阶段（~2010 年以前）——决策依据是管理者的个人经验和直觉，"我觉得这个价格合适""我感觉今年游客会比去年多"。信息驱动阶段（2010-2018 年）——开始使用信息化系统（票务系统、财务系统、CRM），数据以报表形式呈现，但分析仍以人工为主。数据驱动阶段（2018 年至今）——通过数据中台汇聚多源数据，使用统计建模和机器学习自动发现规律、预测趋势、优化决策。
 数据驱动决策的核心逻辑。 数据驱动决策不是"让数据替人做决定"，而是"用数据增强人的判断"。其核心逻辑包括：用数据描述现状（发生了什么）、用数据诊断原因（为什么会发生）、用数据预测未来（将会发生什么）、用数据指导行动（应该怎么做）。这四个层次对应了数据分析的四个层级——描述性分析、诊断性分析、预测性分析、规范性分析。
 数据驱动 ≠ 唯数据论。 数据驱动决策有其...</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从经验驱动到数据驱动。 旅游行业的决策模式经历了三个阶段。经验驱动阶段（~2010 年以前）——决策依据是管理者的个人经验和直觉，"我觉得这个价格合适""我感觉今年游客会比去年多"。信息驱动阶段（2010-2018 年）——开始使用信息化系统（票务系统、财务系统、CRM），数据以报表形式呈现，但分析仍以人工为主。数据驱动阶段（2018 年至今）——通过数据中台汇聚多源数据，使用统计建模和机器学习自...</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数据驱动决策的核心逻辑。 数据驱动决策不是"让数据替人做决定"，而是"用数据增强人的判断"。其核心逻辑包括：用数据描述现状（发生了什么）、用数据诊断原因（为什么会发生）、用数据预测未来（将会发生什么）、用数据指导行动（应该怎么做）。这四个层次对应了数据分析的四个层级——描述性分析、诊断性分析、预测性分析、规范性分析。</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数据驱动 ≠ 唯数据论。 数据驱动决策有其边界和局限：数据只能反映过去和现在的规律，对"从未发生过"的事件（如新冠疫情对旅游的冲击）预测能力有限；数据的质量决定了分析的可靠性，"垃圾进、垃圾出"是数据分析的铁律；数据不能替代价值判断——"数据显示这个定价策略能最大化利润"不等于"我们应该这样做"，还需要考虑社会责任、品牌形象、游客满意度等非量化因素。</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 旅游大数据的概念与特征</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1.1.3 DIKW 模型与旅游分析</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DIKW 层级模型。 DIKW 模型（Data-Information-Knowledge-Wisdom）描述了从原始数据到最终智慧的递进过程。Data（数据）——原始的、未经处理的符号和记录，如"2024-10-03 10:15，闸机 3 号口，通过 1 人"。Information（信息）——经过组织和结构化后具有意义的数据，如"2024 年 10 月 3 日上午 10:00-10:30，景区入园 1,247 人"。Knowledge（知识）——通过对信息的分析和理解获得的规律和模式，如"国庆黄金周第 3 天上午 10:00 是入园高峰，且每年峰值时间在逐年提前"。Wisdom（智慧）——基于知识做出正确判断和决策的能力，如"建议明年国庆黄金周将开园时间提前 30 分钟，并在 9:30 启动大瀑布分流预案"。
 旅游分析中的 DIKW 应用。 很多旅游数据分析项目停留在 Data→In...</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旅游分析中的 DIKW 应用。 很多旅游数据分析项目停留在 Data→Information 阶段——生成了很多报表和可视化图表，但没有提炼出 Knowledge 和 Wisdom。真正有价值的分析是从 Information 到 Knowledge 再到 Wisdom 的跃迁——不是"告诉管理者昨天有多少游客"，而是"预测明天会有多少游客，建议采取什么措施"。贵州"一码游贵州"平台的数据中台正在...</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 旅游大数据的概念与特征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1.1.1 什么是旅游大数据</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大数据的"4V"特征。 大数据（Big Data）通常被定义为具有"4V"特征的数据集合：Volume（规模巨大）——数据量达到 TB 甚至 PB 级别，传统数据处理工具难以应对。Velocity（产生和处理速度快）——数据以流的形式持续产生，需要实时或准实时的处理能力。Variety（类型多样）—...</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1.1.2 数据驱动决策的范式转变</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从经验驱动到数据驱动。 旅游行业的决策模式经历了三个阶段。经验驱动阶段（~2010 年以前）——决策依据是管理者的个人经验和直觉，"我觉得这个价格合适""我感觉今年游客会比去年多"。信息驱动阶段（2010-2018 年）——开始使用信息化系统（票务系统、财务系统、CRM），数据以报表形式呈现，但分析...</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1.1.3 DIKW 模型与旅游分析</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旅游分析中的 DIKW 应用。 很多旅游数据分析项目停留在 Data→Information 阶段——生成了很多报表和可视化图表，但没有提炼出 Knowledge 和 Wisdom。真正有价值的分析是从 Information 到 Knowledge 再到 Wisdom 的跃迁——不是"告诉管理者昨...</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 旅游大数据的来源与分类</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 旅游大数据的来源与分类</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1.2.1 核心数据源全景</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运营管理系统数据。 票务系统——售票记录（时间、票种、价格、渠道）、闸机通行记录（入园/出园时间、闸机编号）、分时预约数据（预约时段、预约人数）。酒店 PMS——入住/退房记录、房型偏好、入住天数、消费账单。餐饮 POS——点餐记录、消费金额、就餐时间、菜品偏好。停车系统——入场/出场时间、车辆类型、停留时长。这些数据是景区最核心的"一手数据"，质量相对可控，但通常分散在不同的系统中。
 在线平台数据。 OTA 平台（携程、美团、飞猪等）——搜索记录、浏览行为、预订记录、用户评价。社交媒体（微博、微信、抖音、小红书）——旅游相关内容的发布、点赞、评论、转发。搜索引擎（百度、Google）——旅游相关关键词的搜索量趋势。地图服务（高德、百度地图）——景区导航请求、周边搜索、实时路况。这些数据反映游客的"数字足迹"，覆盖面广、更新快，但获取受限于平台的开放程度。
 IoT 与感知数据。 视频监...</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运营管理系统数据。 票务系统——售票记录（时间、票种、价格、渠道）、闸机通行记录（入园/出园时间、闸机编号）、分时预约数据（预约时段、预约人数）。酒店 PMS——入住/退房记录、房型偏好、入住天数、消费账单。餐饮 POS——点餐记录、消费金额、就餐时间、菜品偏好。停车系统——入场/出场时间、车辆类型、停留时长。这些数据是景区最核心的"一手数据"，质量相对可控，但通常分散在不同的系统中。</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在线平台数据。 OTA 平台（携程、美团、飞猪等）——搜索记录、浏览行为、预订记录、用户评价。社交媒体（微博、微信、抖音、小红书）——旅游相关内容的发布、点赞、评论、转发。搜索引擎（百度、Google）——旅游相关关键词的搜索量趋势。地图服务（高德、百度地图）——景区导航请求、周边搜索、实时路况。这些数据反映游客的"数字足迹"，覆盖面广、更新快，但获取受限于平台的开放程度。</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IoT 与感知数据。 视频监控——客流量 AI 计数、人群密度、游客轨迹。WiFi 探针——设备 MAC 地址、连接时长、移动轨迹。GPS/北斗——观光车实时位置、速度、轨迹。环境传感器——温度、湿度、PM2.5、噪声、水位等环境参数。这些数据是景区物理世界的"数字化映射"，实时性强，但数据量大且噪声多。</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外部数据源。 气象数据——天气预报、历史气象数据（温度、降水、风力等）。交通数据——航班、高铁班次和客流数据，高速公路车流量。宏观经济数据——GDP、居民收入、消费指数等（影响旅游需求）。节假日数据——法定节假日安排、学校寒暑假时间。竞品数据——周边景区的票务、客流和舆情数据。</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 旅游大数据的来源与分类</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1.2.2 数据结构分类</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结构化数据。 以表格形式组织的数据，具有明确的字段定义和数据格式——如票务系统的售票记录表（字段：售票时间、票种、金额、游客 ID）。结构化数据是旅游分析中最"好用"的数据——可以直接用 SQL 查询、用 Excel 透视、用 Pandas 分析。旅游行业中，结构化数据约占数据总量的 20%，但贡献了 80% 的分析价值。
 半结构化数据。 有一定结构但不严格遵循表格格式的数据——如 JSON 格式的 API 返回数据、XML 格式的配置文件、HTML 网页。OTA 平台的 API 接口通常返回 JSON 格式的数据，包含嵌套的字段和数组。半结构化数据需要"解析"后才能分析。
 非结构化数据。 没有预定义数据模型的数据——如游客评论文本、景区照片、监控视频、语音导览录音。非结构化数据占旅游数据总量的 80% 以上，但分析难度大——需要自然语言处理（NLP）技术处理文本、计算机视觉技术处理图...</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结构化数据。 以表格形式组织的数据，具有明确的字段定义和数据格式——如票务系统的售票记录表（字段：售票时间、票种、金额、游客 ID）。结构化数据是旅游分析中最"好用"的数据——可以直接用 SQL 查询、用 Excel 透视、用 Pandas 分析。旅游行业中，结构化数据约占数据总量的 20%，但贡献了 80% 的分析价值。</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半结构化数据。 有一定结构但不严格遵循表格格式的数据——如 JSON 格式的 API 返回数据、XML 格式的配置文件、HTML 网页。OTA 平台的 API 接口通常返回 JSON 格式的数据，包含嵌套的字段和数组。半结构化数据需要"解析"后才能分析。</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非结构化数据。 没有预定义数据模型的数据——如游客评论文本、景区照片、监控视频、语音导览录音。非结构化数据占旅游数据总量的 80% 以上，但分析难度大——需要自然语言处理（NLP）技术处理文本、计算机视觉技术处理图像和视频。非结构化数据分析是旅游大数据的前沿方向——从游客评论中提取情感倾向、从监控视频中统计客流量、从社交媒体的照片中识别热门打卡点。</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 旅游大数据的来源与分类</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1.2.3 贵州旅游数据特色</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"一码游贵州"的数据汇聚。 "一码游贵州"平台是贵州旅游数据的核心枢纽——汇聚了全省 4A 级以上景区的票务和客流数据、OTA 平台的预订和评价数据、运营商信令数据、社交媒体舆情数据。平台的数据规模和覆盖面在全国省级旅游平台中位居前列。
 山地旅游的特殊数据需求。 贵州的山地旅游特征对数据提出了特殊要求——地形高程数据（坡度、海拔对游客路线选择的影响）、微气象数据（山区天气变化剧烈，需要高时空分辨率的气象预报）、地质灾害监测数据（滑坡、泥石流风险对景区安全的影响）、溶洞环境数据（CO₂ 浓度、温度、湿度对游客承载力的约束）。
 民族文化数据的价值。 贵州丰富的民族文化（苗族、侗族、布依族、屯堡文化等）形成了独特的数据资产——非遗项目数据库、民族文化活动数据（苗年、侗族大歌节等节庆的游客参与数据）、民族手工艺品销售数据。这些数据的分析和应用在全国旅游大数据领域具有差异化的研究价值。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"一码游贵州"的数据汇聚。 "一码游贵州"平台是贵州旅游数据的核心枢纽——汇聚了全省 4A 级以上景区的票务和客流数据、OTA 平台的预订和评价数据、运营商信令数据、社交媒体舆情数据。平台的数据规模和覆盖面在全国省级旅游平台中位居前列。</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山地旅游的特殊数据需求。 贵州的山地旅游特征对数据提出了特殊要求——地形高程数据（坡度、海拔对游客路线选择的影响）、微气象数据（山区天气变化剧烈，需要高时空分辨率的气象预报）、地质灾害监测数据（滑坡、泥石流风险对景区安全的影响）、溶洞环境数据（CO₂ 浓度、温度、湿度对游客承载力的约束）。</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民族文化数据的价值。 贵州丰富的民族文化（苗族、侗族、布依族、屯堡文化等）形成了独特的数据资产——非遗项目数据库、民族文化活动数据（苗年、侗族大歌节等节庆的游客参与数据）、民族手工艺品销售数据。这些数据的分析和应用在全国旅游大数据领域具有差异化的研究价值。</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 旅游大数据的来源与分类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1.2.1 核心数据源全景</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运营管理系统数据。 票务系统——售票记录（时间、票种、价格、渠道）、闸机通行记录（入园/出园时间、闸机编号）、分时预约数据（预约时段、预约人数）。酒店 PMS——入住/退房记录、房型偏好、入住天数、消费账单。餐饮 POS——点餐记录、消费金额、就餐时间、菜品偏好。停车系统——入场/出场时间、车辆类型...</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1.2.2 数据结构分类</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结构化数据。 以表格形式组织的数据，具有明确的字段定义和数据格式——如票务系统的售票记录表（字段：售票时间、票种、金额、游客 ID）。结构化数据是旅游分析中最"好用"的数据——可以直接用 SQL 查询、用 Excel 透视、用 Pandas 分析。旅游行业中，结构化数据约占数据总量的 20%，但贡献...</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1.2.3 贵州旅游数据特色</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"一码游贵州"的数据汇聚。 "一码游贵州"平台是贵州旅游数据的核心枢纽——汇聚了全省 4A 级以上景区的票务和客流数据、OTA 平台的预订和评价数据、运营商信令数据、社交媒体舆情数据。平台的数据规模和覆盖面在全国省级旅游平台中位居前列。</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1.3 旅游大数据分析的技术栈</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旅游大数据分析的技术栈</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1.3.1 数据处理技术</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数据采集。 API 调用——通过 RESTful API 从 OTA 平台、地图服务、气象服务获取数据。网络爬虫——自动抓取网页上的公开数据（如旅游攻略、用户评价），需注意 robots.txt 协议和法律法规。日志收集——通过 Flume、Filebeat 等工具采集服务器和应用的日志数据。IoT 数据接入——通过 MQTT、CoAP 等协议接入传感器数据。消息队列——使用 Kafka 等消息中间件缓冲和分发实时数据流。
 数据清洗。 缺失值处理——删除缺失过多的字段、用均值/中位数/众数填充、用模型预测缺失值。异常值检测——基于统计方法（如 3σ 原则、箱线图）或机器学习方法（如孤立森林）识别和处理异常值。数据转换——标准化/归一化（将不同量纲的数据转换到同一尺度）、离散化（将连续变量分箱）、编码（将类别变量转为数值）。重复数据去重——识别和删除重复记录。
 数据存储。 关系型数据库（...</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数据采集。 API 调用——通过 RESTful API 从 OTA 平台、地图服务、气象服务获取数据。网络爬虫——自动抓取网页上的公开数据（如旅游攻略、用户评价），需注意 robots.txt 协议和法律法规。日志收集——通过 Flume、Filebeat 等工具采集服务器和应用的日志数据。IoT 数据接入——通过 MQTT、CoAP 等协议接入传感器数据。消息队列——使用 Kafka 等消息中...</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数据清洗。 缺失值处理——删除缺失过多的字段、用均值/中位数/众数填充、用模型预测缺失值。异常值检测——基于统计方法（如 3σ 原则、箱线图）或机器学习方法（如孤立森林）识别和处理异常值。数据转换——标准化/归一化（将不同量纲的数据转换到同一尺度）、离散化（将连续变量分箱）、编码（将类别变量转为数值）。重复数据去重——识别和删除重复记录。</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数据存储。 关系型数据库（MySQL、PostgreSQL）——适合结构化数据和事务处理。NoSQL 数据库（MongoDB、HBase）——适合半结构化和非结构化数据。时序数据库（InfluxDB、TDengine）——适合 IoT 传感器数据。数据仓库（ClickHouse、Doris）——适合 OLAP 分析查询。数据湖（MinIO、HDFS）——存储原始格式的海量数据。</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旅游大数据分析的技术栈</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1.3.2 数据分析技术</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统计分析。 描述性统计——均值、中位数、标准差、分位数等基础统计量。假设检验——t 检验、卡方检验、方差分析，用于判断差异是否显著。相关分析——Pearson/Spearman 相关系数，衡量变量之间的线性或单调关系。回归分析——线性回归、逻辑回归，建模变量之间的因果关系。
 机器学习。 监督学习——决策树、随机森林、支持向量机（SVM）、梯度提升（XGBoost、LightGBM），用于分类和回归任务。无监督学习——K-Means 聚类、DBSCAN、层次聚类，用于发现数据的自然分组。时间序列——ARIMA、Prophet、LSTM，用于趋势预测和季节性分析。深度学习——卷积神经网络（CNN）处理图像、循环神经网络（RNN/LSTM）处理序列数据、Transformer 处理文本。
 可视化。 基础图表——折线图、柱状图、散点图、饼图（Matplotlib、Seaborn）。交互式可视化...</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统计分析。 描述性统计——均值、中位数、标准差、分位数等基础统计量。假设检验——t 检验、卡方检验、方差分析，用于判断差异是否显著。相关分析——Pearson/Spearman 相关系数，衡量变量之间的线性或单调关系。回归分析——线性回归、逻辑回归，建模变量之间的因果关系。</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机器学习。 监督学习——决策树、随机森林、支持向量机（SVM）、梯度提升（XGBoost、LightGBM），用于分类和回归任务。无监督学习——K-Means 聚类、DBSCAN、层次聚类，用于发现数据的自然分组。时间序列——ARIMA、Prophet、LSTM，用于趋势预测和季节性分析。深度学习——卷积神经网络（CNN）处理图像、循环神经网络（RNN/LSTM）处理序列数据、Transforme...</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可视化。 基础图表——折线图、柱状图、散点图、饼图（Matplotlib、Seaborn）。交互式可视化——支持缩放、筛选、悬停提示的动态图表（Plotly、ECharts、Streamlit）。地理可视化——热力图、流向图、3D 地形图（Leaflet、CesiumJS、Kepler.gl）。仪表盘——多图表组合的监控面板（Grafana、Metabase、DataV）。</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旅游大数据分析的技术栈</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1.3.3 Python 在旅游分析中的优势</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为什么选择 Python。 Python 是旅游数据分析的首选语言，原因包括：生态系统完整——Pandas（数据处理）、NumPy（科学计算）、Scikit-learn（机器学习）、Matplotlib/Seaborn（可视化）、Statsmodels（统计建模），一站式覆盖分析全流程。学习门槛低——语法简洁、社区庞大、教程丰富，旅游管理专业学生可以在一个学期内掌握基础用法。可复现性强——Jupyter Notebook 将代码、图表和文字说明整合在一个文档中，便于教学、分享和复现。与大数据工具集成——PySpark 连接 Spark 生态、Python API 连接各类数据库和云服务。
 示例代码：用 Python 快速探索旅游数据。 以下代码展示了旅游数据分析的典型起点——加载数据、查看概览、基础统计和可视化。
 `python
 import pandas as pd
 import...</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为什么选择 Python。 Python 是旅游数据分析的首选语言，原因包括：生态系统完整——Pandas（数据处理）、NumPy（科学计算）、Scikit-learn（机器学习）、Matplotlib/Seaborn（可视化）、Statsmodels（统计建模），一站式覆盖分析全流程。学习门槛低——语法简洁、社区庞大、教程丰富，旅游管理专业学生可以在一个学期内掌握基础用法。可复现性强——Jupy...</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示例代码：用 Python 快速探索旅游数据。 以下代码展示了旅游数据分析的典型起点——加载数据、查看概览、基础统计和可视化。</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import pandas as pd</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import matplotlib.pyplot as plt</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df = pd.read_csv('huangguoshu_daily.csv', parse_dates=['date'])</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旅游大数据分析的技术栈</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1.3.3 Python 在旅游分析中的优势 (续)</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print(df.describe())
 monthly = df.groupby(df['date'].dt.month)['visitors'].mean()
 monthly.plot(kind='bar', title='黄果树景区月均客流')
 plt.xlabel('月份'); plt.ylabel('平均客流量')
 plt.show()
 `
 这段简短的代码完成了几年前需要一个数据分析师半天才能完成的工作——这就是技术工具降低分析门槛的价值。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print(df.describe())</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monthly = df.groupby(df['date'].dt.month)['visitors'].mean()</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monthly.plot(kind='bar', title='黄果树景区月均客流')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plt.xlabel('月份'); plt.ylabel('平均客流量')</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这段简短的代码完成了几年前需要一个数据分析师半天才能完成的工作——这就是技术工具降低分析门槛的价值。</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1.3 旅游大数据分析的技术栈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1.3.1 数据处理技术</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数据采集。 API 调用——通过 RESTful API 从 OTA 平台、地图服务、气象服务获取数据。网络爬虫——自动抓取网页上的公开数据（如旅游攻略、用户评价），需注意 robots.txt 协议和法律法规。日志收集——通过 Flume、Filebeat 等工具采集服务器和应用的日志数据。IoT...</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1.3.2 数据分析技术</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统计分析。 描述性统计——均值、中位数、标准差、分位数等基础统计量。假设检验——t 检验、卡方检验、方差分析，用于判断差异是否显著。相关分析——Pearson/Spearman 相关系数，衡量变量之间的线性或单调关系。回归分析——线性回归、逻辑回归，建模变量之间的因果关系。</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1.3.3 Python 在旅游分析中的优势</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为什么选择 Python。 Python 是旅游数据分析的首选语言，原因包括：生态系统完整——Pandas（数据处理）、NumPy（科学计算）、Scikit-learn（机器学习）、Matplotlib/Seaborn（可视化）、Statsmodels（统计建模），一站式覆盖分析全流程。学习门槛低—...</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1.4 旅游大数据的应用场景</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1.4 旅游大数据的应用场景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1.4.1 需求预测与容量管理</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客流预测。 基于历史客流数据、天气、节假日、在线预订趋势等因素，预测未来特定日期和时段的客流量。预测精度直接影响景区的运营效率——高估导致资源闲置，低估导致服务品质下降。贵州黄果树景区使用 Prophet + XGBoost 集成模型，将日客流预测误差控制在 10% 以内。
 容量管理。 结合客流预测和景区承载力模型，制定动态的限流和分流策略。织金洞根据 CO₂ 传感器数据和客流预测，动态调整瞬时承载量——CO₂ 浓度低时适当提高容量上限，CO₂ 浓度升高时提前预警限流。</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客流预测。 基于历史客流数据、天气、节假日、在线预订趋势等因素，预测未来特定日期和时段的客流量。预测精度直接影响景区的运营效率——高估导致资源闲置，低估导致服务品质下降。贵州黄果树景区使用 Prophet + XGBoost 集成模型，将日客流预测误差控制在 10% 以内。</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容量管理。 结合客流预测和景区承载力模型，制定动态的限流和分流策略。织金洞根据 CO₂ 传感器数据和客流预测，动态调整瞬时承载量——CO₂ 浓度低时适当提高容量上限，CO₂ 浓度升高时提前预警限流。</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1.4 旅游大数据的应用场景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1.4.2 游客画像与精准营销</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游客画像。 通过聚类分析将游客分为不同群体——家庭亲子型、年轻探险型、银发休闲型、商务会议型等。每个群体的行为特征、消费偏好、信息获取渠道各不相同。贵州西江千户苗寨基于游客画像，向不同群体推送差异化的内容——为亲子游客推荐非遗体验项目，为年轻游客推荐旅拍打卡路线。
 推荐系统。 基于协同过滤和内容推荐算法，为游客推荐可能感兴趣的目的地、酒店、餐厅和活动。"一码游贵州"的推荐系统根据游客的历史浏览和预订行为，结合相似游客的偏好，推荐个性化的贵州旅游路线。</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游客画像。 通过聚类分析将游客分为不同群体——家庭亲子型、年轻探险型、银发休闲型、商务会议型等。每个群体的行为特征、消费偏好、信息获取渠道各不相同。贵州西江千户苗寨基于游客画像，向不同群体推送差异化的内容——为亲子游客推荐非遗体验项目，为年轻游客推荐旅拍打卡路线。</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推荐系统。 基于协同过滤和内容推荐算法，为游客推荐可能感兴趣的目的地、酒店、餐厅和活动。"一码游贵州"的推荐系统根据游客的历史浏览和预订行为，结合相似游客的偏好，推荐个性化的贵州旅游路线。</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1.4 旅游大数据的应用场景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1.4.3 舆情监测与口碑管理</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情感分析。 从 OTA 平台的游客评论、社交媒体的讨论中自动提取情感倾向——正面、负面还是中性。情感分析帮助景区快速发现服务短板——如果大量评论中提到"排队太久"，管理者可以及时调整。
 主题挖掘。 通过 LDA（隐含狄利克雷分布）等主题建模算法，从大量评论文本中自动发现游客讨论的热点话题——"瀑布壮观""物价偏高""导游热情""交通不便"。主题挖掘将数万条评论压缩为十几个核心议题，让管理者一目了然。
 舆情预警。 实时监测社交媒体上与景区相关的讨论量和情感倾向，当出现负面舆情爆发趋势时自动告警。2023 年某景区因"天价餐饮"事件，舆情系统在事件发酵前 2 小时即发出预警，为危机公关争取了黄金时间。</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情感分析。 从 OTA 平台的游客评论、社交媒体的讨论中自动提取情感倾向——正面、负面还是中性。情感分析帮助景区快速发现服务短板——如果大量评论中提到"排队太久"，管理者可以及时调整。</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主题挖掘。 通过 LDA（隐含狄利克雷分布）等主题建模算法，从大量评论文本中自动发现游客讨论的热点话题——"瀑布壮观""物价偏高""导游热情""交通不便"。主题挖掘将数万条评论压缩为十几个核心议题，让管理者一目了然。</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舆情预警。 实时监测社交媒体上与景区相关的讨论量和情感倾向，当出现负面舆情爆发趋势时自动告警。2023 年某景区因"天价餐饮"事件，舆情系统在事件发酵前 2 小时即发出预警，为危机公关争取了黄金时间。</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1.4 旅游大数据的应用场景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1.4.4 运营优化与收益管理</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4/4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动态定价。 基于需求预测和价格弹性分析，动态调整门票、酒店房价和套餐价格。价格不是越高越好，也不是越低越好——目标是在不同的需求水平下找到"收益最大化"的价格点。这将在第 9 章详细讨论。
 资源调度。 基于客流预测优化观光车、导游、餐饮等资源的配置——预测到大瀑布区域下午 2 点将出现客流高峰，提前调配观光车运力。这本质上是一个运筹优化问题，将在第 6 章讨论。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动态定价。 基于需求预测和价格弹性分析，动态调整门票、酒店房价和套餐价格。价格不是越高越好，也不是越低越好——目标是在不同的需求水平下找到"收益最大化"的价格点。这将在第 9 章详细讨论。</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资源调度。 基于客流预测优化观光车、导游、餐饮等资源的配置——预测到大瀑布区域下午 2 点将出现客流高峰，提前调配观光车运力。这本质上是一个运筹优化问题，将在第 6 章讨论。</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1.4 旅游大数据的应用场景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1.4.1 需求预测与容量管理</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客流预测。 基于历史客流数据、天气、节假日、在线预订趋势等因素，预测未来特定日期和时段的客流量。预测精度直接影响景区的运营效率——高估导致资源闲置，低估导致服务品质下降。贵州黄果树景区使用 Prophet + XGBoost 集成模型，将日客流预测误差控制在 10% 以内。</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1.4.2 游客画像与精准营销</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游客画像。 通过聚类分析将游客分为不同群体——家庭亲子型、年轻探险型、银发休闲型、商务会议型等。每个群体的行为特征、消费偏好、信息获取渠道各不相同。贵州西江千户苗寨基于游客画像，向不同群体推送差异化的内容——为亲子游客推荐非遗体验项目，为年轻游客推荐旅拍打卡路线。</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1.4.3 舆情监测与口碑管理</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情感分析。 从 OTA 平台的游客评论、社交媒体的讨论中自动提取情感倾向——正面、负面还是中性。情感分析帮助景区快速发现服务短板——如果大量评论中提到"排队太久"，管理者可以及时调整。</a:t>
            </a:r>
            <a:endParaRPr lang="en-US" sz="1100" dirty="0"/>
          </a:p>
        </p:txBody>
      </p:sp>
      <p:sp>
        <p:nvSpPr>
          <p:cNvPr id="16" name="Shape 14"/>
          <p:cNvSpPr/>
          <p:nvPr/>
        </p:nvSpPr>
        <p:spPr>
          <a:xfrm>
            <a:off x="457200" y="2926080"/>
            <a:ext cx="320040" cy="320040"/>
          </a:xfrm>
          <a:prstGeom prst="ellipse">
            <a:avLst/>
          </a:prstGeom>
          <a:solidFill>
            <a:srgbClr val="10B981"/>
          </a:solidFill>
          <a:ln/>
        </p:spPr>
      </p:sp>
      <p:sp>
        <p:nvSpPr>
          <p:cNvPr id="17" name="Text 15"/>
          <p:cNvSpPr/>
          <p:nvPr/>
        </p:nvSpPr>
        <p:spPr>
          <a:xfrm>
            <a:off x="457200" y="292608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14400" y="290779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1.4.4 运营优化与收益管理</a:t>
            </a:r>
            <a:endParaRPr lang="en-US" sz="1400" dirty="0"/>
          </a:p>
        </p:txBody>
      </p:sp>
      <p:sp>
        <p:nvSpPr>
          <p:cNvPr id="19" name="Text 17"/>
          <p:cNvSpPr/>
          <p:nvPr/>
        </p:nvSpPr>
        <p:spPr>
          <a:xfrm>
            <a:off x="914400" y="318211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动态定价。 基于需求预测和价格弹性分析，动态调整门票、酒店房价和套餐价格。价格不是越高越好，也不是越低越好——目标是在不同的需求水平下找到"收益最大化"的价格点。这将在第 9 章详细讨论。</a:t>
            </a:r>
            <a:endParaRPr lang="en-US"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1.5 数据分析思维</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1.5 数据分析思维</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1.5.1 从问题出发，而非从数据出发</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数据分析的第一原则。 很多数据分析的初学者容易犯一个错误：拿到一份数据就开始"跑各种分析"，做了一堆图表但不知道想回答什么问题。正确的分析流程是：定义问题（想解决什么业务问题？）→ 确定指标（用什么来衡量？）→ 收集数据（需要哪些数据？）→ 分析建模（用什么方法？）→ 解读结果（发现意味着什么？）→ 指导决策（应该采取什么行动？）。
 "问题驱动"的旅游分析案例。 某景区管理者问："我们的游客满意度为什么下降了？"这是一个典型的分析问题。问题驱动的分析路径：定义"满意度"的衡量指标（OTA 评分？投诉量？NPS 问卷？）→ 收集相关数据（评分数据、投诉工单、问卷结果）→ 按时间维度分析趋势（确实下降了吗？从什么时候开始？）→ 按维度拆解（哪个景点评分下降最多？哪个服务环节投诉最多？）→ 形成假设并验证（是不是因为排队时间变长了？是不是因为某批新员工服务不好？）→ 给出可行动的建议。</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数据分析的第一原则。 很多数据分析的初学者容易犯一个错误：拿到一份数据就开始"跑各种分析"，做了一堆图表但不知道想回答什么问题。正确的分析流程是：定义问题（想解决什么业务问题？）→ 确定指标（用什么来衡量？）→ 收集数据（需要哪些数据？）→ 分析建模（用什么方法？）→ 解读结果（发现意味着什么？）→ 指导决策（应该采取什么行动？）。</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"问题驱动"的旅游分析案例。 某景区管理者问："我们的游客满意度为什么下降了？"这是一个典型的分析问题。问题驱动的分析路径：定义"满意度"的衡量指标（OTA 评分？投诉量？NPS 问卷？）→ 收集相关数据（评分数据、投诉工单、问卷结果）→ 按时间维度分析趋势（确实下降了吗？从什么时候开始？）→ 按维度拆解（哪个景点评分下降最多？哪个服务环节投诉最多？）→ 形成假设并验证（是不是因为排队时间变长了？...</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1.5 数据分析思维</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1.5.2 相关性 ≠ 因果性</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经典陷阱。 "数据显示，冰淇淋销量高的月份，溺水死亡人数也多——所以吃冰淇淋会导致溺水？"显然不是。两者都受第三个因素（夏季高温）的驱动——这是典型的"混淆变量"导致的伪相关。旅游数据分析中类似的陷阱很多："携程评分高的酒店，RevPAR（每间可用房收入）也高——所以提升评分就能提升收入？"也许是因为服务好的酒店评分高、收入也高，评分和收入都是"服务质量"这个共同原因的结果。
 因果推断的方法。 要建立因果关系，仅靠相关性分析是不够的。常用方法包括：随机对照实验（A/B 测试）——随机将游客分为两组，一组看到新价格、一组看到旧价格，比较两组的行为差异。双重差分（DID）——比较"受到政策影响的景区"和"未受影响的景区"在政策前后的变化差异。工具变量法——找到一个只影响"原因"但不直接影响"结果"的变量，用它来估计因果效应。</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经典陷阱。 "数据显示，冰淇淋销量高的月份，溺水死亡人数也多——所以吃冰淇淋会导致溺水？"显然不是。两者都受第三个因素（夏季高温）的驱动——这是典型的"混淆变量"导致的伪相关。旅游数据分析中类似的陷阱很多："携程评分高的酒店，RevPAR（每间可用房收入）也高——所以提升评分就能提升收入？"也许是因为服务好的酒店评分高、收入也高，评分和收入都是"服务质量"这个共同原因的结果。</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因果推断的方法。 要建立因果关系，仅靠相关性分析是不够的。常用方法包括：随机对照实验（A/B 测试）——随机将游客分为两组，一组看到新价格、一组看到旧价格，比较两组的行为差异。双重差分（DID）——比较"受到政策影响的景区"和"未受影响的景区"在政策前后的变化差异。工具变量法——找到一个只影响"原因"但不直接影响"结果"的变量，用它来估计因果效应。</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1.5 数据分析思维</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1.5.3 数据可视化的叙事力量</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可视化不是"把数据画出来"。 数据可视化的目的不是"好看"，而是"好懂"——让读者在最短时间内理解数据中蕴含的信息和洞察。一个好的可视化应该回答三个问题：数据在说什么？为什么这个发现重要？读者应该采取什么行动？
 旅游分析中的经典可视化。 时间序列图——展示客流、收入、满意度等指标随时间的变化趋势，一眼看出季节性规律和异常波动。热力图——用颜色深浅展示不同时段、不同区域的客流密度，直观识别"热点"和"冷点"。桑基图——展示游客在不同景点之间的流动路径和流量，分析游览路线偏好。雷达图——对比多个景区或酒店在多个维度上的得分，快速识别优劣势。
 ---
 旅游大数据分析的核心命题是"用数据增强决策"——不是替代人的判断，而是为人的判断提供更可靠的依据。DIKW 模型（数据→信息→知识→智慧）是理解数据分析价值的框架——从原始记录到结构化信息、从信息到规律发现、从规律到决策智慧，每一层跃迁都需要...</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可视化不是"把数据画出来"。 数据可视化的目的不是"好看"，而是"好懂"——让读者在最短时间内理解数据中蕴含的信息和洞察。一个好的可视化应该回答三个问题：数据在说什么？为什么这个发现重要？读者应该采取什么行动？</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旅游分析中的经典可视化。 时间序列图——展示客流、收入、满意度等指标随时间的变化趋势，一眼看出季节性规律和异常波动。热力图——用颜色深浅展示不同时段、不同区域的客流密度，直观识别"热点"和"冷点"。桑基图——展示游客在不同景点之间的流动路径和流量，分析游览路线偏好。雷达图——对比多个景区或酒店在多个维度上的得分，快速识别优劣势。</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旅游大数据分析的核心命题是"用数据增强决策"——不是替代人的判断，而是为人的判断提供更可靠的依据。DIKW 模型（数据→信息→知识→智慧）是理解数据分析价值的框架——从原始记录到结构化信息、从信息到规律发现、从规律到决策智慧，每一层跃迁都需要分析方法和技术工具的支撑。</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旅游大数据的来源极其丰富——运营管理系统提供"一手数据"，在线平台提供"数字足迹"，IoT 设备提供"物理世界映射"，外部数据提供"宏观背景"。数据的多样性既是分析的财富，也是分析的挑战——多源数据的融合和口径统一是旅游分析的核心技术难题。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Python 是旅游数据分析的首选工具——完整的生态系统、低学习门槛、强可复现性，使其成为旅游管理专业学生和从业者入门数据分析的最佳选择。</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1.5 数据分析思维</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1.5.3 数据可视化的叙事力量 (续)</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旅游大数据的来源极其丰富——运营管理系统提供"一手数据"，在线平台提供"数字足迹"，IoT 设备提供"物理世界映射"，外部数据提供"宏观背景"。数据的多样性既是分析的财富，也是分析的挑战——多源数据的融合和口径统一是旅游分析的核心技术难题。
 Python 是旅游数据分析的首选工具——完整的生态系统、低学习门槛、强可复现性，使其成为旅游管理专业学生和从业者入门数据分析的最佳选择。
 最后，也是最重要的：数据分析思维的培养比具体技术的掌握更为根本——从问题出发而非从数据出发、区分相关性与因果性、用可视化讲述数据故事——这些思维习惯将贯穿全书。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旅游大数据的来源极其丰富——运营管理系统提供"一手数据"，在线平台提供"数字足迹"，IoT 设备提供"物理世界映射"，外部数据提供"宏观背景"。数据的多样性既是分析的财富，也是分析的挑战——多源数据的融合和口径统一是旅游分析的核心技术难题。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Python 是旅游数据分析的首选工具——完整的生态系统、低学习门槛、强可复现性，使其成为旅游管理专业学生和从业者入门数据分析的最佳选择。</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最后，也是最重要的：数据分析思维的培养比具体技术的掌握更为根本——从问题出发而非从数据出发、区分相关性与因果性、用可视化讲述数据故事——这些思维习惯将贯穿全书。</a:t>
            </a:r>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1.5 数据分析思维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1.5.1 从问题出发，而非从数据出发</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数据分析的第一原则。 很多数据分析的初学者容易犯一个错误：拿到一份数据就开始"跑各种分析"，做了一堆图表但不知道想回答什么问题。正确的分析流程是：定义问题（想解决什么业务问题？）→ 确定指标（用什么来衡量？）→ 收集数据（需要哪些数据？）→ 分析建模（用什么方法？）→ 解读结果（发现意味着什么？）→...</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1.5.2 相关性 ≠ 因果性</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经典陷阱。 "数据显示，冰淇淋销量高的月份，溺水死亡人数也多——所以吃冰淇淋会导致溺水？"显然不是。两者都受第三个因素（夏季高温）的驱动——这是典型的"混淆变量"导致的伪相关。旅游数据分析中类似的陷阱很多："携程评分高的酒店，RevPAR（每间可用房收入）也高——所以提升评分就能提升收入？"也许是因...</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1.5.3 数据可视化的叙事力量</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可视化不是"把数据画出来"。 数据可视化的目的不是"好看"，而是"好懂"——让读者在最短时间内理解数据中蕴含的信息和洞察。一个好的可视化应该回答三个问题：数据在说什么？为什么这个发现重要？读者应该采取什么行动？</a:t>
            </a:r>
            <a:endParaRPr lang="en-US" sz="11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1.1.1 什么是旅游大数据</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1.1.2 数据驱动决策的范式转变</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1.1.3 DIKW 模型与旅游分析</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1.2.1 核心数据源全景</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1.2.2 数据结构分类</a:t>
            </a:r>
            <a:endParaRPr lang="en-US" sz="1200" dirty="0"/>
          </a:p>
        </p:txBody>
      </p:sp>
      <p:sp>
        <p:nvSpPr>
          <p:cNvPr id="19" name="Shape 17"/>
          <p:cNvSpPr/>
          <p:nvPr/>
        </p:nvSpPr>
        <p:spPr>
          <a:xfrm>
            <a:off x="457200" y="3520440"/>
            <a:ext cx="3931920" cy="457200"/>
          </a:xfrm>
          <a:prstGeom prst="rect">
            <a:avLst/>
          </a:prstGeom>
          <a:solidFill>
            <a:srgbClr val="F8FAFC"/>
          </a:solidFill>
          <a:ln/>
        </p:spPr>
      </p:sp>
      <p:sp>
        <p:nvSpPr>
          <p:cNvPr id="20" name="Shape 18"/>
          <p:cNvSpPr/>
          <p:nvPr/>
        </p:nvSpPr>
        <p:spPr>
          <a:xfrm>
            <a:off x="457200" y="3520440"/>
            <a:ext cx="54864" cy="457200"/>
          </a:xfrm>
          <a:prstGeom prst="rect">
            <a:avLst/>
          </a:prstGeom>
          <a:solidFill>
            <a:srgbClr val="1C7293"/>
          </a:solidFill>
          <a:ln/>
        </p:spPr>
      </p:sp>
      <p:sp>
        <p:nvSpPr>
          <p:cNvPr id="21" name="Text 19"/>
          <p:cNvSpPr/>
          <p:nvPr/>
        </p:nvSpPr>
        <p:spPr>
          <a:xfrm>
            <a:off x="59436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1.2.3 贵州旅游数据特色</a:t>
            </a:r>
            <a:endParaRPr lang="en-US" sz="1200" dirty="0"/>
          </a:p>
        </p:txBody>
      </p:sp>
      <p:sp>
        <p:nvSpPr>
          <p:cNvPr id="22" name="Shape 20"/>
          <p:cNvSpPr/>
          <p:nvPr/>
        </p:nvSpPr>
        <p:spPr>
          <a:xfrm>
            <a:off x="457200" y="4023360"/>
            <a:ext cx="3931920" cy="457200"/>
          </a:xfrm>
          <a:prstGeom prst="rect">
            <a:avLst/>
          </a:prstGeom>
          <a:solidFill>
            <a:srgbClr val="F8FAFC"/>
          </a:solidFill>
          <a:ln/>
        </p:spPr>
      </p:sp>
      <p:sp>
        <p:nvSpPr>
          <p:cNvPr id="23" name="Shape 21"/>
          <p:cNvSpPr/>
          <p:nvPr/>
        </p:nvSpPr>
        <p:spPr>
          <a:xfrm>
            <a:off x="457200" y="4023360"/>
            <a:ext cx="54864" cy="457200"/>
          </a:xfrm>
          <a:prstGeom prst="rect">
            <a:avLst/>
          </a:prstGeom>
          <a:solidFill>
            <a:srgbClr val="1C7293"/>
          </a:solidFill>
          <a:ln/>
        </p:spPr>
      </p:sp>
      <p:sp>
        <p:nvSpPr>
          <p:cNvPr id="24" name="Text 22"/>
          <p:cNvSpPr/>
          <p:nvPr/>
        </p:nvSpPr>
        <p:spPr>
          <a:xfrm>
            <a:off x="59436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1.3.1 数据处理技术</a:t>
            </a:r>
            <a:endParaRPr lang="en-US" sz="1200" dirty="0"/>
          </a:p>
        </p:txBody>
      </p:sp>
      <p:sp>
        <p:nvSpPr>
          <p:cNvPr id="25" name="Shape 23"/>
          <p:cNvSpPr/>
          <p:nvPr/>
        </p:nvSpPr>
        <p:spPr>
          <a:xfrm>
            <a:off x="457200" y="4526280"/>
            <a:ext cx="3931920" cy="457200"/>
          </a:xfrm>
          <a:prstGeom prst="rect">
            <a:avLst/>
          </a:prstGeom>
          <a:solidFill>
            <a:srgbClr val="F8FAFC"/>
          </a:solidFill>
          <a:ln/>
        </p:spPr>
      </p:sp>
      <p:sp>
        <p:nvSpPr>
          <p:cNvPr id="26" name="Shape 24"/>
          <p:cNvSpPr/>
          <p:nvPr/>
        </p:nvSpPr>
        <p:spPr>
          <a:xfrm>
            <a:off x="457200" y="4526280"/>
            <a:ext cx="54864" cy="457200"/>
          </a:xfrm>
          <a:prstGeom prst="rect">
            <a:avLst/>
          </a:prstGeom>
          <a:solidFill>
            <a:srgbClr val="1C7293"/>
          </a:solidFill>
          <a:ln/>
        </p:spPr>
      </p:sp>
      <p:sp>
        <p:nvSpPr>
          <p:cNvPr id="27" name="Text 25"/>
          <p:cNvSpPr/>
          <p:nvPr/>
        </p:nvSpPr>
        <p:spPr>
          <a:xfrm>
            <a:off x="594360" y="45262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1.3.2 数据分析技术</a:t>
            </a:r>
            <a:endParaRPr lang="en-US" sz="1200" dirty="0"/>
          </a:p>
        </p:txBody>
      </p:sp>
      <p:sp>
        <p:nvSpPr>
          <p:cNvPr id="28" name="Shape 26"/>
          <p:cNvSpPr/>
          <p:nvPr/>
        </p:nvSpPr>
        <p:spPr>
          <a:xfrm>
            <a:off x="4754880" y="1005840"/>
            <a:ext cx="3931920" cy="457200"/>
          </a:xfrm>
          <a:prstGeom prst="rect">
            <a:avLst/>
          </a:prstGeom>
          <a:solidFill>
            <a:srgbClr val="F8FAFC"/>
          </a:solidFill>
          <a:ln/>
        </p:spPr>
      </p:sp>
      <p:sp>
        <p:nvSpPr>
          <p:cNvPr id="29" name="Shape 27"/>
          <p:cNvSpPr/>
          <p:nvPr/>
        </p:nvSpPr>
        <p:spPr>
          <a:xfrm>
            <a:off x="4754880" y="1005840"/>
            <a:ext cx="54864" cy="457200"/>
          </a:xfrm>
          <a:prstGeom prst="rect">
            <a:avLst/>
          </a:prstGeom>
          <a:solidFill>
            <a:srgbClr val="1C7293"/>
          </a:solidFill>
          <a:ln/>
        </p:spPr>
      </p:sp>
      <p:sp>
        <p:nvSpPr>
          <p:cNvPr id="30" name="Text 28"/>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1.3.3 Python 在旅游分析中的优势</a:t>
            </a:r>
            <a:endParaRPr lang="en-US" sz="1200" dirty="0"/>
          </a:p>
        </p:txBody>
      </p:sp>
      <p:sp>
        <p:nvSpPr>
          <p:cNvPr id="31" name="Shape 29"/>
          <p:cNvSpPr/>
          <p:nvPr/>
        </p:nvSpPr>
        <p:spPr>
          <a:xfrm>
            <a:off x="4754880" y="1508760"/>
            <a:ext cx="3931920" cy="457200"/>
          </a:xfrm>
          <a:prstGeom prst="rect">
            <a:avLst/>
          </a:prstGeom>
          <a:solidFill>
            <a:srgbClr val="F8FAFC"/>
          </a:solidFill>
          <a:ln/>
        </p:spPr>
      </p:sp>
      <p:sp>
        <p:nvSpPr>
          <p:cNvPr id="32" name="Shape 30"/>
          <p:cNvSpPr/>
          <p:nvPr/>
        </p:nvSpPr>
        <p:spPr>
          <a:xfrm>
            <a:off x="4754880" y="1508760"/>
            <a:ext cx="54864" cy="457200"/>
          </a:xfrm>
          <a:prstGeom prst="rect">
            <a:avLst/>
          </a:prstGeom>
          <a:solidFill>
            <a:srgbClr val="1C7293"/>
          </a:solidFill>
          <a:ln/>
        </p:spPr>
      </p:sp>
      <p:sp>
        <p:nvSpPr>
          <p:cNvPr id="33" name="Text 31"/>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1.4.1 需求预测与容量管理</a:t>
            </a:r>
            <a:endParaRPr lang="en-US" sz="1200" dirty="0"/>
          </a:p>
        </p:txBody>
      </p:sp>
      <p:sp>
        <p:nvSpPr>
          <p:cNvPr id="34" name="Shape 32"/>
          <p:cNvSpPr/>
          <p:nvPr/>
        </p:nvSpPr>
        <p:spPr>
          <a:xfrm>
            <a:off x="4754880" y="2011680"/>
            <a:ext cx="3931920" cy="457200"/>
          </a:xfrm>
          <a:prstGeom prst="rect">
            <a:avLst/>
          </a:prstGeom>
          <a:solidFill>
            <a:srgbClr val="F8FAFC"/>
          </a:solidFill>
          <a:ln/>
        </p:spPr>
      </p:sp>
      <p:sp>
        <p:nvSpPr>
          <p:cNvPr id="35" name="Shape 33"/>
          <p:cNvSpPr/>
          <p:nvPr/>
        </p:nvSpPr>
        <p:spPr>
          <a:xfrm>
            <a:off x="4754880" y="2011680"/>
            <a:ext cx="54864" cy="457200"/>
          </a:xfrm>
          <a:prstGeom prst="rect">
            <a:avLst/>
          </a:prstGeom>
          <a:solidFill>
            <a:srgbClr val="1C7293"/>
          </a:solidFill>
          <a:ln/>
        </p:spPr>
      </p:sp>
      <p:sp>
        <p:nvSpPr>
          <p:cNvPr id="36" name="Text 34"/>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1.4.2 游客画像与精准营销</a:t>
            </a:r>
            <a:endParaRPr lang="en-US" sz="1200" dirty="0"/>
          </a:p>
        </p:txBody>
      </p:sp>
      <p:sp>
        <p:nvSpPr>
          <p:cNvPr id="37" name="Shape 35"/>
          <p:cNvSpPr/>
          <p:nvPr/>
        </p:nvSpPr>
        <p:spPr>
          <a:xfrm>
            <a:off x="4754880" y="2514600"/>
            <a:ext cx="3931920" cy="457200"/>
          </a:xfrm>
          <a:prstGeom prst="rect">
            <a:avLst/>
          </a:prstGeom>
          <a:solidFill>
            <a:srgbClr val="F8FAFC"/>
          </a:solidFill>
          <a:ln/>
        </p:spPr>
      </p:sp>
      <p:sp>
        <p:nvSpPr>
          <p:cNvPr id="38" name="Shape 36"/>
          <p:cNvSpPr/>
          <p:nvPr/>
        </p:nvSpPr>
        <p:spPr>
          <a:xfrm>
            <a:off x="4754880" y="2514600"/>
            <a:ext cx="54864" cy="457200"/>
          </a:xfrm>
          <a:prstGeom prst="rect">
            <a:avLst/>
          </a:prstGeom>
          <a:solidFill>
            <a:srgbClr val="1C7293"/>
          </a:solidFill>
          <a:ln/>
        </p:spPr>
      </p:sp>
      <p:sp>
        <p:nvSpPr>
          <p:cNvPr id="39" name="Text 37"/>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1.4.3 舆情监测与口碑管理</a:t>
            </a:r>
            <a:endParaRPr lang="en-US" sz="1200" dirty="0"/>
          </a:p>
        </p:txBody>
      </p:sp>
      <p:sp>
        <p:nvSpPr>
          <p:cNvPr id="40" name="Shape 38"/>
          <p:cNvSpPr/>
          <p:nvPr/>
        </p:nvSpPr>
        <p:spPr>
          <a:xfrm>
            <a:off x="4754880" y="3017520"/>
            <a:ext cx="3931920" cy="457200"/>
          </a:xfrm>
          <a:prstGeom prst="rect">
            <a:avLst/>
          </a:prstGeom>
          <a:solidFill>
            <a:srgbClr val="F8FAFC"/>
          </a:solidFill>
          <a:ln/>
        </p:spPr>
      </p:sp>
      <p:sp>
        <p:nvSpPr>
          <p:cNvPr id="41" name="Shape 39"/>
          <p:cNvSpPr/>
          <p:nvPr/>
        </p:nvSpPr>
        <p:spPr>
          <a:xfrm>
            <a:off x="4754880" y="3017520"/>
            <a:ext cx="54864" cy="457200"/>
          </a:xfrm>
          <a:prstGeom prst="rect">
            <a:avLst/>
          </a:prstGeom>
          <a:solidFill>
            <a:srgbClr val="1C7293"/>
          </a:solidFill>
          <a:ln/>
        </p:spPr>
      </p:sp>
      <p:sp>
        <p:nvSpPr>
          <p:cNvPr id="42" name="Text 40"/>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1.4.4 运营优化与收益管理</a:t>
            </a:r>
            <a:endParaRPr lang="en-US" sz="1200" dirty="0"/>
          </a:p>
        </p:txBody>
      </p:sp>
      <p:sp>
        <p:nvSpPr>
          <p:cNvPr id="43" name="Shape 41"/>
          <p:cNvSpPr/>
          <p:nvPr/>
        </p:nvSpPr>
        <p:spPr>
          <a:xfrm>
            <a:off x="4754880" y="3520440"/>
            <a:ext cx="3931920" cy="457200"/>
          </a:xfrm>
          <a:prstGeom prst="rect">
            <a:avLst/>
          </a:prstGeom>
          <a:solidFill>
            <a:srgbClr val="F8FAFC"/>
          </a:solidFill>
          <a:ln/>
        </p:spPr>
      </p:sp>
      <p:sp>
        <p:nvSpPr>
          <p:cNvPr id="44" name="Shape 42"/>
          <p:cNvSpPr/>
          <p:nvPr/>
        </p:nvSpPr>
        <p:spPr>
          <a:xfrm>
            <a:off x="4754880" y="3520440"/>
            <a:ext cx="54864" cy="457200"/>
          </a:xfrm>
          <a:prstGeom prst="rect">
            <a:avLst/>
          </a:prstGeom>
          <a:solidFill>
            <a:srgbClr val="1C7293"/>
          </a:solidFill>
          <a:ln/>
        </p:spPr>
      </p:sp>
      <p:sp>
        <p:nvSpPr>
          <p:cNvPr id="45" name="Text 43"/>
          <p:cNvSpPr/>
          <p:nvPr/>
        </p:nvSpPr>
        <p:spPr>
          <a:xfrm>
            <a:off x="489204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1.5.1 从问题出发，而非从数据出发</a:t>
            </a:r>
            <a:endParaRPr lang="en-US" sz="1200" dirty="0"/>
          </a:p>
        </p:txBody>
      </p:sp>
      <p:sp>
        <p:nvSpPr>
          <p:cNvPr id="46" name="Shape 44"/>
          <p:cNvSpPr/>
          <p:nvPr/>
        </p:nvSpPr>
        <p:spPr>
          <a:xfrm>
            <a:off x="4754880" y="4023360"/>
            <a:ext cx="3931920" cy="457200"/>
          </a:xfrm>
          <a:prstGeom prst="rect">
            <a:avLst/>
          </a:prstGeom>
          <a:solidFill>
            <a:srgbClr val="F8FAFC"/>
          </a:solidFill>
          <a:ln/>
        </p:spPr>
      </p:sp>
      <p:sp>
        <p:nvSpPr>
          <p:cNvPr id="47" name="Shape 45"/>
          <p:cNvSpPr/>
          <p:nvPr/>
        </p:nvSpPr>
        <p:spPr>
          <a:xfrm>
            <a:off x="4754880" y="4023360"/>
            <a:ext cx="54864" cy="457200"/>
          </a:xfrm>
          <a:prstGeom prst="rect">
            <a:avLst/>
          </a:prstGeom>
          <a:solidFill>
            <a:srgbClr val="1C7293"/>
          </a:solidFill>
          <a:ln/>
        </p:spPr>
      </p:sp>
      <p:sp>
        <p:nvSpPr>
          <p:cNvPr id="48" name="Text 46"/>
          <p:cNvSpPr/>
          <p:nvPr/>
        </p:nvSpPr>
        <p:spPr>
          <a:xfrm>
            <a:off x="489204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1.5.2 相关性 ≠ 因果性</a:t>
            </a:r>
            <a:endParaRPr lang="en-US" sz="1200" dirty="0"/>
          </a:p>
        </p:txBody>
      </p:sp>
      <p:sp>
        <p:nvSpPr>
          <p:cNvPr id="49" name="Shape 47"/>
          <p:cNvSpPr/>
          <p:nvPr/>
        </p:nvSpPr>
        <p:spPr>
          <a:xfrm>
            <a:off x="4754880" y="4526280"/>
            <a:ext cx="3931920" cy="457200"/>
          </a:xfrm>
          <a:prstGeom prst="rect">
            <a:avLst/>
          </a:prstGeom>
          <a:solidFill>
            <a:srgbClr val="F8FAFC"/>
          </a:solidFill>
          <a:ln/>
        </p:spPr>
      </p:sp>
      <p:sp>
        <p:nvSpPr>
          <p:cNvPr id="50" name="Shape 48"/>
          <p:cNvSpPr/>
          <p:nvPr/>
        </p:nvSpPr>
        <p:spPr>
          <a:xfrm>
            <a:off x="4754880" y="4526280"/>
            <a:ext cx="54864" cy="457200"/>
          </a:xfrm>
          <a:prstGeom prst="rect">
            <a:avLst/>
          </a:prstGeom>
          <a:solidFill>
            <a:srgbClr val="1C7293"/>
          </a:solidFill>
          <a:ln/>
        </p:spPr>
      </p:sp>
      <p:sp>
        <p:nvSpPr>
          <p:cNvPr id="51" name="Text 49"/>
          <p:cNvSpPr/>
          <p:nvPr/>
        </p:nvSpPr>
        <p:spPr>
          <a:xfrm>
            <a:off x="4892040" y="45262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1.5.3 数据可视化的叙事力量</a:t>
            </a:r>
            <a:endParaRPr lang="en-US" sz="1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 1-1：旅游大数据分析的核心工具链</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阶段 | 工具 | 用途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数据采集 | Python Requests / Scrapy | API 调用、网页爬取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数据处理 | Pandas / NumPy | 数据清洗、转换、聚合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数据存储 | MySQL / MongoDB / TDengine | 结构化/非结构化/时序数据存储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统计分析 | Scipy / Statsmodels | 假设检验、回归分析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机器学习 | Scikit-learn / XGBoost | 分类、回归、聚类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可视化 | Matplotlib / Seaborn / Plotly | 静态和交互式图表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交互分析 | Jupyter Notebook | 代码+文档+图表一体化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仪表盘 | Streamlit / Grafana | 交互式数据应用和监控面板 |</a:t>
            </a:r>
            <a:endParaRPr lang="en-US" sz="1200" dirty="0"/>
          </a:p>
          <a:p>
            <a:pPr algn="l" indent="0" marL="0">
              <a:lnSpc>
                <a:spcPct val="130000"/>
              </a:lnSpc>
              <a:buNone/>
            </a:pP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 1-2：数据分析的六步流程</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步骤 | 关键问题 | 输出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1. 定义问题 | 想解决什么业务问题？ | 清晰的问题陈述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2. 确定指标 | 用什么来衡量？ | KPI 定义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3. 收集数据 | 需要哪些数据？从哪里获取？ | 数据集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4. 分析建模 | 用什么方法？ | 分析结果和模型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5. 解读结果 | 发现意味着什么？ | 洞察和结论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6. 指导决策 | 应该采取什么行动？ | 可执行的建议 |</a:t>
            </a:r>
            <a:endParaRPr lang="en-US" sz="1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旅游大数据分析的核心命题是"用数据增强决策"——不是替代人的判断，而是为人的判断提供更可靠的依据。DIKW 模型（数据→信息→知识→智慧）是理解数据分析价值的框架——从原始记录到结构化信息、从信息到规律发现、从规律到决策智慧，每一层跃迁都需要分析方法和技术工具的支撑。</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旅游大数据的来源极其丰富——运营管理系统提供"一手数据"，在线平台提供"数字足迹"，IoT 设备提供"物理世界映射"，外部数据提供"宏观背景"。数据的多样性既是分析的财富，也是分析的挑战——多源数据的融合和口径统一是旅游分析的核心技术难题。</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Python 是旅游数据分析的首选工具——完整的生态系统、低学习门槛、强可复现性，使其成为旅游管理专业学生和从业者入门数据分析的最佳选择。</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最后，也是最重要的：数据分析思维的培养比具体技术的掌握更为根本——从问题出发而非从数据出发、区分相关性与因果性、用可视化讲述数据故事——这些思维习惯将贯穿全书。</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 章 完</a:t>
            </a:r>
            <a:endParaRPr lang="en-US" sz="1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旅游大数据分析与决策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39</Slides>
  <Notes>39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旅游大数据分析与决策 - 第1章 旅游大数据概述</dc:title>
  <dc:subject>PptxGenJS Presentation</dc:subject>
  <dc:creator>安顺学院旅游管理学院</dc:creator>
  <cp:lastModifiedBy>安顺学院旅游管理学院</cp:lastModifiedBy>
  <cp:revision>1</cp:revision>
  <dcterms:created xsi:type="dcterms:W3CDTF">2026-07-28T23:52:25Z</dcterms:created>
  <dcterms:modified xsi:type="dcterms:W3CDTF">2026-07-28T23:52:25Z</dcterms:modified>
</cp:coreProperties>
</file>