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notesMasterIdLst>
    <p:notesMasterId r:id="rId30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notesMaster" Target="notesMasters/notesMaster1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Relationship Id="rId3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371600"/>
            <a:ext cx="73152" cy="228600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146304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第9章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097280" y="1920240"/>
            <a:ext cx="7315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新媒体矩阵与私域流量运营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1097280" y="283464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矩阵构建·多平台协同·私域搭建·公私域联动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097280" y="43891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新媒体运营管理  祝刚  安顺学院旅游管理学院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学习目标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掌握新媒体矩阵的构建逻辑与类型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掌握多平台协同与差异化定位策略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理解私域流量的概念、价值与特征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掌握私域流量池的五步搭建路径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掌握公私域联动的运营闭环设计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本章目录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9.1 新媒体矩阵的构建逻辑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9.2 多平台协同与差异化定位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9.3 私域流量的概念与价值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9.4 私域流量池的搭建路径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9.5 公私域联动的运营闭环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9.6 私域运营SOP与实操模板</a:t>
            </a:r>
            <a:endParaRPr lang="en-US" sz="14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本章要点 / 思考练习 / 参考答案 / 实操练习 / 延伸阅读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9.1 矩阵运营的必要性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风险分散：避免单一平台算法调整导致流量归零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用户覆盖：不同平台覆盖不同目标用户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协同效应：不同平台内容相互引流形成1+1&gt;2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核心逻辑："一个品牌内核，多个平台表达"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9.1 矩阵类型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8046720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2011680"/>
                <a:gridCol w="2011680"/>
                <a:gridCol w="2011680"/>
              </a:tblGrid>
              <a:tr h="32004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类型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定义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优势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劣势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品类矩阵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同平台多账号覆盖不同品类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专业壁垒强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管理成本高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平台矩阵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同一品牌在多平台布局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用户覆盖广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适配工作量大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层级矩阵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头部+腰部+素人三层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覆盖认知到口碑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协调复杂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371600"/>
            <a:ext cx="73152" cy="228600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137160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知识卡片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097280" y="182880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"主阵地+分阵地"策略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1097280" y="2468880"/>
            <a:ext cx="713232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F0F7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选择1个平台作为主阵地（投入60%资源），2-3个平台作为分阵地（各投入15-20%资源）。主阵地是品牌核心表达空间，分阵地是流量和转化补充渠道。资源分散是矩阵运营最常见的失败原因。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9.2 多平台差异化策略（文旅品牌示例）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8046720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2011680"/>
                <a:gridCol w="2011680"/>
                <a:gridCol w="2011680"/>
              </a:tblGrid>
              <a:tr h="32004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平台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定位角色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内容策略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核心目标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抖音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曝光引流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风光短视频+达人探店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品牌认知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小红书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种草决策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攻略笔记+体验测评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深度种草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公众号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深度沟通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行业洞察+品牌故事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信任建立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视频号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社交裂变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直播+短视频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社交传播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企微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精准转化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1对1服务+社群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复购转化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9.2 跨平台引流机制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公域-&gt;私域：评论区引导+主页简介+直播间引导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私域-&gt;公域：社群通知"新视频已发布，去点赞"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平台间互相导流：B站视频结尾引导"更多关注小红书"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公域-&gt;私域转化率：行业优秀水平5-15%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2011680"/>
            <a:ext cx="73152" cy="109728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201168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9.3 私域流量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9.3 私域流量vs公域流量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8046720" cy="914400"/>
        </p:xfrm>
        <a:graphic>
          <a:graphicData uri="http://schemas.openxmlformats.org/drawingml/2006/table">
            <a:tbl>
              <a:tblPr/>
              <a:tblGrid>
                <a:gridCol w="2682240"/>
                <a:gridCol w="2682240"/>
                <a:gridCol w="2682240"/>
              </a:tblGrid>
              <a:tr h="32004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维度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公域流量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私域流量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归属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平台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品牌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获取成本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持续付费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一次获客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触达方式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算法分发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直接触达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触达频率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受算法限制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自主控制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用户数据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平台拥有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品牌拥有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转化效率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较低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较高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371600"/>
            <a:ext cx="73152" cy="228600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137160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知识卡片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097280" y="182880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私域流量的商业价值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1097280" y="2468880"/>
            <a:ext cx="713232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F0F7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公域CAC在部分行业已超200元/人，私域用户复购成本仅为新客获取成本的1/5-1/10。私域运营已成为企业新媒体运营的"第二增长曲线"。价值：降低获客成本、提升用户LTV、增强抗风险能力。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2011680"/>
            <a:ext cx="73152" cy="109728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201168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9.4 私域搭建路径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9.4 私域五步搭建路径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引流：公域-&gt;私域，设计引流诱饵（资料包/优惠券）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沉淀：欢迎语+新人福利+标签采集（黄金24小时）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激活：内容推送+社群活动+1对1关怀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转化：专属优惠+限时活动+直播带货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裂变：老带新+拼团+分享奖励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9.4 私域用户旅程设计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8046720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2011680"/>
                <a:gridCol w="2011680"/>
                <a:gridCol w="2011680"/>
              </a:tblGrid>
              <a:tr h="32004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阶段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运营动作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触达渠道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核心指标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引流期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提供引流诱饵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抖音/小红书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引流转化率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添加期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欢迎语+福利+标签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企业微信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添加完成率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培育期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每周2-3条价值内容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企微1对1/社群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内容打开率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激活期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专属优惠+限时活动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企微1对1/社群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互动率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转化期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简化购买+售后关怀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小程序/直播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首单转化率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复购期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复购推荐+会员权益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企微1对1/社群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复购率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371600"/>
            <a:ext cx="73152" cy="228600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137160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知识卡片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097280" y="182880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企微私域SOP----Day 0-14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1097280" y="2468880"/>
            <a:ext cx="713232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F0F7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 0：自动欢迎语+新人福利+标签采集+邀请入群。Day 1-7（培育期）：Day1干货文章、Day3使用技巧、Day5用户案例、Day7软性推荐+优惠券。Day 8-14（激活期）：Day8社群互动、Day10限时秒杀、Day12直播预告、Day14直播执行+转化。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2011680"/>
            <a:ext cx="73152" cy="109728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201168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9.5 公私域联动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9.5 公私域联动闭环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公域获客：抖音/小红书发布内容获取新用户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私域沉淀：引导至企微/公众号完成沉淀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私域培育：内容+服务建立信任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私域转化：小程序/直播实现商业变现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私域反哺公域：UGC+好评+互动提升算法权重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循环迭代：反哺带来更多公域流量，正向循环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371600"/>
            <a:ext cx="73152" cy="228600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137160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知识卡片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097280" y="182880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公私域联动的节奏设计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1097280" y="2468880"/>
            <a:ext cx="713232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F0F7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前7天重价值轻营销（提供有价值内容建立信任）-&gt;7-14天逐步引入产品推荐（软性种草）-&gt;14天后开始正式转化（明确优惠和行动号召）。过于急于变现会导致用户反感甚至删除。公域-&gt;私域转化率行业优秀水平5-15%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2011680"/>
            <a:ext cx="73152" cy="109728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201168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9.6 私域SOP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9.6 私域运营数据看板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graphicFrame>
        <p:nvGraphicFramePr>
          <p:cNvPr id="2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8046720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2011680"/>
                <a:gridCol w="2011680"/>
                <a:gridCol w="2011680"/>
              </a:tblGrid>
              <a:tr h="32004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维度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核心指标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健康值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预警值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28090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规模增长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日新增好友数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&gt;10人/天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&lt;3人/天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活跃度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周活跃率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&gt;40%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&lt;20%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触达效果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消息打开率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&gt;30%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&lt;15%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转化效果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月购买转化率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&gt;5%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&lt;2%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忠诚度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复购率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&gt;25%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&lt;10%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7F7"/>
                    </a:solidFill>
                  </a:tcPr>
                </a:tc>
              </a:tr>
              <a:tr h="2743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流失率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月流失率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&lt;5%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dirty="0">
                          <a:solidFill>
                            <a:srgbClr val="1A2A3A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&gt;10%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8ED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 3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1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9.6 私域运营避坑指南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坑一：急于变现----前7天重价值轻营销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坑二：群发无差别----基于标签分层推送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坑三：忽视数据----关注活跃率和转化率而非仅好友数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坑四：人设不一致----统一沟通话术和品牌调性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1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案例分析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548640" y="6400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华东理工大学出版社私域案例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548640" y="114300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6" name="Text 4"/>
          <p:cNvSpPr/>
          <p:nvPr/>
        </p:nvSpPr>
        <p:spPr>
          <a:xfrm>
            <a:off x="548640" y="1371600"/>
            <a:ext cx="77724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构建"华理日语"新媒体矩阵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通过小红书获客-&gt;公众号沉淀-&gt;社群运营-&gt;课程转化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在出版细分领域实现年营收增长40%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私域用户复购率达35%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证明了细分领域私域运营的巨大价值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1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645920"/>
            <a:ext cx="73152" cy="164592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164592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本章要点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1097280" y="2286000"/>
            <a:ext cx="7132320" cy="2560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矩阵运营分品类、平台、层级三种类型，采用主阵地+分阵地策略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多平台运营需基于平台特性差异化设计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私域流量具有自主拥有、反复触达、直接连接三大特征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私域搭建遵循引流-&gt;沉淀-&gt;激活-&gt;转化-&gt;裂变五步路径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公私域联动形成获客-&gt;沉淀-&gt;培育-&gt;转化-&gt;反哺闭环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前7天重价值轻营销，建立信任后再逐步转化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10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思考与练习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1000"/>
              </a:spcAft>
              <a:buNone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为一个品牌设计新媒体矩阵方案。</a:t>
            </a:r>
            <a:endParaRPr lang="en-US" sz="14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私域五步搭建路径中哪个环节最关键？</a:t>
            </a:r>
            <a:endParaRPr lang="en-US" sz="14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4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设计一个公私域联动营销活动方案。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10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课后习题参考答案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097280"/>
            <a:ext cx="8046720" cy="3657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第1题答：以安顺文旅为例----主阵地抖音（60%）风光+非遗文化日更1-2条；分阵地小红书（20%）攻略笔记+公众号（15%）文化故事+企微（5%）社群转化。协同：抖音引流-&gt;公众号沉淀-&gt;企微转化-&gt;小程序下单。</a:t>
            </a:r>
            <a:endParaRPr lang="en-US" sz="11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第2题答：沉淀环节最关键。前24小时是黄金窗口期，用户添加后没有立即收到有价值回应大概率成僵尸粉。沉淀质量决定后续所有环节效率。核心动作：自动化欢迎语+新人福利+标签采集。</a:t>
            </a:r>
            <a:endParaRPr lang="en-US" sz="11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1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3题答：活动"安顺文旅达人体验官"----公域抖音发起话题挑战赛+KOL探店-&gt;私域扫码领攻略+优惠券-&gt;企微7天系列内容培育-&gt;第8天社群直播限时折扣-&gt;购买用户小红书发笔记反哺公域。预期曝光500万+，私域5000+，GMV20万+。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endParaRPr lang="en-US" sz="10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0A896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2743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0A8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实操练习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548640" y="64008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第9章 实操练习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548640" y="1143000"/>
            <a:ext cx="1371600" cy="36576"/>
          </a:xfrm>
          <a:prstGeom prst="rect">
            <a:avLst/>
          </a:prstGeom>
          <a:solidFill>
            <a:srgbClr val="00A896"/>
          </a:solidFill>
          <a:ln/>
        </p:spPr>
      </p:sp>
      <p:sp>
        <p:nvSpPr>
          <p:cNvPr id="6" name="Text 4"/>
          <p:cNvSpPr/>
          <p:nvPr/>
        </p:nvSpPr>
        <p:spPr>
          <a:xfrm>
            <a:off x="548640" y="1371600"/>
            <a:ext cx="77724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为一个品牌设计新媒体矩阵方案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包括：平台选择、账号定位、协同机制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设计私域用户旅程地图</a:t>
            </a:r>
            <a:endParaRPr lang="en-US" sz="13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制定企微私域SOP（Day 0-14）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endParaRPr lang="en-US" sz="10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0F7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28090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8046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A2B3E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延伸阅读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548640" y="868680"/>
            <a:ext cx="1371600" cy="36576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188720"/>
            <a:ext cx="7772400" cy="3474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王一佼. 出版业私域流量运营初探[J]. 出版广角, 2021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熊维维. 基于新媒体矩阵的国际传播品牌私域流量搭建[J]. 对外传播, 2022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私域流量驱动的品牌营销策略研究[J]. 商业经济研究, 2025</a:t>
            </a:r>
            <a:endParaRPr lang="en-US" sz="1300" dirty="0"/>
          </a:p>
          <a:p>
            <a:pPr indent="0" marL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A2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推荐工具：企业微信----私域运营基础设施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10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0A2B3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731520" y="1828800"/>
            <a:ext cx="73152" cy="1463040"/>
          </a:xfrm>
          <a:prstGeom prst="rect">
            <a:avLst/>
          </a:prstGeom>
          <a:solidFill>
            <a:srgbClr val="02C39A"/>
          </a:solidFill>
          <a:ln/>
        </p:spPr>
      </p:sp>
      <p:sp>
        <p:nvSpPr>
          <p:cNvPr id="3" name="Text 1"/>
          <p:cNvSpPr/>
          <p:nvPr/>
        </p:nvSpPr>
        <p:spPr>
          <a:xfrm>
            <a:off x="1097280" y="201168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谢谢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1097280" y="27432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以内容创造价值，以用户为中心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8412480" y="4709160"/>
            <a:ext cx="54864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A6A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28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第9章 新媒体矩阵与私域流量运营</dc:title>
  <dc:subject>新媒体运营管理</dc:subject>
  <dc:creator>祝刚</dc:creator>
  <cp:lastModifiedBy>祝刚</cp:lastModifiedBy>
  <cp:revision>1</cp:revision>
  <dcterms:created xsi:type="dcterms:W3CDTF">2026-07-29T04:50:40Z</dcterms:created>
  <dcterms:modified xsi:type="dcterms:W3CDTF">2026-07-29T04:50:40Z</dcterms:modified>
</cp:coreProperties>
</file>