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notesMasterIdLst>
    <p:notesMasterId r:id="rId3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notesMaster" Target="notesMasters/notesMaster1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73152" cy="228600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46304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第6章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097280" y="1920240"/>
            <a:ext cx="7315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数据运营：指标体系与分析方法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1097280" y="283464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数据驱动·指标构建·分析方法·决策闭环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97280" y="43891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新媒体运营管理  祝刚  安顺学院旅游管理学院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学习目标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理解数据运营的核心价值与数据驱动理念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掌握核心数据指标体系的构建方法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掌握数据采集、清洗与可视化的标准流程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熟练运用趋势分析、漏斗分析、同期群分析、归因分析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掌握数据驱动决策闭环与A/B测试方法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本章目录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6.1 新媒体数据运营概述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6.2 核心数据指标体系构建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6.3 数据采集、清洗与可视化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6.4 数据分析方法与工具应用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6.5 数据驱动的运营决策闭环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6.6 数据运营实战案例与工具实操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本章要点 / 思考练习 / 参考答案 / 实操练习 / 延伸阅读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6.1 数据运营的定义与价值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将运营决策从"经验直觉驱动"升级为"数据证据驱动"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不是简单的"看数据"，而是构建数据-&gt;洞察-&gt;行动-&gt;验证的闭环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诊断价值：发现运营问题并定位原因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预测价值：预判内容表现和用户行为趋势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决策价值：为资源配置和策略选择提供依据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6.1 数据驱动vs经验驱动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374904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经验驱动优势：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速度快，直觉判断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经验驱动劣势：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主观偏差，不可复制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572000" y="1188720"/>
            <a:ext cx="18288" cy="3200400"/>
          </a:xfrm>
          <a:prstGeom prst="rect">
            <a:avLst/>
          </a:prstGeom>
          <a:solidFill>
            <a:srgbClr val="E8EDF0"/>
          </a:solidFill>
          <a:ln/>
        </p:spPr>
      </p:sp>
      <p:sp>
        <p:nvSpPr>
          <p:cNvPr id="7" name="Text 5"/>
          <p:cNvSpPr/>
          <p:nvPr/>
        </p:nvSpPr>
        <p:spPr>
          <a:xfrm>
            <a:off x="4846320" y="1188720"/>
            <a:ext cx="374904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数据驱动优势：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客观性，可复制验证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数据驱动劣势：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滞后性，片面性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成熟模式：数据+经验融合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用数据验证经验假设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用经验解读数据含义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2011680"/>
            <a:ext cx="73152" cy="109728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201168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6.2 核心指标体系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6.2 四级指标体系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804672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2011680"/>
                <a:gridCol w="2011680"/>
                <a:gridCol w="2011680"/>
              </a:tblGrid>
              <a:tr h="3200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层级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指标类别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具体指标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决策层级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流量指标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曝光量、阅读量、播放量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执行层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互动指标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点赞、评论、转发、收藏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执行层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转化指标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点击率、转化率、GMV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管理层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留存指标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次日/7日/30日留存率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战略层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73152" cy="228600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37160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知识卡片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97280" y="18288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虚荣指标vs可行动指标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097280" y="2468880"/>
            <a:ext cx="71323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F0F7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虚荣指标：总粉丝数（不看活跃度）、总曝光量（不看转化效果）、App下载量（不看留存率）。可行动指标：内容互动率趋势（指导内容优化）、获客成本趋势（指导投放调整）、留存率变化（指导体验优化）。判断标准：看了这个指标"你知道该做什么"就是可行动指标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6.2 核心指标定义与计算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完播率 = 完整播放用户数 / 总播放用户数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互动率 = (点赞+评论+转发+收藏) / 曝光数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转化率 = 完成目标行为用户数 / 总用户数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CAC = 获客总投入 / 新用户数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LTV = ARPU × 平均生命周期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LTV/CAC &gt; 3 为健康比例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2011680"/>
            <a:ext cx="73152" cy="109728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201168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6.3 数据采集与可视化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6.3 数据采集渠道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8046720" cy="914400"/>
        </p:xfrm>
        <a:graphic>
          <a:graphicData uri="http://schemas.openxmlformats.org/drawingml/2006/table">
            <a:tbl>
              <a:tblPr/>
              <a:tblGrid>
                <a:gridCol w="2682240"/>
                <a:gridCol w="2682240"/>
                <a:gridCol w="2682240"/>
              </a:tblGrid>
              <a:tr h="3200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渠道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优势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劣势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平台后台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准确、免费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维度有限、跨平台难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第三方工具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维度丰富、可对比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付费、可能有偏差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自建埋点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完全自主可控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开发成本高、维护复杂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6.3 数据清洗流程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去重：去除重复记录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填补缺失值：前一天值填补或均值填补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异常值处理：识别并处理异常峰值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数据标准化：统一不同来源的数据口径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清洗是保证分析质量的前提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6.3 可视化图表选择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8046720" cy="914400"/>
        </p:xfrm>
        <a:graphic>
          <a:graphicData uri="http://schemas.openxmlformats.org/drawingml/2006/table">
            <a:tbl>
              <a:tblPr/>
              <a:tblGrid>
                <a:gridCol w="2682240"/>
                <a:gridCol w="2682240"/>
                <a:gridCol w="2682240"/>
              </a:tblGrid>
              <a:tr h="3200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分析目的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适用图表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示例场景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趋势分析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折线图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粉丝增长趋势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对比分析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柱状图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平台数据对比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占比分析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饼图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流量来源占比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相关分析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散点图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内容长度与完播率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用户路径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漏斗图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转化漏斗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2011680"/>
            <a:ext cx="73152" cy="109728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201168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6.4 数据分析方法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6.4.1 趋势分析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长期趋势：数据在较长时间内的上升或下降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周期波动：工作日vs周末、节假日前后的规律性波动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异常点：偏离正常趋势的数据点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正面异常（爆款）的成功经验可复制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负面异常（算法调整）的教训需规避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6.4.2 漏斗分析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将用户行为路径转化为漏斗模型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计算每个环节的转化率和流失率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定位"漏水点"----最大流失环节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典型漏斗：曝光-&gt;点击-&gt;互动-&gt;转化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优化优先级：最大漏水点的杠杆效应最高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73152" cy="228600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37160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知识卡片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97280" y="18288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同期群分析（Cohort Analysis）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097280" y="2468880"/>
            <a:ext cx="71323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F0F7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将用户按首次接触时间分组，追踪不同批次用户的留存差异。价值在于"控制变量"----同一批次经历相同运营策略，不同批次的差异可归因于策略变化。例如3月和4月新用户留存率差异显著，可推断3月到4月的运营策略变化是原因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6.4.4 归因分析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在多渠道运营中分析不同渠道对转化的贡献度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末次点击归因：100%归因于最后接触的渠道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首次点击归因：100%归因于首次接触的渠道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线性归因：每个接触渠道平均分配功劳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时间衰减归因：越接近转化越多功劳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73152" cy="228600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37160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知识卡片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97280" y="18288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数据分析"5Why法"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097280" y="2468880"/>
            <a:ext cx="71323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F0F7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发现数据异常时连续追问5个"为什么"找根本原因。例：为什么转化率下降？-&gt;因为点击率下降-&gt;因为标题吸引力不足-&gt;因为选题偏离用户需求-&gt;因为缺少选题调研流程。根本原因是"缺少选题调研流程"，解决方案是"建立选题调研SOP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2011680"/>
            <a:ext cx="73152" cy="109728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201168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6.5 数据驱动决策闭环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6.5 "数据-&gt;洞察-&gt;假设-&gt;实验-&gt;验证-&gt;推广"闭环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数据：从监控中发现问题或机会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洞察：深入分析数据背后的原因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假设：形成改进假设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实验：设计A/B测试验证假设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验证：分析实验结果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推广：将有效策略全量推广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6.5 A/B测试实践原则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graphicFrame>
        <p:nvGraphicFramePr>
          <p:cNvPr id="2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8046720" cy="914400"/>
        </p:xfrm>
        <a:graphic>
          <a:graphicData uri="http://schemas.openxmlformats.org/drawingml/2006/table">
            <a:tbl>
              <a:tblPr/>
              <a:tblGrid>
                <a:gridCol w="2682240"/>
                <a:gridCol w="2682240"/>
                <a:gridCol w="2682240"/>
              </a:tblGrid>
              <a:tr h="3200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原则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说明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常见错误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单一变量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每次只改变一个变量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同时改标题和封面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足够样本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样本量需统计显著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只用10条视频测试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充分时间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至少3-7天消除波动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只测1天就下结论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预设标准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测试前设定成功标准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事后调整标准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73152" cy="228600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37160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知识卡片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97280" y="18288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数据文化的三个条件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097280" y="2468880"/>
            <a:ext cx="71323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F0F7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技术条件：数据工具齐全、分析流程标准化、A/B测试基础设施可用。组织条件：数据透明可见、跨部门数据打通、数据解读会议常态化。文化条件：决策基于数据而非权力、容忍实验失败、鼓励质疑假设。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1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2011680"/>
            <a:ext cx="73152" cy="109728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201168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6.6 实战案例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案例分析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48640" y="6400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案例一：内容互动率下降归因分析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548640" y="114300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1371600"/>
            <a:ext cx="77724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某公众号互动率从5.2%降至2.8%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第一步趋势分析：发现第3周开始加速下降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第二步细分分析：行业新闻类内容互动率仅2.3%，方法论类6.1%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第三步归因：选题策略偏移，新闻类占比从20%升至60%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第四步优化：调整比例为方法论50%+案例30%+新闻20%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实施后互动率恢复至4.9%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1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案例分析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48640" y="6400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案例二：A/B测试优化短视频封面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548640" y="114300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1371600"/>
            <a:ext cx="77724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假设：封面图吸引力不足导致完播率偏低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A版（对照）：产品展示图封面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B版（实验）：人物表情+文字悬念封面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视频内容完全相同，各10条视频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结果：A版完播率21%，B版34%（高62%）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结论：全量推广B版封面策略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10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6.6 数据运营工具实操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graphicFrame>
        <p:nvGraphicFramePr>
          <p:cNvPr id="2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8046720" cy="914400"/>
        </p:xfrm>
        <a:graphic>
          <a:graphicData uri="http://schemas.openxmlformats.org/drawingml/2006/table">
            <a:tbl>
              <a:tblPr/>
              <a:tblGrid>
                <a:gridCol w="2682240"/>
                <a:gridCol w="2682240"/>
                <a:gridCol w="2682240"/>
              </a:tblGrid>
              <a:tr h="3200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工具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核心功能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实操路径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新榜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排行榜/竞品分析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排行榜-&gt;选平台-&gt;选品类-&gt;TOP数据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蝉妈妈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抖音直播数据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达人库-&gt;搜索-&gt;数据画像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企微后台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客户分析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管理后台-&gt;客户联系-&gt;客户分析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三张报表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日常监控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日报(5min)+周报(30min)+月报(2h)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1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645920"/>
            <a:ext cx="73152" cy="164592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64592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本章要点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1097280" y="2286000"/>
            <a:ext cx="7132320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数据运营将决策从经验驱动升级为数据证据驱动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指标体系分L1流量-L4留存四层，区分虚荣指标和可行动指标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数据采集-&gt;清洗-&gt;可视化是标准流程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四种核心分析方法：趋势、漏斗、同期群、归因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决策遵循"假设-&gt;实验-&gt;验证-&gt;推广"闭环，A/B测试是核心工具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建立数据文化需要技术、组织、文化三个条件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10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思考与练习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10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为一个账号设计完整的KPI指标体系。</a:t>
            </a:r>
            <a:endParaRPr lang="en-US" sz="14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如何用漏斗分析定位转化瓶颈？</a:t>
            </a:r>
            <a:endParaRPr lang="en-US" sz="14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设计一个A/B测试方案验证发布时间的影响。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10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课后习题参考答案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097280"/>
            <a:ext cx="8046720" cy="3657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第1题答：以旅游抖音账号为例----L1月曝光100万+；L2完播率≥35%、互动率≥4%；L3主页转化率≥8%、GMV月10万+；L4 7日留存≥25%、复购率≥15%。北极星指标：日均完播率。</a:t>
            </a:r>
            <a:endParaRPr lang="en-US" sz="11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第2题答：定义漏斗步骤曝光-&gt;点击-&gt;互动-&gt;关注-&gt;购买-&gt;计算各环节转化率-&gt;对比行业基准找最大流失环节-&gt;5Why法归因-&gt;设计优化方案。</a:t>
            </a:r>
            <a:endParaRPr lang="en-US" sz="11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第3题答：假设20:00比12:00完播率高。变量仅发布时间，其他相同。每组10条共20条，测2周。预设B组完播率比A组高15%才算有效。排除节假日干扰。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10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实操练习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48640" y="6400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第6章 实操练习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548640" y="1143000"/>
            <a:ext cx="1371600" cy="36576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1371600"/>
            <a:ext cx="77724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选择一个有运营数据的账号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收集近30天的核心数据指标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制作趋势分析图（折线图）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用漏斗分析定位最大转化瓶颈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用5Why法进行归因分析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撰写一份800字数据分析报告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10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0F7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延伸阅读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新媒体运营课程的重构与实践[J]. 教育研究, 2025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Zhao F, et al. Data Management and Marketing Methods[J]. MPIE, 2022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汤琴燕. 基于VALS2的电商直播用户群体画像构建研究[J]. 2024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推荐工具：新榜----新媒体数据监测平台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</a:t>
            </a:r>
            <a:endParaRPr lang="en-US" sz="10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828800"/>
            <a:ext cx="73152" cy="146304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201168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谢谢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1097280" y="27432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以内容创造价值，以用户为中心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33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33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第6章 数据运营：指标体系与分析方法</dc:title>
  <dc:subject>新媒体运营管理 -- 数字文旅专业系列教材</dc:subject>
  <dc:creator>祝刚</dc:creator>
  <cp:lastModifiedBy>祝刚</cp:lastModifiedBy>
  <cp:revision>1</cp:revision>
  <dcterms:created xsi:type="dcterms:W3CDTF">2026-07-29T04:46:00Z</dcterms:created>
  <dcterms:modified xsi:type="dcterms:W3CDTF">2026-07-29T04:46:00Z</dcterms:modified>
</cp:coreProperties>
</file>