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46304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第5章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097280" y="192024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用户运营：增长、留存与转化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109728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指标体系·增长模型·画像分层·生命周期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97280" y="43891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新媒体运营管理  祝刚  安顺学院旅游管理学院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学习目标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掌握用户运营的核心指标体系与SMART原则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理解三种增长模式与获客渠道矩阵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掌握用户画像构建方法与分层运营模型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掌握用户生命周期五阶段管理策略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熟练运用AARRR/RARRA模型进行转化漏斗分析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本章目录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5.1 用户运营的核心指标体系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 用户增长模型与获客策略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 用户画像构建与分层运营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 用户留存与生命周期管理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5.5 用户转化漏斗与AARRR模型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本章要点 / 思考练习 / 参考答案 / 实操练习 / 延伸阅读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5.1 用户运营的定义与定位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以用户生命周期为主线，通过数据驱动的精细化运营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实现用户规模增长和用户价值最大化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核心理念："以用户为中心"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与内容运营、平台运营的区别在于组织线索不同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三者相互支撑：内容吸引用户-&gt;用户沉淀平台-&gt;平台反馈数据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5.1 核心指标体系四层次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011680"/>
                <a:gridCol w="2011680"/>
                <a:gridCol w="201168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层次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核心指标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运营含义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评估周期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规模层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注册量、DAU、MAU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用户基盘大小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日/周/月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质量层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使用时长、互动率、消费量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用户参与深度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周/月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转化层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转化率、ARPU、GMV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用户商业价值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月/季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忠诚层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留存率、NPS、复购率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用户长期价值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月/季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SMART原则与虚荣指标陷阱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0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指标设计遵循：Specific（具体）、Measurable（可衡量）、Actionable（可行动）、Relevant（相关）、Time-bound（有时限）。避免虚荣指标：纯粉丝数不看活跃度、总曝光量不看转化效果、App下载量不看留存率。应聚焦可行动指标----能直接指导运营策略调整的指标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5.2 用户增长模型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5.2 三种增长模式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线性增长：持续内容产出和投放，增长与投入成正比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病毒式增长：用户社交分享带来新用户，K因子&gt;1时自加速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平台增长：算法推荐带来爆发性增长，不可预测但可优化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健康的增长策略是三种模式的组合运用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5.2 获客渠道矩阵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011680"/>
                <a:gridCol w="2011680"/>
                <a:gridCol w="201168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渠道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成本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可控性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特点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自然流量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最低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依赖内容质量和算法偏好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付费流量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见效快但停止即消失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社交裂变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需精心设计裂变机制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跨平台引流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公域导流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北极星指标（North Star Metric）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0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最能反映产品核心价值的单一指标。不同业务模式不同：内容平台可能是"日人均使用时长"，电商平台可能是"日订单量"，社群运营可能是"日活跃互动用户数"。作用是让团队聚焦最重要的一件事，避免"什么都看等于什么都不看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5.2 增长黑客方法论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核心：通过快速A/B测试找到最高效的增长路径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标准流程：分析数据-&gt;发现机会-&gt;形成假设-&gt;设计实验-&gt;执行测试-&gt;分析结果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典型策略：邀请奖励、内容裂变、限时稀缺促销、KOL合作导流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关键约束：CAC与LTV平衡，LTV/CAC &gt; 3为健康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5.3 用户画像与分层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5.3 用户画像标签体系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682240"/>
                <a:gridCol w="2682240"/>
                <a:gridCol w="268224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维度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标签示例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数据来源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基础属性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性别、年龄、地域、职业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注册信息、行为推断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行为特征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活跃时段、互动频次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行为埋点数据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兴趣偏好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关注话题、搜索关键词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搜索、浏览数据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商业属性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消费能力、购买意愿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交易数据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生命周期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新用户、活跃、沉默、流失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首次接触时间、活跃频次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5.3 RFM用户分层模型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1609344"/>
                <a:gridCol w="1609344"/>
                <a:gridCol w="1609344"/>
                <a:gridCol w="1609344"/>
                <a:gridCol w="1609344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用户类型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运营策略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重要价值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VIP服务、专属权益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重要发展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提升互动频率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重要保持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唤醒召回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重要挽留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流失预警、专项召回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一般价值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提升客单价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一般发展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培育转化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一般保持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维持活跃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一般挽留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低优先级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农产品直播电商用户画像案例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48640" y="114300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37160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某农产品直播电商将观众分为三类：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冲动型消费者（35%）：易受直播氛围影响，客单价低，复购率低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比价型消费者（40%）：关注价格和促销，决策周期长，退货率高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品质型消费者（25%）：关注品质和产地，客单价高，复购率高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差异化策略：冲动型增加限时秒杀；比价型提供价格对比表；品质型展示产地溯源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实施后转化率整体提升22%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5.4 用户生命周期管理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5.4 生命周期五阶段运营策略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682240"/>
                <a:gridCol w="2682240"/>
                <a:gridCol w="268224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阶段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运营目标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核心策略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引入期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快速激活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设计aha moment，首次体验核心价值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成长期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习惯养成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固定更新节奏，设计核心行为循环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成熟期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价值最大化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增值服务推荐，交叉销售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休眠期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及时唤醒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推送通知，个性化内容召回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流失期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降低流失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流失原因调研，体验优化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用户留存曲线分析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0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健康留存曲线呈"L型"----初期快速下降后趋于平稳，平稳段高度代表核心用户比例。次日留存率&lt;30%说明首次体验有问题；7日留存率&lt;15%说明内容缺乏持续吸引力；30日留存率&lt;5%说明核心价值不足。如果留存曲线持续下降无平稳段，需从根本上优化价值主张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5.4 留存优化策略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37490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内容层面：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保持更新频率稳定性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提升内容质量持续性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增加内容系列化程度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互动层面：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建立用户反馈机制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设计社区互动场景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开展用户参与活动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0" y="1188720"/>
            <a:ext cx="18288" cy="3200400"/>
          </a:xfrm>
          <a:prstGeom prst="rect">
            <a:avLst/>
          </a:prstGeom>
          <a:solidFill>
            <a:srgbClr val="E8EDF0"/>
          </a:solidFill>
          <a:ln/>
        </p:spPr>
      </p:sp>
      <p:sp>
        <p:nvSpPr>
          <p:cNvPr id="7" name="Text 5"/>
          <p:cNvSpPr/>
          <p:nvPr/>
        </p:nvSpPr>
        <p:spPr>
          <a:xfrm>
            <a:off x="4846320" y="1188720"/>
            <a:ext cx="37490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激励层面：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设计签到/打卡机制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建立会员等级体系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设置里程碑奖励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个性化层面：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基于行为推荐内容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定制推送时间和频率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针对生命周期阶段推送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5.5 AARRR转化漏斗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5.5 AARRR完整应用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011680"/>
                <a:gridCol w="2011680"/>
                <a:gridCol w="201168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环节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运营目标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核心指标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运营手段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Acquisition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获取新用户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注册量、CAC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内容营销、广告投放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Activation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首次体验核心价值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激活率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新人引导、首单优惠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Retention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持续使用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留存率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内容更新、社群运营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Revenue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商业价值实现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ARPU、GMV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电商带货、广告变现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Referral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用户自传播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分享率、K因子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裂变活动、分享奖励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5.5 转化漏斗精细化优化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曝光-&gt;点击转化率低：标题/封面吸引力不足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点击-&gt;互动转化率低：内容质量不足或缺少互动引导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互动-&gt;购买转化率低：产品不匹配或转化路径过长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购买-&gt;复购转化率低：体验差或缺少复购引导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每个环节优化都应通过A/B测试验证效果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RARRA模型----先留存后获客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0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ARRR向RARRA演变的趋势反映了流量红利消退后的行业共识：如果留存率低，获客越多浪费越多。RARRA将Retention置于首位：先优化留存-&gt;再激活用户-&gt;然后推动推荐-&gt;接着变现-&gt;最后才扩大获客。逻辑是"留不住的 user 拉来也是白拉"。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645920"/>
            <a:ext cx="73152" cy="164592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64592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本章要点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097280" y="2286000"/>
            <a:ext cx="713232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核心指标体系含规模、质量、转化、忠诚四层，遵循SMART原则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三种增长模式：线性、病毒式、平台增长；四种获客渠道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用户画像构建和RFM分层是精细化运营的基础设施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生命周期五阶段：引入-&gt;成长-&gt;成熟-&gt;休眠-&gt;流失，各阶段差异化策略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AARRR/RARRA模型将运营串联为获客-激活-留存-变现-传播闭环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思考与练习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分析一个账号的AARRR各环节，找出最大漏水点。</a:t>
            </a:r>
            <a:endParaRPr lang="en-US" sz="1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设计一个"老带新"裂变活动方案。</a:t>
            </a:r>
            <a:endParaRPr lang="en-US" sz="1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如何用RFM模型对用户分层？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课后习题参考答案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097280"/>
            <a:ext cx="804672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第1题答：以某旅游账号为例----Acquisition月增5000粉（达标）；Activation新粉7日互动率仅12%（低于均值20%，最大漏水点）；Retention 30日留存35%（健康）。优化：关注后立即推送"新手必看攻略"+专属福利。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第2题答：邀请海报-&gt;新用户扫码关注+加企微-&gt;双方各得50元优惠券（满300可用）。每人最多邀5人。新用户7日内互动1次才生效。目标K&gt;0.5。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第3题答：采集R（最近活跃）、F（互动频率）、M（消费金额）-&gt;以中位数分高/低-&gt;8层分类-&gt;重要价值用户VIP服务，一般挽留用户低优先级。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实操练习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第5章 实操练习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48640" y="1143000"/>
            <a:ext cx="1371600" cy="36576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37160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选择一个有运营数据的账号（自有或公开）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收集其近30天用户数据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用AARRR模型分析各环节转化率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找出最大漏水点并设计优化方案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用RFM模型对用户进行分层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撰写一份800字用户运营分析报告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0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延伸阅读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雷杏. 基于用户画像分析的农产品直播电商精准营销策略[J]. 电子商务, 2025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Colicev A, et al. Modeling the relationship between firm and UGC[J]. IJRM, 2019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杨玉玲等. 新零售时代快时尚品牌的私域流量运营[J]. 商业经济研究, 2025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推荐工具：企业微信数据后台----用户分析功能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82880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谢谢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1097280" y="2743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以内容创造价值，以用户为中心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第5章 用户运营：增长、留存与转化</dc:title>
  <dc:subject>新媒体运营管理 -- 数字文旅专业系列教材</dc:subject>
  <dc:creator>祝刚</dc:creator>
  <cp:lastModifiedBy>祝刚</cp:lastModifiedBy>
  <cp:revision>1</cp:revision>
  <dcterms:created xsi:type="dcterms:W3CDTF">2026-07-29T04:46:00Z</dcterms:created>
  <dcterms:modified xsi:type="dcterms:W3CDTF">2026-07-29T04:46:00Z</dcterms:modified>
</cp:coreProperties>
</file>