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</p:sldIdLst>
  <p:notesMasterIdLst>
    <p:notesMasterId r:id="rId26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notesMaster" Target="notesMasters/notesMaster1.xml"/><Relationship Id="rId27" Type="http://schemas.openxmlformats.org/officeDocument/2006/relationships/presProps" Target="presProps.xml"/><Relationship Id="rId28" Type="http://schemas.openxmlformats.org/officeDocument/2006/relationships/viewProps" Target="viewProps.xml"/><Relationship Id="rId29" Type="http://schemas.openxmlformats.org/officeDocument/2006/relationships/theme" Target="theme/theme1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A1A2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5088636"/>
            <a:ext cx="9144000" cy="54864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914400"/>
            <a:ext cx="76809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600" spc="400" kern="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文旅元宇宙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731520" y="1463040"/>
            <a:ext cx="76809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000" b="1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5 章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731520" y="2103120"/>
            <a:ext cx="768096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增强现实（AR）与混合现实（MR）</a:t>
            </a:r>
            <a:endParaRPr lang="en-US" sz="4000" dirty="0"/>
          </a:p>
        </p:txBody>
      </p:sp>
      <p:sp>
        <p:nvSpPr>
          <p:cNvPr id="7" name="Text 5"/>
          <p:cNvSpPr/>
          <p:nvPr/>
        </p:nvSpPr>
        <p:spPr>
          <a:xfrm>
            <a:off x="731520" y="4206240"/>
            <a:ext cx="76809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文旅元宇宙  |  安顺学院旅游管理学院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8F4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13716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学习目标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457200" y="1097280"/>
            <a:ext cx="3931920" cy="146304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457200" y="1097280"/>
            <a:ext cx="73152" cy="146304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6" name="Text 4"/>
          <p:cNvSpPr/>
          <p:nvPr/>
        </p:nvSpPr>
        <p:spPr>
          <a:xfrm>
            <a:off x="685800" y="118872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知识目标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685800" y="1554480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掌握增强现实（AR）与混合现实（MR）的核心概念、理论框架与关键术语，理解其在数字文旅学科体系中的定位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4754880" y="1097280"/>
            <a:ext cx="3931920" cy="146304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4754880" y="1097280"/>
            <a:ext cx="73152" cy="146304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10" name="Text 8"/>
          <p:cNvSpPr/>
          <p:nvPr/>
        </p:nvSpPr>
        <p:spPr>
          <a:xfrm>
            <a:off x="4983480" y="118872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能力目标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4983480" y="1554480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能够运用增强现实（AR）与混合现实（MR）的理论工具分析实践问题，具备方案设计与评估的基本能力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457200" y="2743200"/>
            <a:ext cx="3931920" cy="146304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457200" y="2743200"/>
            <a:ext cx="73152" cy="1463040"/>
          </a:xfrm>
          <a:prstGeom prst="rect">
            <a:avLst/>
          </a:prstGeom>
          <a:solidFill>
            <a:srgbClr val="10B981"/>
          </a:solidFill>
          <a:ln/>
        </p:spPr>
      </p:sp>
      <p:sp>
        <p:nvSpPr>
          <p:cNvPr id="14" name="Text 12"/>
          <p:cNvSpPr/>
          <p:nvPr/>
        </p:nvSpPr>
        <p:spPr>
          <a:xfrm>
            <a:off x="685800" y="283464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10B9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素养目标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685800" y="3200400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形成数字化转型的系统思维，理解技术创新与人文关怀的平衡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4754880" y="2743200"/>
            <a:ext cx="3931920" cy="146304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4754880" y="2743200"/>
            <a:ext cx="73152" cy="146304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18" name="Text 16"/>
          <p:cNvSpPr/>
          <p:nvPr/>
        </p:nvSpPr>
        <p:spPr>
          <a:xfrm>
            <a:off x="4983480" y="283464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思政元素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4983480" y="3200400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数字中国战略与文旅融合发展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7315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导入案例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8229600" cy="3657600"/>
          </a:xfrm>
          <a:prstGeom prst="rect">
            <a:avLst/>
          </a:prstGeom>
          <a:solidFill>
            <a:srgbClr val="F8FAFC"/>
          </a:solidFill>
          <a:ln w="12700">
            <a:solidFill>
              <a:srgbClr val="1C7293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457200" y="1005840"/>
            <a:ext cx="1371600" cy="36576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6" name="Text 4"/>
          <p:cNvSpPr/>
          <p:nvPr/>
        </p:nvSpPr>
        <p:spPr>
          <a:xfrm>
            <a:off x="457200" y="1005840"/>
            <a:ext cx="1371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典型案例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731520" y="1508760"/>
            <a:ext cx="7680960" cy="2926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在天龙屯堡，一面残破的明代城墙上贴着一张不起眼的二维码。游客扫码后举起手机——奇迹发生了：手机屏幕中，残垣断壁之上"长出了"完整的城墙、瞭望塔和箭楼。600 年前的屯堡建筑以 AR 方式叠加在遗址之上，游客可以通过手机屏幕"看到"完整的历史原貌，同时脚下踩着真实的明代石板路。</a:t>
            </a: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一位游客在朋友圈写道："第一次觉得手机不是旅游的障碍，而是理解历史的窗口。AR 让我'看到'了过去，但脚下真实的石板路提醒我——这一切曾经真实存在。"</a:t>
            </a: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但设计团队也收到了负面反馈：部分游客反馈"全程盯着手机屏幕，脖子都酸了，而且几乎没有抬眼看真实的遗址"。设计团队随即迭代——AR 内容改为"触发式"：走到特定位置时手机会震动提示，用户举起来看 15 秒后自动淡出，鼓励游客放下手机、用眼睛感受真实的遗址。</a:t>
            </a: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引导性问题：</a:t>
            </a: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AR 导览如何平衡"看手机"和"看风景"？15 秒自动淡出是个好方案吗？</a:t>
            </a: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如果 AR 在遗址上叠加了"完整的历史原貌"，游客会不会误以为"遗址本来就这样"？</a:t>
            </a: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AR 眼镜比手机 AR 更适合文旅场景吗？为什么至今没有普及？</a:t>
            </a: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---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本章内容架构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365760" cy="36576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5" name="Text 3"/>
          <p:cNvSpPr/>
          <p:nvPr/>
        </p:nvSpPr>
        <p:spPr>
          <a:xfrm>
            <a:off x="457200" y="10058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1005840" y="100584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5.1 AR 技术原理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1005840" y="1371600"/>
            <a:ext cx="7498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5.1.1 三大技术路线  |  5.1.2 AR 的核心技术挑战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57200" y="1737360"/>
            <a:ext cx="365760" cy="36576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9" name="Text 7"/>
          <p:cNvSpPr/>
          <p:nvPr/>
        </p:nvSpPr>
        <p:spPr>
          <a:xfrm>
            <a:off x="457200" y="173736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1005840" y="173736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5.2 AR 文旅应用场景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1005840" y="2103120"/>
            <a:ext cx="7498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5.2.1 AR 遗址复原  |  5.2.2 AR 智能导览  |  5.2.3 AR 文化演艺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457200" y="2468880"/>
            <a:ext cx="365760" cy="36576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13" name="Text 11"/>
          <p:cNvSpPr/>
          <p:nvPr/>
        </p:nvSpPr>
        <p:spPr>
          <a:xfrm>
            <a:off x="457200" y="24688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1005840" y="246888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5.3 混合现实（MR）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1005840" y="2834640"/>
            <a:ext cx="7498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5.3.1 MR 的独特价值  |  5.3.2 MR 文旅应用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457200" y="3200400"/>
            <a:ext cx="365760" cy="36576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17" name="Text 15"/>
          <p:cNvSpPr/>
          <p:nvPr/>
        </p:nvSpPr>
        <p:spPr>
          <a:xfrm>
            <a:off x="457200" y="320040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1005840" y="320040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思考与练习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65A8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0" y="457200"/>
            <a:ext cx="2286000" cy="2286000"/>
          </a:xfrm>
          <a:prstGeom prst="ellipse">
            <a:avLst/>
          </a:prstGeom>
          <a:solidFill>
            <a:srgbClr val="1C7293">
              <a:alpha val="5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7772400" y="3200400"/>
            <a:ext cx="1371600" cy="1371600"/>
          </a:xfrm>
          <a:prstGeom prst="ellipse">
            <a:avLst/>
          </a:prstGeom>
          <a:solidFill>
            <a:srgbClr val="21295C">
              <a:alpha val="6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37160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spc="300" kern="0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1 节 / 共 4 节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31520" y="2011680"/>
            <a:ext cx="640080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5.1 AR 技术原理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731520" y="3474720"/>
            <a:ext cx="1828800" cy="45720"/>
          </a:xfrm>
          <a:prstGeom prst="rect">
            <a:avLst/>
          </a:prstGeom>
          <a:solidFill>
            <a:srgbClr val="F59E0B"/>
          </a:solidFill>
          <a:ln/>
        </p:spPr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5.1 AR 技术原理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5.1.1 三大技术路线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1/2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基于标记的 AR。 识别预设的图案（二维码、图片），在标记位置叠加虚拟内容。优势：识别稳定、定位准确、技术成熟。劣势：需要在场景中部署物理标记，破坏景观美感。文旅应用：在博物馆展品旁贴 AR 识别图、在景区入口扫码触发 AR 导览。
 无标记 AR。 基于 SLAM 技术识别环境中的自然特征（墙角、纹理、光影），不需要预设标记。优势：无需部署标记、体验自然。劣势：技术复杂、对光照和环境变化敏感。文旅应用：在自然景区中自动识别山峰、建筑等自然地标并叠加信息。
 基于位置的 AR。 使用 GPS 和陀螺仪确定设备和视角，在特定地理位置叠加虚拟内容。优势：适合大范围户外场景。劣势：定位精度有限（GPS 精度 3-10 米）。文旅应用：Pokémon GO 式的景区 AR 寻宝、城市 AR 导览。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基于标记的 AR。 识别预设的图案（二维码、图片），在标记位置叠加虚拟内容。优势：识别稳定、定位准确、技术成熟。劣势：需要在场景中部署物理标记，破坏景观美感。文旅应用：在博物馆展品旁贴 AR 识别图、在景区入口扫码触发 AR 导览。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无标记 AR。 基于 SLAM 技术识别环境中的自然特征（墙角、纹理、光影），不需要预设标记。优势：无需部署标记、体验自然。劣势：技术复杂、对光照和环境变化敏感。文旅应用：在自然景区中自动识别山峰、建筑等自然地标并叠加信息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基于位置的 AR。 使用 GPS 和陀螺仪确定设备和视角，在特定地理位置叠加虚拟内容。优势：适合大范围户外场景。劣势：定位精度有限（GPS 精度 3-10 米）。文旅应用：Pokémon GO 式的景区 AR 寻宝、城市 AR 导览。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5.1 AR 技术原理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5.1.2 AR 的核心技术挑战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2/2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注册（Registration）。 让虚拟内容准确地"锚定"在真实世界的特定位置，不随设备移动而漂移。这是 AR 最核心的技术挑战——如果虚拟的城墙"漂"到了空中，AR 体验瞬间崩塌。SLAM 技术通过实时构建环境 3D 地图并持续追踪设备位置来解决注册问题。
 遮挡处理。 正确处理虚拟内容与真实物体的前后遮挡关系——虚拟的箭楼应该被真实的树木遮挡（如果树在箭楼前面）。遮挡处理需要设备实时获取环境的深度信息（通过 LiDAR 或深度摄像头）。
 光照一致性。 虚拟内容的光影应该与真实环境一致——真实环境是阴天，虚拟内容也应该是阴天的色调；真实阳光从左上方照来，虚拟物体的阴影也应该向右下方。光照不一致是 AR 体验"假"感的主要来源。
 ---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注册（Registration）。 让虚拟内容准确地"锚定"在真实世界的特定位置，不随设备移动而漂移。这是 AR 最核心的技术挑战——如果虚拟的城墙"漂"到了空中，AR 体验瞬间崩塌。SLAM 技术通过实时构建环境 3D 地图并持续追踪设备位置来解决注册问题。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遮挡处理。 正确处理虚拟内容与真实物体的前后遮挡关系——虚拟的箭楼应该被真实的树木遮挡（如果树在箭楼前面）。遮挡处理需要设备实时获取环境的深度信息（通过 LiDAR 或深度摄像头）。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光照一致性。 虚拟内容的光影应该与真实环境一致——真实环境是阴天，虚拟内容也应该是阴天的色调；真实阳光从左上方照来，虚拟物体的阴影也应该向右下方。光照不一致是 AR 体验"假"感的主要来源。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8F4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5.1 AR 技术原理 — 要点回顾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5" name="Text 3"/>
          <p:cNvSpPr/>
          <p:nvPr/>
        </p:nvSpPr>
        <p:spPr>
          <a:xfrm>
            <a:off x="457200" y="100584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914400" y="9875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5.1.1 三大技术路线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914400" y="126187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基于标记的 AR。 识别预设的图案（二维码、图片），在标记位置叠加虚拟内容。优势：识别稳定、定位准确、技术成熟。劣势：需要在场景中部署物理标记，破坏景观美感。文旅应用：在博物馆展品旁贴 AR 识别图、在景区入口扫码触发 AR 导览。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57200" y="164592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9" name="Text 7"/>
          <p:cNvSpPr/>
          <p:nvPr/>
        </p:nvSpPr>
        <p:spPr>
          <a:xfrm>
            <a:off x="457200" y="164592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914400" y="162763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5.1.2 AR 的核心技术挑战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914400" y="19019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注册（Registration）。 让虚拟内容准确地"锚定"在真实世界的特定位置，不随设备移动而漂移。这是 AR 最核心的技术挑战——如果虚拟的城墙"漂"到了空中，AR 体验瞬间崩塌。SLAM 技术通过实时构建环境 3D 地图并持续追踪设备位置来解决注册问题。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65A8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0" y="457200"/>
            <a:ext cx="2286000" cy="2286000"/>
          </a:xfrm>
          <a:prstGeom prst="ellipse">
            <a:avLst/>
          </a:prstGeom>
          <a:solidFill>
            <a:srgbClr val="1C7293">
              <a:alpha val="5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7772400" y="3200400"/>
            <a:ext cx="1371600" cy="1371600"/>
          </a:xfrm>
          <a:prstGeom prst="ellipse">
            <a:avLst/>
          </a:prstGeom>
          <a:solidFill>
            <a:srgbClr val="21295C">
              <a:alpha val="6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37160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spc="300" kern="0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2 节 / 共 4 节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31520" y="2011680"/>
            <a:ext cx="640080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5.2 AR 文旅应用场景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731520" y="3474720"/>
            <a:ext cx="1828800" cy="45720"/>
          </a:xfrm>
          <a:prstGeom prst="rect">
            <a:avLst/>
          </a:prstGeom>
          <a:solidFill>
            <a:srgbClr val="F59E0B"/>
          </a:solidFill>
          <a:ln/>
        </p:spPr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5.2 AR 文旅应用场景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5.2.1 AR 遗址复原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1/3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"看到"过去。 在遗址现场，AR 叠加历史建筑、人物和生活场景的完整复原。天龙屯堡的 AR 城墙复原是典型案例。意大利庞贝古城推出了 AR 导览——在废墟上叠加古罗马时期的完整建筑和街景。这类应用是 AR 文旅最有价值的场景——现实中永远无法"看到"的东西，AR 让它"重现"。
 设计原则：若隐若现。 AR 遗址复原的最大风险是"虚拟内容抢了真实遗址的风头"——游客全程盯着 AR 画面，没有看真实的遗址。设计原则：AR 内容以"提示"而非"替代"的方式呈现（半透明、可开关）、触发式播放（走到位置才显示、15 秒自动淡出）、鼓励"对比观看"（AR 画面和真实遗址并置）。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"看到"过去。 在遗址现场，AR 叠加历史建筑、人物和生活场景的完整复原。天龙屯堡的 AR 城墙复原是典型案例。意大利庞贝古城推出了 AR 导览——在废墟上叠加古罗马时期的完整建筑和街景。这类应用是 AR 文旅最有价值的场景——现实中永远无法"看到"的东西，AR 让它"重现"。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设计原则：若隐若现。 AR 遗址复原的最大风险是"虚拟内容抢了真实遗址的风头"——游客全程盯着 AR 画面，没有看真实的遗址。设计原则：AR 内容以"提示"而非"替代"的方式呈现（半透明、可开关）、触发式播放（走到位置才显示、15 秒自动淡出）、鼓励"对比观看"（AR 画面和真实遗址并置）。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5.2 AR 文旅应用场景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5.2.2 AR 智能导览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2/3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信息增强。 在真实景观上叠加信息标签——植物名称和特性、建筑年代和风格、山峰名称和海拔。AR 导览的核心价值是"即看即知"——不需要低头查手机、不需要在 APP 里搜索，举起手机对准目标就能看到信息。
 互动游戏。 AR 寻宝——在景区中隐藏虚拟宝物，游客通过手机寻找和收集。AR 合影——在特定位置触发虚拟角色（如苗族姑娘、屯堡士兵）与游客合影。游戏化设计增加了游览的趣味性和互动性，尤其吸引年轻游客和亲子家庭。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信息增强。 在真实景观上叠加信息标签——植物名称和特性、建筑年代和风格、山峰名称和海拔。AR 导览的核心价值是"即看即知"——不需要低头查手机、不需要在 APP 里搜索，举起手机对准目标就能看到信息。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互动游戏。 AR 寻宝——在景区中隐藏虚拟宝物，游客通过手机寻找和收集。AR 合影——在特定位置触发虚拟角色（如苗族姑娘、屯堡士兵）与游客合影。游戏化设计增加了游览的趣味性和互动性，尤其吸引年轻游客和亲子家庭。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5.2 AR 文旅应用场景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5.2.3 AR 文化演艺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3/3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虚实同台。 在真实的舞台或广场上，AR 叠加虚拟演员和特效，与真实演员同台表演。贵州侗族大歌的 AR 演出——虚拟的百人合唱团在真实广场上"出现"，与真实的领唱互动。
 大型光影秀。 投影映射（Projection Mapping）将虚拟内容投射到真实的建筑表面，是 AR 的一种特殊形式。黄果树瀑布的夜间光影秀——将贵州民族文化图案投射到瀑布水幕上。这类应用的优势是大尺度、多观众、无需个人设备。
 ---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虚实同台。 在真实的舞台或广场上，AR 叠加虚拟演员和特效，与真实演员同台表演。贵州侗族大歌的 AR 演出——虚拟的百人合唱团在真实广场上"出现"，与真实的领唱互动。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大型光影秀。 投影映射（Projection Mapping）将虚拟内容投射到真实的建筑表面，是 AR 的一种特殊形式。黄果树瀑布的夜间光影秀——将贵州民族文化图案投射到瀑布水幕上。这类应用的优势是大尺度、多观众、无需个人设备。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8F4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5.2 AR 文旅应用场景 — 要点回顾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5" name="Text 3"/>
          <p:cNvSpPr/>
          <p:nvPr/>
        </p:nvSpPr>
        <p:spPr>
          <a:xfrm>
            <a:off x="457200" y="100584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914400" y="9875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5.2.1 AR 遗址复原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914400" y="126187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"看到"过去。 在遗址现场，AR 叠加历史建筑、人物和生活场景的完整复原。天龙屯堡的 AR 城墙复原是典型案例。意大利庞贝古城推出了 AR 导览——在废墟上叠加古罗马时期的完整建筑和街景。这类应用是 AR 文旅最有价值的场景——现实中永远无法"看到"的东西，AR 让它"重现"。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57200" y="164592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9" name="Text 7"/>
          <p:cNvSpPr/>
          <p:nvPr/>
        </p:nvSpPr>
        <p:spPr>
          <a:xfrm>
            <a:off x="457200" y="164592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914400" y="162763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5.2.2 AR 智能导览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914400" y="19019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信息增强。 在真实景观上叠加信息标签——植物名称和特性、建筑年代和风格、山峰名称和海拔。AR 导览的核心价值是"即看即知"——不需要低头查手机、不需要在 APP 里搜索，举起手机对准目标就能看到信息。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457200" y="228600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13" name="Text 11"/>
          <p:cNvSpPr/>
          <p:nvPr/>
        </p:nvSpPr>
        <p:spPr>
          <a:xfrm>
            <a:off x="457200" y="228600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914400" y="226771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5.2.3 AR 文化演艺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914400" y="254203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虚实同台。 在真实的舞台或广场上，AR 叠加虚拟演员和特效，与真实演员同台表演。贵州侗族大歌的 AR 演出——虚拟的百人合唱团在真实广场上"出现"，与真实的领唱互动。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65A8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0" y="457200"/>
            <a:ext cx="2286000" cy="2286000"/>
          </a:xfrm>
          <a:prstGeom prst="ellipse">
            <a:avLst/>
          </a:prstGeom>
          <a:solidFill>
            <a:srgbClr val="1C7293">
              <a:alpha val="5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7772400" y="3200400"/>
            <a:ext cx="1371600" cy="1371600"/>
          </a:xfrm>
          <a:prstGeom prst="ellipse">
            <a:avLst/>
          </a:prstGeom>
          <a:solidFill>
            <a:srgbClr val="21295C">
              <a:alpha val="6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37160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spc="300" kern="0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3 节 / 共 4 节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31520" y="2011680"/>
            <a:ext cx="640080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5.3 混合现实（MR）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731520" y="3474720"/>
            <a:ext cx="1828800" cy="45720"/>
          </a:xfrm>
          <a:prstGeom prst="rect">
            <a:avLst/>
          </a:prstGeom>
          <a:solidFill>
            <a:srgbClr val="F59E0B"/>
          </a:solidFill>
          <a:ln/>
        </p:spPr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5.3 混合现实（MR）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5.3.1 MR 的独特价值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1/2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虚实交互。 MR 区别于 AR 的核心特征——虚拟内容不仅"叠加"在真实世界上，还"理解"并"响应"真实世界。虚拟的球碰到真实的桌子会弹开、虚拟的角色可以"坐在"真实的椅子上。这种虚实交互能力让 MR 体验比 AR 更"自然"。
 空间理解。 MR 设备通过深度传感器和 SLAM 实时构建环境的 3D 网格模型——知道哪里是地面、哪里是墙壁、哪里是桌子。基于空间理解，虚拟内容可以"智能"地与真实环境互动。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虚实交互。 MR 区别于 AR 的核心特征——虚拟内容不仅"叠加"在真实世界上，还"理解"并"响应"真实世界。虚拟的球碰到真实的桌子会弹开、虚拟的角色可以"坐在"真实的椅子上。这种虚实交互能力让 MR 体验比 AR 更"自然"。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空间理解。 MR 设备通过深度传感器和 SLAM 实时构建环境的 3D 网格模型——知道哪里是地面、哪里是墙壁、哪里是桌子。基于空间理解，虚拟内容可以"智能"地与真实环境互动。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5.3 混合现实（MR）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5.3.2 MR 文旅应用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2/2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沉浸式剧场。 虚拟角色与真实演员和观众在同一空间中互动。虚拟角色"知道"观众的位置，可以走到特定观众面前对话。MR 剧场是沉浸式演艺的终极形态。
 协同设计。 多个设计师在 MR 中共用同一个混合现实空间——同时看到真实的桌面和虚拟的 3D 景区模型，可以围绕模型讨论、用手势操作模型。适合文旅项目的方案评审和协同设计。
 MR 的普及障碍。 设备昂贵（HoloLens 2 约 25000 元、Apple Vision Pro 约 25000 元）、内容生态不成熟、使用场景有限。MR 在文旅中的大规模应用尚需 3-5 年。
 ---
 AR 在文旅中的核心价值是"增强真实"——在遗址上叠加历史复原、在风景上叠加信息标签、在广场上叠加虚拟演出。AR 的三大技术路线各有适用场景：基于标记的 AR 稳定但需要部署标记、无标记 AR 自然但技术复杂、基于位置的 AR 适合户外大场景。
 AR 设计的...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沉浸式剧场。 虚拟角色与真实演员和观众在同一空间中互动。虚拟角色"知道"观众的位置，可以走到特定观众面前对话。MR 剧场是沉浸式演艺的终极形态。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协同设计。 多个设计师在 MR 中共用同一个混合现实空间——同时看到真实的桌面和虚拟的 3D 景区模型，可以围绕模型讨论、用手势操作模型。适合文旅项目的方案评审和协同设计。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MR 的普及障碍。 设备昂贵（HoloLens 2 约 25000 元、Apple Vision Pro 约 25000 元）、内容生态不成熟、使用场景有限。MR 在文旅中的大规模应用尚需 3-5 年。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 在文旅中的核心价值是"增强真实"——在遗址上叠加历史复原、在风景上叠加信息标签、在广场上叠加虚拟演出。AR 的三大技术路线各有适用场景：基于标记的 AR 稳定但需要部署标记、无标记 AR 自然但技术复杂、基于位置的 AR 适合户外大场景。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 设计的第一原则是"增强而非替代"——好的 AR 让游客更关注真实风景，差的 AR 让游客只看手机。触发式播放、自动淡出、"对比观看"引导是防止 AR"反客为主"的有效策略。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5.3 混合现实（MR）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5.3.2 MR 文旅应用 (续)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2/2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 在文旅中的核心价值是"增强真实"——在遗址上叠加历史复原、在风景上叠加信息标签、在广场上叠加虚拟演出。AR 的三大技术路线各有适用场景：基于标记的 AR 稳定但需要部署标记、无标记 AR 自然但技术复杂、基于位置的 AR 适合户外大场景。
 AR 设计的第一原则是"增强而非替代"——好的 AR 让游客更关注真实风景，差的 AR 让游客只看手机。触发式播放、自动淡出、"对比观看"引导是防止 AR"反客为主"的有效策略。
 MR 作为 AR 的升级版，通过空间理解和虚实交互创造了更深度的沉浸体验，但受限于设备成本和内容生态，在文旅中的大规模应用仍需时日。
 ---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 在文旅中的核心价值是"增强真实"——在遗址上叠加历史复原、在风景上叠加信息标签、在广场上叠加虚拟演出。AR 的三大技术路线各有适用场景：基于标记的 AR 稳定但需要部署标记、无标记 AR 自然但技术复杂、基于位置的 AR 适合户外大场景。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 设计的第一原则是"增强而非替代"——好的 AR 让游客更关注真实风景，差的 AR 让游客只看手机。触发式播放、自动淡出、"对比观看"引导是防止 AR"反客为主"的有效策略。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MR 作为 AR 的升级版，通过空间理解和虚实交互创造了更深度的沉浸体验，但受限于设备成本和内容生态，在文旅中的大规模应用仍需时日。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8F4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5.3 混合现实（MR） — 要点回顾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5" name="Text 3"/>
          <p:cNvSpPr/>
          <p:nvPr/>
        </p:nvSpPr>
        <p:spPr>
          <a:xfrm>
            <a:off x="457200" y="100584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914400" y="9875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5.3.1 MR 的独特价值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914400" y="126187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虚实交互。 MR 区别于 AR 的核心特征——虚拟内容不仅"叠加"在真实世界上，还"理解"并"响应"真实世界。虚拟的球碰到真实的桌子会弹开、虚拟的角色可以"坐在"真实的椅子上。这种虚实交互能力让 MR 体验比 AR 更"自然"。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57200" y="164592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9" name="Text 7"/>
          <p:cNvSpPr/>
          <p:nvPr/>
        </p:nvSpPr>
        <p:spPr>
          <a:xfrm>
            <a:off x="457200" y="164592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914400" y="162763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5.3.2 MR 文旅应用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914400" y="19019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沉浸式剧场。 虚拟角色与真实演员和观众在同一空间中互动。虚拟角色"知道"观众的位置，可以走到特定观众面前对话。MR 剧场是沉浸式演艺的终极形态。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65A8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0" y="457200"/>
            <a:ext cx="2286000" cy="2286000"/>
          </a:xfrm>
          <a:prstGeom prst="ellipse">
            <a:avLst/>
          </a:prstGeom>
          <a:solidFill>
            <a:srgbClr val="1C7293">
              <a:alpha val="5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7772400" y="3200400"/>
            <a:ext cx="1371600" cy="1371600"/>
          </a:xfrm>
          <a:prstGeom prst="ellipse">
            <a:avLst/>
          </a:prstGeom>
          <a:solidFill>
            <a:srgbClr val="21295C">
              <a:alpha val="6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37160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spc="300" kern="0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4 节 / 共 4 节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31520" y="2011680"/>
            <a:ext cx="640080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思考与练习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731520" y="3474720"/>
            <a:ext cx="1828800" cy="45720"/>
          </a:xfrm>
          <a:prstGeom prst="rect">
            <a:avLst/>
          </a:prstGeom>
          <a:solidFill>
            <a:srgbClr val="F59E0B"/>
          </a:solidFill>
          <a:ln/>
        </p:spPr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21295C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本章关键术语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5" name="Shape 3"/>
          <p:cNvSpPr/>
          <p:nvPr/>
        </p:nvSpPr>
        <p:spPr>
          <a:xfrm>
            <a:off x="457200" y="100584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6" name="Text 4"/>
          <p:cNvSpPr/>
          <p:nvPr/>
        </p:nvSpPr>
        <p:spPr>
          <a:xfrm>
            <a:off x="594360" y="100584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5.1.1 三大技术路线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457200" y="150876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8" name="Shape 6"/>
          <p:cNvSpPr/>
          <p:nvPr/>
        </p:nvSpPr>
        <p:spPr>
          <a:xfrm>
            <a:off x="457200" y="150876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9" name="Text 7"/>
          <p:cNvSpPr/>
          <p:nvPr/>
        </p:nvSpPr>
        <p:spPr>
          <a:xfrm>
            <a:off x="594360" y="150876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5.1.2 AR 的核心技术挑战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457200" y="201168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11" name="Shape 9"/>
          <p:cNvSpPr/>
          <p:nvPr/>
        </p:nvSpPr>
        <p:spPr>
          <a:xfrm>
            <a:off x="457200" y="201168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12" name="Text 10"/>
          <p:cNvSpPr/>
          <p:nvPr/>
        </p:nvSpPr>
        <p:spPr>
          <a:xfrm>
            <a:off x="594360" y="201168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5.2.1 AR 遗址复原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457200" y="251460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14" name="Shape 12"/>
          <p:cNvSpPr/>
          <p:nvPr/>
        </p:nvSpPr>
        <p:spPr>
          <a:xfrm>
            <a:off x="457200" y="251460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15" name="Text 13"/>
          <p:cNvSpPr/>
          <p:nvPr/>
        </p:nvSpPr>
        <p:spPr>
          <a:xfrm>
            <a:off x="594360" y="251460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5.2.2 AR 智能导览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4754880" y="100584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17" name="Shape 15"/>
          <p:cNvSpPr/>
          <p:nvPr/>
        </p:nvSpPr>
        <p:spPr>
          <a:xfrm>
            <a:off x="4754880" y="100584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18" name="Text 16"/>
          <p:cNvSpPr/>
          <p:nvPr/>
        </p:nvSpPr>
        <p:spPr>
          <a:xfrm>
            <a:off x="4892040" y="100584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5.2.3 AR 文化演艺</a:t>
            </a:r>
            <a:endParaRPr lang="en-US" sz="1200" dirty="0"/>
          </a:p>
        </p:txBody>
      </p:sp>
      <p:sp>
        <p:nvSpPr>
          <p:cNvPr id="19" name="Shape 17"/>
          <p:cNvSpPr/>
          <p:nvPr/>
        </p:nvSpPr>
        <p:spPr>
          <a:xfrm>
            <a:off x="4754880" y="150876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20" name="Shape 18"/>
          <p:cNvSpPr/>
          <p:nvPr/>
        </p:nvSpPr>
        <p:spPr>
          <a:xfrm>
            <a:off x="4754880" y="150876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21" name="Text 19"/>
          <p:cNvSpPr/>
          <p:nvPr/>
        </p:nvSpPr>
        <p:spPr>
          <a:xfrm>
            <a:off x="4892040" y="150876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5.3.1 MR 的独特价值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4754880" y="201168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23" name="Shape 21"/>
          <p:cNvSpPr/>
          <p:nvPr/>
        </p:nvSpPr>
        <p:spPr>
          <a:xfrm>
            <a:off x="4754880" y="201168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24" name="Text 22"/>
          <p:cNvSpPr/>
          <p:nvPr/>
        </p:nvSpPr>
        <p:spPr>
          <a:xfrm>
            <a:off x="4892040" y="201168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5.3.2 MR 文旅应用</a:t>
            </a:r>
            <a:endParaRPr lang="en-US" sz="12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E8F4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10B981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知识拓展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8229600" cy="347472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8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457200" y="1005840"/>
            <a:ext cx="73152" cy="3474720"/>
          </a:xfrm>
          <a:prstGeom prst="rect">
            <a:avLst/>
          </a:prstGeom>
          <a:solidFill>
            <a:srgbClr val="10B981"/>
          </a:solidFill>
          <a:ln/>
        </p:spPr>
      </p:sp>
      <p:sp>
        <p:nvSpPr>
          <p:cNvPr id="6" name="Text 4"/>
          <p:cNvSpPr/>
          <p:nvPr/>
        </p:nvSpPr>
        <p:spPr>
          <a:xfrm>
            <a:off x="685800" y="1097280"/>
            <a:ext cx="7772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10B9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## 知识卡片 5-1：AR 三大技术路线对比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685800" y="1600200"/>
            <a:ext cx="777240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 路线 | 原理 | 精度 | 部署 | 文旅场景 |</a:t>
            </a:r>
            <a:endParaRPr lang="en-US" sz="12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|------|------|------|------|---------|</a:t>
            </a:r>
            <a:endParaRPr lang="en-US" sz="12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 基于标记 | 识别二维码/图片 | 高 | 需贴标记 | 博物馆、室内 |</a:t>
            </a:r>
            <a:endParaRPr lang="en-US" sz="12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 无标记 | SLAM 识别自然特征 | 中高 | 无需 | 户外自然景区 |</a:t>
            </a:r>
            <a:endParaRPr lang="en-US" sz="12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 基于位置 | GPS + 陀螺仪 | 低（3-10m） | 无需 | 大范围户外 |</a:t>
            </a:r>
            <a:endParaRPr lang="en-US" sz="1200" dirty="0"/>
          </a:p>
          <a:p>
            <a:pPr algn="l" indent="0" marL="0">
              <a:lnSpc>
                <a:spcPct val="130000"/>
              </a:lnSpc>
              <a:buNone/>
            </a:pPr>
            <a:endParaRPr lang="en-US" sz="12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---</a:t>
            </a:r>
            <a:endParaRPr lang="en-US" sz="12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E8F4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10B981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知识拓展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8229600" cy="347472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8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457200" y="1005840"/>
            <a:ext cx="73152" cy="3474720"/>
          </a:xfrm>
          <a:prstGeom prst="rect">
            <a:avLst/>
          </a:prstGeom>
          <a:solidFill>
            <a:srgbClr val="10B981"/>
          </a:solidFill>
          <a:ln/>
        </p:spPr>
      </p:sp>
      <p:sp>
        <p:nvSpPr>
          <p:cNvPr id="6" name="Text 4"/>
          <p:cNvSpPr/>
          <p:nvPr/>
        </p:nvSpPr>
        <p:spPr>
          <a:xfrm>
            <a:off x="685800" y="1097280"/>
            <a:ext cx="7772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10B9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## 知识卡片 5-2：AR 设计原则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685800" y="1600200"/>
            <a:ext cx="777240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 原则 | 含义 | 实现方式 |</a:t>
            </a:r>
            <a:endParaRPr lang="en-US" sz="12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|------|------|---------|</a:t>
            </a:r>
            <a:endParaRPr lang="en-US" sz="12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 增强而非替代 | AR 服务于真实体验 | 半透明叠加、可开关 |</a:t>
            </a:r>
            <a:endParaRPr lang="en-US" sz="12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 若隐若现 | 需要时出现、不需要时消失 | 触发式播放、自动淡出 |</a:t>
            </a:r>
            <a:endParaRPr lang="en-US" sz="12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 对比观看 | 鼓励看真实+虚拟的对比 | 引导文字："看看 AR，再看看真实的" |</a:t>
            </a:r>
            <a:endParaRPr lang="en-US" sz="12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 信息适量 | 避免信息过载 | 每次只显示 1-3 条关键信息 |</a:t>
            </a:r>
            <a:endParaRPr lang="en-US" sz="12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1A1A2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365760"/>
            <a:ext cx="82296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本章小结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1828800" cy="36576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5" name="Text 3"/>
          <p:cNvSpPr/>
          <p:nvPr/>
        </p:nvSpPr>
        <p:spPr>
          <a:xfrm>
            <a:off x="457200" y="1280160"/>
            <a:ext cx="8229600" cy="3200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4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 在文旅中的核心价值是"增强真实"——在遗址上叠加历史复原、在风景上叠加信息标签、在广场上叠加虚拟演出。AR 的三大技术路线各有适用场景：基于标记的 AR 稳定但需要部署标记、无标记 AR 自然但技术复杂、基于位置的 AR 适合户外大场景。</a:t>
            </a:r>
            <a:endParaRPr lang="en-US" sz="1400" dirty="0"/>
          </a:p>
          <a:p>
            <a:pPr algn="l" indent="0" marL="0">
              <a:lnSpc>
                <a:spcPct val="140000"/>
              </a:lnSpc>
              <a:buNone/>
            </a:pPr>
            <a:endParaRPr lang="en-US" sz="1400" dirty="0"/>
          </a:p>
          <a:p>
            <a:pPr algn="l" indent="0" marL="0">
              <a:lnSpc>
                <a:spcPct val="140000"/>
              </a:lnSpc>
              <a:buNone/>
            </a:pPr>
            <a:r>
              <a:rPr lang="en-US" sz="14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 设计的第一原则是"增强而非替代"——好的 AR 让游客更关注真实风景，差的 AR 让游客只看手机。触发式播放、自动淡出、"对比观看"引导是防止 AR"反客为主"的有效策略。</a:t>
            </a:r>
            <a:endParaRPr lang="en-US" sz="1400" dirty="0"/>
          </a:p>
          <a:p>
            <a:pPr algn="l" indent="0" marL="0">
              <a:lnSpc>
                <a:spcPct val="140000"/>
              </a:lnSpc>
              <a:buNone/>
            </a:pPr>
            <a:endParaRPr lang="en-US" sz="1400" dirty="0"/>
          </a:p>
          <a:p>
            <a:pPr algn="l" indent="0" marL="0">
              <a:lnSpc>
                <a:spcPct val="140000"/>
              </a:lnSpc>
              <a:buNone/>
            </a:pPr>
            <a:r>
              <a:rPr lang="en-US" sz="14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MR 作为 AR 的升级版，通过空间理解和虚实交互创造了更深度的沉浸体验，但受限于设备成本和内容生态，在文旅中的大规模应用仍需时日。</a:t>
            </a:r>
            <a:endParaRPr lang="en-US" sz="1400" dirty="0"/>
          </a:p>
          <a:p>
            <a:pPr algn="l" indent="0" marL="0">
              <a:lnSpc>
                <a:spcPct val="140000"/>
              </a:lnSpc>
              <a:buNone/>
            </a:pPr>
            <a:endParaRPr lang="en-US" sz="1400" dirty="0"/>
          </a:p>
          <a:p>
            <a:pPr algn="l" indent="0" marL="0">
              <a:lnSpc>
                <a:spcPct val="140000"/>
              </a:lnSpc>
              <a:buNone/>
            </a:pPr>
            <a:r>
              <a:rPr lang="en-US" sz="14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---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57200" y="4572000"/>
            <a:ext cx="8229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40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5 章 完</a:t>
            </a:r>
            <a:endParaRPr lang="en-US" sz="14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1A1A2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200400" y="914400"/>
            <a:ext cx="2743200" cy="2743200"/>
          </a:xfrm>
          <a:prstGeom prst="ellipse">
            <a:avLst/>
          </a:prstGeom>
          <a:solidFill>
            <a:srgbClr val="065A82">
              <a:alpha val="30000"/>
            </a:srgbClr>
          </a:solidFill>
          <a:ln/>
        </p:spPr>
      </p:sp>
      <p:sp>
        <p:nvSpPr>
          <p:cNvPr id="3" name="Text 1"/>
          <p:cNvSpPr/>
          <p:nvPr/>
        </p:nvSpPr>
        <p:spPr>
          <a:xfrm>
            <a:off x="914400" y="1645920"/>
            <a:ext cx="73152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4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谢谢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914400" y="2743200"/>
            <a:ext cx="7315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spc="600" kern="0" dirty="0">
                <a:solidFill>
                  <a:srgbClr val="1C729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Thank You</a:t>
            </a:r>
            <a:endParaRPr lang="en-US" sz="2000" dirty="0"/>
          </a:p>
        </p:txBody>
      </p:sp>
      <p:sp>
        <p:nvSpPr>
          <p:cNvPr id="5" name="Text 3"/>
          <p:cNvSpPr/>
          <p:nvPr/>
        </p:nvSpPr>
        <p:spPr>
          <a:xfrm>
            <a:off x="914400" y="411480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文旅元宇宙  |  安顺学院旅游管理学院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24</Slides>
  <Notes>24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文旅元宇宙 - 第5章 增强现实（AR）与混合现实（MR）</dc:title>
  <dc:subject>PptxGenJS Presentation</dc:subject>
  <dc:creator>安顺学院旅游管理学院</dc:creator>
  <cp:lastModifiedBy>安顺学院旅游管理学院</cp:lastModifiedBy>
  <cp:revision>1</cp:revision>
  <dcterms:created xsi:type="dcterms:W3CDTF">2026-07-28T23:52:26Z</dcterms:created>
  <dcterms:modified xsi:type="dcterms:W3CDTF">2026-07-28T23:52:26Z</dcterms:modified>
</cp:coreProperties>
</file>