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虚拟现实（VR）文旅应用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掌握虚拟现实（VR）文旅应用的核心概念、理论框架与关键术语，理解其在数字文旅学科体系中的定位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能够运用虚拟现实（VR）文旅应用的理论工具分析实践问题，具备方案设计与评估的基本能力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年，遵义会议纪念馆推出了一款 VR 体验产品——游客戴上 PICO 4 头盔，"回到"1935 年 1 月 15 日的遵义会议现场。体验中，游客以"列席者"的第一人称视角坐在会议室角落，看到毛泽东、周恩来、张闻天等历史人物围绕长桌激烈争论。当毛泽东站起来发言时，系统通过空间音频让声音从他所在的位置传来；当争论升级时，室内的光影和色调随之变化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 65 岁的退休教师在体验后说："我研究遵义会议 30 年了，看过所有文献。但'坐'在会议室里的那一刻，我第一次'感受'到了那个历史时刻的紧张和重量——不是知道了什么新史实，而是对已知史实有了新的理解。"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这个案例展示了 VR 在文旅中的核心价值：不是替代文献阅读或实地参观，而是提供一种"我在现场"的临场体验——这种体验是书籍、纪录片甚至实地参观（会议室已不完整保存）都无法提供的。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VR 历史体验是否可能"歪曲历史"？如果为了让体验更精彩而调整了历史细节，边界在哪里？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VR 体验的"第一人称视角"让游客"成为"历史人物——这是增强理解还是误导认知？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65 岁的退休教师能舒适地使用 VR 头盔——VR 文旅体验如何做到"全年龄段友好"？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VR 技术原理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显示技术  |  4.1.2 追踪与定位  |  4.1.3 渲染技术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VR 内容制作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内容制作流程  |  4.2.2 文旅 VR 内容的特殊要求  |  4.2.3 成本估算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VR 文旅应用场景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虚拟景区游览  |  4.3.2 历史场景复原  |  4.3.3 高危体验替代  |  4.3.4 非遗技艺传承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VR 技术原理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VR 技术原理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4.1.1 显示技术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分辨率与纱窗效应。 VR 显示的核心指标是 PPD（Pixels Per Degree，每度像素数）——人眼正常视力约 60 PPD，主流 VR 设备目前约 20-25 PPD（Meta Quest 3 约 25 PPD，Apple Vision Pro 约 34 PPD）。PPD 不足导致"纱窗效应"——能看到像素之间的黑色网格。文旅 VR 体验对分辨率要求高——景区风光和历史建筑的细节丰富，低分辨率会让"壮丽的黄果树"变成"模糊的马赛克"。
 视场角。 FOV（Field of View）决定了"能看到多大的画面"。人眼自然视场角约 200°（水平），主流 VR 设备约 90°-120°。FOV 不足让 VR 体验像"通过望远镜看世界"——文旅场景尤其受影响（看风景时视野不够开阔）。
 刷新率。 刷新率决定了画面的流畅度。低于 90Hz 会导致画面拖影和眩晕。文旅 VR 体验通常推荐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分辨率与纱窗效应。 VR 显示的核心指标是 PPD（Pixels Per Degree，每度像素数）——人眼正常视力约 60 PPD，主流 VR 设备目前约 20-25 PPD（Meta Quest 3 约 25 PPD，Apple Vision Pro 约 34 PPD）。PPD 不足导致"纱窗效应"——能看到像素之间的黑色网格。文旅 VR 体验对分辨率要求高——景区风光和历史建筑的细节丰富，低...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视场角。 FOV（Field of View）决定了"能看到多大的画面"。人眼自然视场角约 200°（水平），主流 VR 设备约 90°-120°。FOV 不足让 VR 体验像"通过望远镜看世界"——文旅场景尤其受影响（看风景时视野不够开阔）。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刷新率。 刷新率决定了画面的流畅度。低于 90Hz 会导致画面拖影和眩晕。文旅 VR 体验通常推荐 90Hz 以上——特别是包含运动场景的体验（如"飞越"黄果树）。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VR 技术原理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4.1.2 追踪与定位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6DoF 追踪。 六自由度（6DoF）——在三维空间中的平移（前后、左右、上下）和旋转（俯仰、偏航、翻滚）。6DoF 让用户在 VR 中可以自由走动、蹲下、探头——这对于文旅体验中的"探索"行为至关重要。
 Inside-Out vs Outside-In。 Inside-Out 追踪——头盔上的摄像头"向外看"，通过识别环境特征进行定位（Meta Quest 3、PICO 4 采用此方案），优势是无外部传感器、部署简单。Outside-In 追踪——外部基站"向内看"，追踪头盔和手柄的位置（HTC Vive 采用此方案），优势是精度高、遮挡少。文旅场景通常推荐 Inside-Out 方案——部署简单、不需要在景区搭建外部基站。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6DoF 追踪。 六自由度（6DoF）——在三维空间中的平移（前后、左右、上下）和旋转（俯仰、偏航、翻滚）。6DoF 让用户在 VR 中可以自由走动、蹲下、探头——这对于文旅体验中的"探索"行为至关重要。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Inside-Out vs Outside-In。 Inside-Out 追踪——头盔上的摄像头"向外看"，通过识别环境特征进行定位（Meta Quest 3、PICO 4 采用此方案），优势是无外部传感器、部署简单。Outside-In 追踪——外部基站"向内看"，追踪头盔和手柄的位置（HTC Vive 采用此方案），优势是精度高、遮挡少。文旅场景通常推荐 Inside-Out 方案——部署简单...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VR 技术原理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4.1.3 渲染技术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注视点渲染。 人眼只有中央凹区域（约 5°）是高清的，周边视觉是模糊的。注视点渲染（Foveated Rendering）利用这一特性——只在用户注视的区域进行全分辨率渲染，周边区域降低分辨率。节省 30%-50% 的渲染性能，让移动 VR 设备也能跑高质量画面。
 云渲染。 将渲染计算放到云端 GPU 集群，通过 5G/WiFi 6 将渲染画面流式传输到轻量化的 VR 终端。优势是终端设备可以更轻、更便宜，画质不受终端算力限制。劣势是需要低延迟网络（&lt;20ms），在贵州山区景区可能不现实。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注视点渲染。 人眼只有中央凹区域（约 5°）是高清的，周边视觉是模糊的。注视点渲染（Foveated Rendering）利用这一特性——只在用户注视的区域进行全分辨率渲染，周边区域降低分辨率。节省 30%-50% 的渲染性能，让移动 VR 设备也能跑高质量画面。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云渲染。 将渲染计算放到云端 GPU 集群，通过 5G/WiFi 6 将渲染画面流式传输到轻量化的 VR 终端。优势是终端设备可以更轻、更便宜，画质不受终端算力限制。劣势是需要低延迟网络（&lt;20ms），在贵州山区景区可能不现实。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VR 技术原理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显示技术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分辨率与纱窗效应。 VR 显示的核心指标是 PPD（Pixels Per Degree，每度像素数）——人眼正常视力约 60 PPD，主流 VR 设备目前约 20-25 PPD（Meta Quest 3 约 25 PPD，Apple Vision Pro 约 34 PPD）。PPD 不足导致"纱窗效...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追踪与定位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6DoF 追踪。 六自由度（6DoF）——在三维空间中的平移（前后、左右、上下）和旋转（俯仰、偏航、翻滚）。6DoF 让用户在 VR 中可以自由走动、蹲下、探头——这对于文旅体验中的"探索"行为至关重要。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4.1.3 渲染技术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注视点渲染。 人眼只有中央凹区域（约 5°）是高清的，周边视觉是模糊的。注视点渲染（Foveated Rendering）利用这一特性——只在用户注视的区域进行全分辨率渲染，周边区域降低分辨率。节省 30%-50% 的渲染性能，让移动 VR 设备也能跑高质量画面。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VR 内容制作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VR 内容制作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4.2.1 内容制作流程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前期策划。 确定体验目标（教育、娱乐、营销）、目标用户（年龄、VR 经验、身体状况）、体验时长（文旅 VR 通常 5-20 分钟，过长导致眩晕和疲劳）、交互程度（被动观看 vs 主动探索）。
 资产制作。 3D 建模——使用 Blender/Maya/3ds Max 创建场景、建筑、道具、角色模型。纹理与材质——为模型添加表面细节（石头纹理、木质肌理、金属反光）。对于文化遗产重建，需要历史考据确保准确性。动作与动画——为角色制作动作（走路、手势、表情），为场景制作动态元素（水流、树叶摇动、旗帜飘动）。
 引擎集成。 将资产导入 Unity 或 Unreal Engine，添加交互逻辑、物理效果、光影、音效。Unity 适合移动 VR 和 Web 端（跨平台能力强），Unreal Engine 适合高端 PC VR（画质天花板高）。
 测试与优化。 性能测试——确保帧率稳定在 90fps 以...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前期策划。 确定体验目标（教育、娱乐、营销）、目标用户（年龄、VR 经验、身体状况）、体验时长（文旅 VR 通常 5-20 分钟，过长导致眩晕和疲劳）、交互程度（被动观看 vs 主动探索）。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资产制作。 3D 建模——使用 Blender/Maya/3ds Max 创建场景、建筑、道具、角色模型。纹理与材质——为模型添加表面细节（石头纹理、木质肌理、金属反光）。对于文化遗产重建，需要历史考据确保准确性。动作与动画——为角色制作动作（走路、手势、表情），为场景制作动态元素（水流、树叶摇动、旗帜飘动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引擎集成。 将资产导入 Unity 或 Unreal Engine，添加交互逻辑、物理效果、光影、音效。Unity 适合移动 VR 和 Web 端（跨平台能力强），Unreal Engine 适合高端 PC VR（画质天花板高）。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测试与优化。 性能测试——确保帧率稳定在 90fps 以上。用户测试——邀请目标用户试玩，收集反馈并迭代。晕动症测试——检测可能导致眩晕的场景（快速移动、视角突变、帧率波动）。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VR 内容制作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4.2.2 文旅 VR 内容的特殊要求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文化真实性。 文旅 VR 内容涉及历史文化时，需要专家审核确保准确性——建筑形制、服饰纹样、器物造型、礼仪规范不能"想当然"。这是文旅 VR 与娱乐 VR 的核心差异——娱乐可以"魔改历史"，文旅必须"尊重历史"。
 适老化设计。 文旅 VR 的用户年龄跨度大——从 8 岁儿童到 80 岁老人。适老化设计包括：简化操作（减少手柄按键、支持语音交互）、提供坐姿模式（老人可能无法长时间站立）、降低运动强度（避免快速移动和旋转）、增大 UI 文字和图标。
 多人共享。 文旅场景中 VR 体验通常是多人同时进行的——一个旅行团的 30 人需要同时体验。需要支持多台设备同步管理、快速切换用户（上一批体验结束、下一批立即开始）、设备消毒（疫情期间的需求延续至今）。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文化真实性。 文旅 VR 内容涉及历史文化时，需要专家审核确保准确性——建筑形制、服饰纹样、器物造型、礼仪规范不能"想当然"。这是文旅 VR 与娱乐 VR 的核心差异——娱乐可以"魔改历史"，文旅必须"尊重历史"。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适老化设计。 文旅 VR 的用户年龄跨度大——从 8 岁儿童到 80 岁老人。适老化设计包括：简化操作（减少手柄按键、支持语音交互）、提供坐姿模式（老人可能无法长时间站立）、降低运动强度（避免快速移动和旋转）、增大 UI 文字和图标。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多人共享。 文旅场景中 VR 体验通常是多人同时进行的——一个旅行团的 30 人需要同时体验。需要支持多台设备同步管理、快速切换用户（上一批体验结束、下一批立即开始）、设备消毒（疫情期间的需求延续至今）。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VR 内容制作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4.2.3 成本估算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 VR 体验的典型成本。 5 分钟高品质 VR 体验——3D 建模和动画 20-50 万、引擎开发和交互逻辑 10-30 万、音效和配音 3-8 万、测试和优化 5-10 万，合计约 40-100 万。10-20 分钟大型 VR 体验——150-500 万。硬件采购——VR 一体机每台 2000-4000 元（Meta Quest 3 / PICO 4），30 台约 6-12 万。运维成本——设备维护、内容更新、人员培训。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 VR 体验的典型成本。 5 分钟高品质 VR 体验——3D 建模和动画 20-50 万、引擎开发和交互逻辑 10-30 万、音效和配音 3-8 万、测试和优化 5-10 万，合计约 40-100 万。10-20 分钟大型 VR 体验——150-500 万。硬件采购——VR 一体机每台 2000-4000 元（Meta Quest 3 / PICO 4），30 台约 6-12 万。运维成本——...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VR 内容制作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内容制作流程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前期策划。 确定体验目标（教育、娱乐、营销）、目标用户（年龄、VR 经验、身体状况）、体验时长（文旅 VR 通常 5-20 分钟，过长导致眩晕和疲劳）、交互程度（被动观看 vs 主动探索）。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文旅 VR 内容的特殊要求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文化真实性。 文旅 VR 内容涉及历史文化时，需要专家审核确保准确性——建筑形制、服饰纹样、器物造型、礼仪规范不能"想当然"。这是文旅 VR 与娱乐 VR 的核心差异——娱乐可以"魔改历史"，文旅必须"尊重历史"。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4.2.3 成本估算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 VR 体验的典型成本。 5 分钟高品质 VR 体验——3D 建模和动画 20-50 万、引擎开发和交互逻辑 10-30 万、音效和配音 3-8 万、测试和优化 5-10 万，合计约 40-100 万。10-20 分钟大型 VR 体验——150-500 万。硬件采购——VR 一体机每台 2000...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VR 文旅应用场景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VR 文旅应用场景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4.3.1 虚拟景区游览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远程"预游览"。 游客在出行前通过 VR 预游览目的地——"踩点"规划行程、感受景区氛围、激发旅行欲望。OTA 平台（携程、美团）已经开始探索 VR 预游览功能。贵州"数字黔行"平台的 VR 预游览覆盖了黄果树、荔波、西江等核心景区。
 无法实地游览的替代方案。 行动不便的老人、偏远地区的学生、海外潜在游客——VR 为"不能去的人"提供了"次优但有价值"的替代体验。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远程"预游览"。 游客在出行前通过 VR 预游览目的地——"踩点"规划行程、感受景区氛围、激发旅行欲望。OTA 平台（携程、美团）已经开始探索 VR 预游览功能。贵州"数字黔行"平台的 VR 预游览覆盖了黄果树、荔波、西江等核心景区。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无法实地游览的替代方案。 行动不便的老人、偏远地区的学生、海外潜在游客——VR 为"不能去的人"提供了"次优但有价值"的替代体验。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VR 文旅应用场景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4.3.2 历史场景复原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"穿越"体验。 天龙屯堡 600 年前的完整面貌、夜郎古国的都城、抗战时期的 24 道拐——现实中已不存在或不完整的场景，在 VR 中"重建"并允许游客"进入"。这是 VR 文旅最不可替代的价值——现实中永远无法实现的体验。
 遵义会议 VR 的启示。 前文案例展示了 VR 历史体验的独特价值——不是传递新知识，而是为已知知识赋予"在场"的体验维度。这对红色旅游、研学旅行、文化教育具有深远意义。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"穿越"体验。 天龙屯堡 600 年前的完整面貌、夜郎古国的都城、抗战时期的 24 道拐——现实中已不存在或不完整的场景，在 VR 中"重建"并允许游客"进入"。这是 VR 文旅最不可替代的价值——现实中永远无法实现的体验。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遵义会议 VR 的启示。 前文案例展示了 VR 历史体验的独特价值——不是传递新知识，而是为已知知识赋予"在场"的体验维度。这对红色旅游、研学旅行、文化教育具有深远意义。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VR 文旅应用场景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4.3.3 高危体验替代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安全地"冒险"。 坝陵河大桥蹦极——370 米落差，现实中很多人想体验但不敢。VR 蹦极提供了安全且逼真的替代方案——视觉上完全模拟蹦极的自由落体感，但身体安全地站在地面上。类似场景：VR 漂流、VR 攀岩、VR 探洞。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安全地"冒险"。 坝陵河大桥蹦极——370 米落差，现实中很多人想体验但不敢。VR 蹦极提供了安全且逼真的替代方案——视觉上完全模拟蹦极的自由落体感，但身体安全地站在地面上。类似场景：VR 漂流、VR 攀岩、VR 探洞。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VR 文旅应用场景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4.3.4 非遗技艺传承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"亲手"学习。 苗族银饰锻制——在 VR 中拿起虚拟锤子、加热虚拟银片、敲打出花纹。AI 实时评估动作的准确度并给出纠偏提示。VR 非遗教学解决了现实中"师傅少、学徒多、材料贵"的难题。安顺学院已在探索 VR 地戏教学系统。
 ---
 VR 技术通过显示、追踪、渲染三大技术支柱，为文旅体验创造了"身临其境"的虚拟空间。VR 内容制作遵循"策划→资产→引擎→测试"的标准流程，文旅 VR 内容有文化真实性、适老化、多人共享等特殊要求。
 VR 在文旅中的核心应用场景：虚拟景区游览（远程预游览、无法实地游览的替代）、历史场景复原（"穿越"到已消失的历史时刻）、高危体验替代（安全地冒险）、非遗技艺传承（VR 教学）。这些场景的共同特点是：现实中无法实现、成本极高或存在安全风险——VR 不是"替代现实"，而是"让不可能变为可能"。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"亲手"学习。 苗族银饰锻制——在 VR 中拿起虚拟锤子、加热虚拟银片、敲打出花纹。AI 实时评估动作的准确度并给出纠偏提示。VR 非遗教学解决了现实中"师傅少、学徒多、材料贵"的难题。安顺学院已在探索 VR 地戏教学系统。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技术通过显示、追踪、渲染三大技术支柱，为文旅体验创造了"身临其境"的虚拟空间。VR 内容制作遵循"策划→资产→引擎→测试"的标准流程，文旅 VR 内容有文化真实性、适老化、多人共享等特殊要求。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在文旅中的核心应用场景：虚拟景区游览（远程预游览、无法实地游览的替代）、历史场景复原（"穿越"到已消失的历史时刻）、高危体验替代（安全地冒险）、非遗技艺传承（VR 教学）。这些场景的共同特点是：现实中无法实现、成本极高或存在安全风险——VR 不是"替代现实"，而是"让不可能变为可能"。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VR 文旅应用场景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虚拟景区游览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远程"预游览"。 游客在出行前通过 VR 预游览目的地——"踩点"规划行程、感受景区氛围、激发旅行欲望。OTA 平台（携程、美团）已经开始探索 VR 预游览功能。贵州"数字黔行"平台的 VR 预游览覆盖了黄果树、荔波、西江等核心景区。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4.3.2 历史场景复原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"穿越"体验。 天龙屯堡 600 年前的完整面貌、夜郎古国的都城、抗战时期的 24 道拐——现实中已不存在或不完整的场景，在 VR 中"重建"并允许游客"进入"。这是 VR 文旅最不可替代的价值——现实中永远无法实现的体验。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4.3.3 高危体验替代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安全地"冒险"。 坝陵河大桥蹦极——370 米落差，现实中很多人想体验但不敢。VR 蹦极提供了安全且逼真的替代方案——视觉上完全模拟蹦极的自由落体感，但身体安全地站在地面上。类似场景：VR 漂流、VR 攀岩、VR 探洞。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4.3.4 非遗技艺传承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"亲手"学习。 苗族银饰锻制——在 VR 中拿起虚拟锤子、加热虚拟银片、敲打出花纹。AI 实时评估动作的准确度并给出纠偏提示。VR 非遗教学解决了现实中"师傅少、学徒多、材料贵"的难题。安顺学院已在探索 VR 地戏教学系统。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显示技术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追踪与定位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4.1.3 渲染技术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内容制作流程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文旅 VR 内容的特殊要求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4.2.3 成本估算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虚拟景区游览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4.3.2 历史场景复原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4.3.3 高危体验替代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4.3.4 非遗技艺传承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4-1：VR 硬件对比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设备 | PPD | FOV | 追踪 | 价格 | 文旅适用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|------|-----|-----|------|------|---------|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Meta Quest 3 | ~25 | 110° | Inside-Out | ~3500 | 最佳性价比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PICO 4 | ~21 | 105° | Inside-Out | ~2500 | 国内首选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Apple Vision Pro | ~34 | 100° | Inside-Out | ~25000 | 高端体验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HTC Vive Pro 2 | ~25 | 120° | Outside-In | ~10000 | 高端 PC VR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4-2：文旅 VR 体验设计 Checklist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体验时长控制在 5-15 分钟（超出容易眩晕和疲劳）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提供新手引导（30 秒内教会基本操作）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支持坐姿模式（适老化和无障碍）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避免快速移动和视角突变（防眩晕）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文化内容经专家审核（真实性保障）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多设备同步管理（团队游客批量体验）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技术通过显示、追踪、渲染三大技术支柱，为文旅体验创造了"身临其境"的虚拟空间。VR 内容制作遵循"策划→资产→引擎→测试"的标准流程，文旅 VR 内容有文化真实性、适老化、多人共享等特殊要求。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 在文旅中的核心应用场景：虚拟景区游览（远程预游览、无法实地游览的替代）、历史场景复原（"穿越"到已消失的历史时刻）、高危体验替代（安全地冒险）、非遗技艺传承（VR 教学）。这些场景的共同特点是：现实中无法实现、成本极高或存在安全风险——VR 不是"替代现实"，而是"让不可能变为可能"。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完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第4章 虚拟现实（VR）文旅应用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