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notesMasterIdLst>
    <p:notesMasterId r:id="rId3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3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文旅元宇宙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文旅元宇宙的理论基础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文旅元宇宙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掌握文旅元宇宙的理论基础的核心概念、理论框架与关键术语，理解其在数字文旅学科体系中的定位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能够运用文旅元宇宙的理论基础的理论工具分析实践问题，具备方案设计与评估的基本能力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 年，teamLab 在上海举办了"无界美术馆"展览。走进展厅的瞬间，参观者被彻底包裹——投影在墙壁、地面和天花板上的花朵在脚下绽放、蝴蝶在身边飞舞、瀑布从墙上倾泻而下。参观者不再是"看展的人"，而是"展的一部分"——当你触摸墙壁上的花朵，花瓣会飘散；当你站在瀑布前，水流会绕开你的身体继续流淌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一位参观者在社交媒体上写道："我进去 10 分钟后才发现自己忘了拍照——完全沉浸在里面了，时间感消失了。"另一位写道："我 5 岁的女儿在展厅里追着蝴蝶跑了 40 分钟，平时她在任何地方都待不住 10 分钟。"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teamLab 的成功不是偶然的——它的设计精准地契合了沉浸体验的理论原则：明确的目标（探索这个无边界的数字自然）、即时的反馈（触摸花会散、踩在水上会有涟漪）、挑战与技能的平衡（没有难度门槛，任何人包括幼儿都能参与）、感官包裹（视觉、听觉、触觉全方位激活）。这些原则源于半个世纪前的沉浸理论研究——好的理论不会过时，只是等待技术成熟到足以实现它们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引导性问题：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teamLab 的"无界美术馆"为什么能让 5 岁的孩子沉浸 40 分钟？这背后的心理学原理是什么？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一个文旅元宇宙项目，技术很酷炫但游客体验后说"没什么感觉"——问题出在哪里？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"理论指导实践"听起来很空——你能举出一个具体的例子，说明某个理论原则直接决定了一个设计决策吗？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3.1 沉浸理论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05840" y="137160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3.1.1 沉浸感的多维度模型  |  3.1.2 沉浸感的破坏因素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3.2 心流理论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05840" y="210312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3.2.1 Csikszentmihalyi 的心流模型  |  3.2.2 心流理论在文旅元宇宙中的应用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3.3 临场感理论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05840" y="283464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3.3.1 临场感的三个维度  |  3.3.2 临场感的文旅价值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3.4 体验设计理论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005840" y="356616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3.4.1 Pine &amp; Gilmore 的体验四域  |  3.4.2 Hassenzahl 的体验设计模型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393192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457200" y="3931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00584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3.5 从理论到实践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005840" y="429768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3.5.1 理论的应用逻辑  |  3.5.2 理论指导设计的贵州案例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57200" y="46634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5" name="Text 23"/>
          <p:cNvSpPr/>
          <p:nvPr/>
        </p:nvSpPr>
        <p:spPr>
          <a:xfrm>
            <a:off x="457200" y="4663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1005840" y="46634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思考与练习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3.1 沉浸理论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3.1 沉浸理论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3.1.1 沉浸感的多维度模型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Witmer &amp; Singer 的沉浸感模型。 1998 年，Witmer 和 Singer 提出沉浸感由两个核心维度构成：卷入度（Involvement）——注意力集中在体验中的程度，取决于体验内容的相关性和吸引力。感官包裹度（Sensory Immersion）——多少感官通道被激活、被激活的程度有多强、与外部世界隔离的程度有多深。VR 体验的沉浸感最强（视觉听觉完全隔离、全感官激活），手机 AR 体验的沉浸感最弱（视觉部分激活、与外部世界保持连接）。
 Brown &amp; Cairns 的三阶段模型。 投入（Engagement）——体验者愿意投入时间和注意力，这是沉浸的"入门门槛"。专注（Engrossment）——注意力完全集中在体验中，情绪开始与体验内容同步。完全沉浸（Total Immersion）——临场感达到顶峰，体验者暂时忘记自己身处何地、忘记时间流逝，注意力与体验完全融合...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Witmer &amp; Singer 的沉浸感模型。 1998 年，Witmer 和 Singer 提出沉浸感由两个核心维度构成：卷入度（Involvement）——注意力集中在体验中的程度，取决于体验内容的相关性和吸引力。感官包裹度（Sensory Immersion）——多少感官通道被激活、被激活的程度有多强、与外部世界隔离的程度有多深。VR 体验的沉浸感最强（视觉听觉完全隔离、全感官激活），手机 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Brown &amp; Cairns 的三阶段模型。 投入（Engagement）——体验者愿意投入时间和注意力，这是沉浸的"入门门槛"。专注（Engrossment）——注意力完全集中在体验中，情绪开始与体验内容同步。完全沉浸（Total Immersion）——临场感达到顶峰，体验者暂时忘记自己身处何地、忘记时间流逝，注意力与体验完全融合。文旅元宇宙的体验设计应追求至少达到"专注"阶段——如果游客在体...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3.1 沉浸理论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3.1.2 沉浸感的破坏因素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技术故障。 VR 画面卡顿、定位漂移、手柄失灵——这些技术问题瞬间将游客从"我在屯堡"拉回"我在戴着一个不舒服的头盔"。技术稳定性是沉浸感的"地基"——地基不稳，上面的一切设计都白费。
 认知不协调。 VR 中显示我站在悬崖边，但我的脚感觉到的是平坦的地面——视觉和触觉的冲突破坏了沉浸感。AR 中虚拟物体悬浮在半空中、光影与真实环境不一致——虚实不协调是 AR 沉浸感的最大杀手。
 外部干扰。 现实世界中有人叫你、手机响了、头盔太重脖子酸了——外部世界的"闯入"打断了沉浸状态。文旅元宇宙体验的物理环境设计同样重要——安静、舒适、不受打扰的体验空间是沉浸感的外部保障。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技术故障。 VR 画面卡顿、定位漂移、手柄失灵——这些技术问题瞬间将游客从"我在屯堡"拉回"我在戴着一个不舒服的头盔"。技术稳定性是沉浸感的"地基"——地基不稳，上面的一切设计都白费。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认知不协调。 VR 中显示我站在悬崖边，但我的脚感觉到的是平坦的地面——视觉和触觉的冲突破坏了沉浸感。AR 中虚拟物体悬浮在半空中、光影与真实环境不一致——虚实不协调是 AR 沉浸感的最大杀手。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外部干扰。 现实世界中有人叫你、手机响了、头盔太重脖子酸了——外部世界的"闯入"打断了沉浸状态。文旅元宇宙体验的物理环境设计同样重要——安静、舒适、不受打扰的体验空间是沉浸感的外部保障。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3.1 沉浸理论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3.1.1 沉浸感的多维度模型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Witmer &amp; Singer 的沉浸感模型。 1998 年，Witmer 和 Singer 提出沉浸感由两个核心维度构成：卷入度（Involvement）——注意力集中在体验中的程度，取决于体验内容的相关性和吸引力。感官包裹度（Sensory Immersion）——多少感官通道被激活、被激活的程...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3.1.2 沉浸感的破坏因素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技术故障。 VR 画面卡顿、定位漂移、手柄失灵——这些技术问题瞬间将游客从"我在屯堡"拉回"我在戴着一个不舒服的头盔"。技术稳定性是沉浸感的"地基"——地基不稳，上面的一切设计都白费。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3.2 心流理论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3.2 心流理论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3.2.1 Csikszentmihalyi 的心流模型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心流的定义。 心流（Flow）是心理学家 Mihaly Csikszentmihalyi 在 1970 年代提出的概念——一种完全投入、忘记自我、时间感扭曲的最佳体验状态。Csikszentmihalyi 通过研究艺术家、运动员、棋手等发现，人们在从事自己热爱且具有一定挑战性的活动时，最常体验到心流。
 心流的八个特征。 清晰的目标——知道"我要做什么"。即时的反馈——每一步行动都有明确的反应。挑战与技能的平衡——任务难度刚好匹配能力水平，不太难（焦虑）也不太简单（无聊）。行动与意识的融合——不再"思考我在做什么"，而是"自然地做"。专注——注意力完全集中在当前活动上。控制感——感到自己能够掌控局面。自我意识的消失——不再关注"别人怎么看我"。时间感的扭曲——几小时感觉像几分钟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心流的定义。 心流（Flow）是心理学家 Mihaly Csikszentmihalyi 在 1970 年代提出的概念——一种完全投入、忘记自我、时间感扭曲的最佳体验状态。Csikszentmihalyi 通过研究艺术家、运动员、棋手等发现，人们在从事自己热爱且具有一定挑战性的活动时，最常体验到心流。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心流的八个特征。 清晰的目标——知道"我要做什么"。即时的反馈——每一步行动都有明确的反应。挑战与技能的平衡——任务难度刚好匹配能力水平，不太难（焦虑）也不太简单（无聊）。行动与意识的融合——不再"思考我在做什么"，而是"自然地做"。专注——注意力完全集中在当前活动上。控制感——感到自己能够掌控局面。自我意识的消失——不再关注"别人怎么看我"。时间感的扭曲——几小时感觉像几分钟。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3.2 心流理论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3.2.2 心流理论在文旅元宇宙中的应用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挑战-技能平衡的动态调节。 文旅元宇宙体验面临的核心挑战：游客的能力水平差异极大——有 VR 老手（上手就通），也有第一次戴 VR 头盔的人（连手柄按键都找不到）。心流理论要求体验设计能动态调节难度：新手模式——简化操作、提供引导、降低挑战；进阶模式——增加交互复杂度、提供隐藏内容、提升挑战。或者设计"自适应难度"——AI 根据用户的表现自动调节难度，保持在"有点挑战但不至于焦虑"的心流通道中。
 即时反馈的设计。 在文旅元宇宙中，游客的每一个动作都应该得到即时、清晰的反馈——推门时门会动（物理反馈）、完成任务时获得视觉和音效奖励（成就反馈）、NPC 对话时有自然的语言回应（社交反馈）。反馈缺失是心流断裂的最常见原因——游客不知道"我做得对不对""下一步该做什么"。
 清晰目标的引导。 文旅元宇宙体验不能是"把你扔进一个虚拟空间，你自己逛吧"——没有目标导向的体验会让游客迅速失去兴趣。好的...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挑战-技能平衡的动态调节。 文旅元宇宙体验面临的核心挑战：游客的能力水平差异极大——有 VR 老手（上手就通），也有第一次戴 VR 头盔的人（连手柄按键都找不到）。心流理论要求体验设计能动态调节难度：新手模式——简化操作、提供引导、降低挑战；进阶模式——增加交互复杂度、提供隐藏内容、提升挑战。或者设计"自适应难度"——AI 根据用户的表现自动调节难度，保持在"有点挑战但不至于焦虑"的心流通道中。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即时反馈的设计。 在文旅元宇宙中，游客的每一个动作都应该得到即时、清晰的反馈——推门时门会动（物理反馈）、完成任务时获得视觉和音效奖励（成就反馈）、NPC 对话时有自然的语言回应（社交反馈）。反馈缺失是心流断裂的最常见原因——游客不知道"我做得对不对""下一步该做什么"。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清晰目标的引导。 文旅元宇宙体验不能是"把你扔进一个虚拟空间，你自己逛吧"——没有目标导向的体验会让游客迅速失去兴趣。好的设计会提供清晰但不强制的主线任务（"找到 600 年前屯堡的四个历史线索"），同时允许自由探索。多条可选任务线让不同类型的游客各取所需——喜欢故事的跟随叙事线、喜欢挑战的完成收集任务、喜欢社交的与其他游客互动。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3.2 心流理论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3.2.1 Csikszentmihalyi 的心流模型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心流的定义。 心流（Flow）是心理学家 Mihaly Csikszentmihalyi 在 1970 年代提出的概念——一种完全投入、忘记自我、时间感扭曲的最佳体验状态。Csikszentmihalyi 通过研究艺术家、运动员、棋手等发现，人们在从事自己热爱且具有一定挑战性的活动时，最常体验到心流...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3.2.2 心流理论在文旅元宇宙中的应用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挑战-技能平衡的动态调节。 文旅元宇宙体验面临的核心挑战：游客的能力水平差异极大——有 VR 老手（上手就通），也有第一次戴 VR 头盔的人（连手柄按键都找不到）。心流理论要求体验设计能动态调节难度：新手模式——简化操作、提供引导、降低挑战；进阶模式——增加交互复杂度、提供隐藏内容、提升挑战。或者设...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3.3 临场感理论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3.3 临场感理论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3.3.1 临场感的三个维度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物理临场感。 "我感觉我真的在那个地方"——虚拟环境的视觉、听觉、触觉逼真度让人产生"身临其境"的感觉。物理临场感取决于渲染画质、空间音频、交互自然度等技术因素。
 社交临场感。 "我感觉我真的和那个人在一起"——在虚拟空间中感知到其他真实人类的存在，并且能够自然地与他们互动。社交临场感取决于化身（Avatar）的表现力、语音的空间感、非语言交流（手势、表情）的丰富度。
 自我临场感。 "我感觉虚拟世界中的那个'我'真的是我"——对自己的虚拟化身产生认同感和拥有感。自我临场感取决于化身与真实自我的相似度、化身动作与真实动作的一致性、对化身的控制感。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物理临场感。 "我感觉我真的在那个地方"——虚拟环境的视觉、听觉、触觉逼真度让人产生"身临其境"的感觉。物理临场感取决于渲染画质、空间音频、交互自然度等技术因素。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社交临场感。 "我感觉我真的和那个人在一起"——在虚拟空间中感知到其他真实人类的存在，并且能够自然地与他们互动。社交临场感取决于化身（Avatar）的表现力、语音的空间感、非语言交流（手势、表情）的丰富度。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自我临场感。 "我感觉虚拟世界中的那个'我'真的是我"——对自己的虚拟化身产生认同感和拥有感。自我临场感取决于化身与真实自我的相似度、化身动作与真实动作的一致性、对化身的控制感。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3.3 临场感理论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3.3.2 临场感的文旅价值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为什么临场感重要。 文旅元宇宙体验的核心是"带人去一个地方"——如果游客没有"我真的在那里"的感觉，体验就降级为"看了一个 3D 视频"。临场感是文旅元宇宙体验与普通数字内容的分水岭。
 提升临场感的设计策略。 物理临场感——高精度 3D 建模、动态光影、空间音频、自然的物理交互（拿起物体有重量感）。社交临场感——高质量的 Avatar 系统（面部表情、手势、口型同步）、空间化语音（远处的人声音小、近处的人声音大）、共享体验（多人同时观看同一个虚拟表演）。自我临场感——第一人称视角、虚拟手部与真实手部动作同步、Avatar 可定制（选择与自己相似的服装和外观）。
 "恐怖谷"效应。 当虚拟人的外观接近真人但又不完全像真人时，会引发不适感——这就是"恐怖谷"效应。文旅元宇宙中重建历史人物（如徐霞客、王阳明）时，如果追求"高度逼真"但技术不够，可能跌入恐怖谷。策略：要么做到"照片级逼真"，要么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为什么临场感重要。 文旅元宇宙体验的核心是"带人去一个地方"——如果游客没有"我真的在那里"的感觉，体验就降级为"看了一个 3D 视频"。临场感是文旅元宇宙体验与普通数字内容的分水岭。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提升临场感的设计策略。 物理临场感——高精度 3D 建模、动态光影、空间音频、自然的物理交互（拿起物体有重量感）。社交临场感——高质量的 Avatar 系统（面部表情、手势、口型同步）、空间化语音（远处的人声音小、近处的人声音大）、共享体验（多人同时观看同一个虚拟表演）。自我临场感——第一人称视角、虚拟手部与真实手部动作同步、Avatar 可定制（选择与自己相似的服装和外观）。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"恐怖谷"效应。 当虚拟人的外观接近真人但又不完全像真人时，会引发不适感——这就是"恐怖谷"效应。文旅元宇宙中重建历史人物（如徐霞客、王阳明）时，如果追求"高度逼真"但技术不够，可能跌入恐怖谷。策略：要么做到"照片级逼真"，要么保持"艺术化风格"（如卡通化、水墨风），避免卡在"恐怖谷"中。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3.3 临场感理论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3.3.1 临场感的三个维度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物理临场感。 "我感觉我真的在那个地方"——虚拟环境的视觉、听觉、触觉逼真度让人产生"身临其境"的感觉。物理临场感取决于渲染画质、空间音频、交互自然度等技术因素。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3.3.2 临场感的文旅价值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为什么临场感重要。 文旅元宇宙体验的核心是"带人去一个地方"——如果游客没有"我真的在那里"的感觉，体验就降级为"看了一个 3D 视频"。临场感是文旅元宇宙体验与普通数字内容的分水岭。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3.4 体验设计理论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3.4 体验设计理论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3.4.1 Pine &amp; Gilmore 的体验四域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四域模型。 Pine 和 Gilmore 根据"参与程度"（被动 vs 主动）和"连接类型"（吸收 vs 沉浸）将体验分为四个域：娱乐体验（Entertainment）——被动参与 + 吸收（如看演出、听音乐会），核心是"感受"。教育体验（Educational）——主动参与 + 吸收（如参加 workshop、研学旅行），核心是"学习"。逃避体验（Escapist）——主动参与 + 沉浸（如主题乐园、沉浸式剧场），核心是"成为另一个人"。审美体验（Aesthetic）——被动参与 + 沉浸（如欣赏自然风光、参观美术馆），核心是"在场"。
 文旅元宇宙中的四域融合。 最丰富的体验往往融合了四个域——在元宇宙中游览屯堡：观看地戏表演（娱乐）、学习屯堡历史（教育）、扮演屯堡士兵参与军事演练（逃避）、欣赏 600 年前建筑的虚拟复原（审美）。四域融合是文旅元宇宙体验设计的最高目标——不是只提供一...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四域模型。 Pine 和 Gilmore 根据"参与程度"（被动 vs 主动）和"连接类型"（吸收 vs 沉浸）将体验分为四个域：娱乐体验（Entertainment）——被动参与 + 吸收（如看演出、听音乐会），核心是"感受"。教育体验（Educational）——主动参与 + 吸收（如参加 workshop、研学旅行），核心是"学习"。逃避体验（Escapist）——主动参与 + 沉浸（如主题...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文旅元宇宙中的四域融合。 最丰富的体验往往融合了四个域——在元宇宙中游览屯堡：观看地戏表演（娱乐）、学习屯堡历史（教育）、扮演屯堡士兵参与军事演练（逃避）、欣赏 600 年前建筑的虚拟复原（审美）。四域融合是文旅元宇宙体验设计的最高目标——不是只提供一种体验，而是让游客在同一段旅程中体验多种维度。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3.4 体验设计理论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3.4.2 Hassenzahl 的体验设计模型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实用属性与享乐属性。 Hassenzahl 将产品体验分为两个维度：实用属性（Pragmatic Quality）——产品是否好用、是否完成了功能目标（VR 头盔是否舒适、操作是否流畅）。享乐属性（Hedonic Quality）——产品是否让人愉悦、是否有情感价值（体验是否让人感动、是否值得回忆）。文旅元宇宙体验的独特之处在于享乐属性远重要于实用属性——游客不是因为"VR 操作很方便"而记住体验，而是因为"那一刻我很感动"。
 心理需求的满足。 Hassenzahl 进一步将享乐属性归结为基本心理需求的满足：自主性——我是否感到自己在控制体验？能力感——我是否感到自己能够胜任？关联性——我是否感到与他人有连接？文旅元宇宙体验设计可以围绕这三个需求展开：自主性——提供选择（路线、任务、交互方式），让游客感到"我的体验我做主"。能力感——提供适度的挑战和即时的正面反馈（"你完成了一段银饰！"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实用属性与享乐属性。 Hassenzahl 将产品体验分为两个维度：实用属性（Pragmatic Quality）——产品是否好用、是否完成了功能目标（VR 头盔是否舒适、操作是否流畅）。享乐属性（Hedonic Quality）——产品是否让人愉悦、是否有情感价值（体验是否让人感动、是否值得回忆）。文旅元宇宙体验的独特之处在于享乐属性远重要于实用属性——游客不是因为"VR 操作很方便"而记住体验...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心理需求的满足。 Hassenzahl 进一步将享乐属性归结为基本心理需求的满足：自主性——我是否感到自己在控制体验？能力感——我是否感到自己能够胜任？关联性——我是否感到与他人有连接？文旅元宇宙体验设计可以围绕这三个需求展开：自主性——提供选择（路线、任务、交互方式），让游客感到"我的体验我做主"。能力感——提供适度的挑战和即时的正面反馈（"你完成了一段银饰！"）。关联性——支持多人协作和社交互...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3.4 体验设计理论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3.4.1 Pine &amp; Gilmore 的体验四域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四域模型。 Pine 和 Gilmore 根据"参与程度"（被动 vs 主动）和"连接类型"（吸收 vs 沉浸）将体验分为四个域：娱乐体验（Entertainment）——被动参与 + 吸收（如看演出、听音乐会），核心是"感受"。教育体验（Educational）——主动参与 + 吸收（如参加 wo...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3.4.2 Hassenzahl 的体验设计模型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实用属性与享乐属性。 Hassenzahl 将产品体验分为两个维度：实用属性（Pragmatic Quality）——产品是否好用、是否完成了功能目标（VR 头盔是否舒适、操作是否流畅）。享乐属性（Hedonic Quality）——产品是否让人愉悦、是否有情感价值（体验是否让人感动、是否值得回忆）...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3.5 从理论到实践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3.5 从理论到实践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3.5.1 理论的应用逻辑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"理论 → 原则 → 设计 → 评估"四步法。 第一步：选择适合的理论框架（沉浸理论、心流理论、临场感理论）。第二步：将理论转化为具体的设计原则（如"提供即时反馈""保持挑战-技能平衡"）。第三步：在设计方案中落实这些原则（如在体验的每个交互节点设计反馈动画和音效）。第四步：通过用户测试评估设计是否达到了理论预测的效果（如用心流状态量表测量用户的沉浸程度）。
 理论不是教条。 理论提供的是"大概率有效的方向"，而不是"绝对正确的规则"。沉浸理论说"多感官包裹增强沉浸感"——但如果在一个安静、舒缓的体验中强行加入刺耳的音效和强烈的触觉反馈，反而会破坏体验。好的设计师理解理论背后的逻辑，然后根据具体场景做出判断——什么时候遵循原则，什么时候打破原则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"理论 → 原则 → 设计 → 评估"四步法。 第一步：选择适合的理论框架（沉浸理论、心流理论、临场感理论）。第二步：将理论转化为具体的设计原则（如"提供即时反馈""保持挑战-技能平衡"）。第三步：在设计方案中落实这些原则（如在体验的每个交互节点设计反馈动画和音效）。第四步：通过用户测试评估设计是否达到了理论预测的效果（如用心流状态量表测量用户的沉浸程度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理论不是教条。 理论提供的是"大概率有效的方向"，而不是"绝对正确的规则"。沉浸理论说"多感官包裹增强沉浸感"——但如果在一个安静、舒缓的体验中强行加入刺耳的音效和强烈的触觉反馈，反而会破坏体验。好的设计师理解理论背后的逻辑，然后根据具体场景做出判断——什么时候遵循原则，什么时候打破原则。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3.5 从理论到实践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3.5.2 理论指导设计的贵州案例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案例：天龙屯堡 VR 体验中的心流设计。 设计团队应用心流理论指导天龙屯堡 VR 历史穿越体验的设计：清晰目标——"找到四个历史线索，还原 600 年前屯堡的一天"。即时反馈——每找到一个线索，场景中会出现一段动画和历史解说。挑战-技能平衡——新手引导阶段自动播放教程，熟练后提示减少；线索的隐藏深度从"显眼"到"隐蔽"递进。自我意识消失——采用第一人称视角，玩家的虚拟手部与真实手部动作同步，增强"我就是那个屯堡士兵"的感觉。用户测试显示：85% 的体验者报告了"时间过得很快"（时间感扭曲），78% 达到了心流状态。
 ---
 沉浸式体验的理论基础不是"纸上谈兵"，而是指导设计实践的"地图"。沉浸理论告诉我们：沉浸感来自注意力卷入和感官包裹，技术故障和认知不协调是沉浸感的破坏因素。心流理论告诉我们：最佳体验发生在挑战与技能平衡的"心流通道"中，清晰目标和即时反馈是维持心流的关键。临场感理论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案例：天龙屯堡 VR 体验中的心流设计。 设计团队应用心流理论指导天龙屯堡 VR 历史穿越体验的设计：清晰目标——"找到四个历史线索，还原 600 年前屯堡的一天"。即时反馈——每找到一个线索，场景中会出现一段动画和历史解说。挑战-技能平衡——新手引导阶段自动播放教程，熟练后提示减少；线索的隐藏深度从"显眼"到"隐蔽"递进。自我意识消失——采用第一人称视角，玩家的虚拟手部与真实手部动作同步，增强"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沉浸式体验的理论基础不是"纸上谈兵"，而是指导设计实践的"地图"。沉浸理论告诉我们：沉浸感来自注意力卷入和感官包裹，技术故障和认知不协调是沉浸感的破坏因素。心流理论告诉我们：最佳体验发生在挑战与技能平衡的"心流通道"中，清晰目标和即时反馈是维持心流的关键。临场感理论告诉我们：文旅元宇宙的核心价值在于创造"我真的在那里"的感觉，物理临场感、社交临场感和自我临场感三个维度缺一不可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体验设计理论为体验的结构化设计提供了框架——Pine &amp; Gilmore 的四域模型指导我们融合娱乐、教育、逃避和审美体验；Hassenzahl 的需求模型提醒我们关注用户的自主性、能力感和关联性。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"理论 → 原则 → 设计 → 评估"四步法是将理论转化为实践的标准路径。天龙屯堡 VR 体验的成功证明了理论指导设计的价值——85% 的体验者达到了心流状态。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3.5 从理论到实践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3.5.2 理论指导设计的贵州案例 (续)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体验设计理论为体验的结构化设计提供了框架——Pine &amp; Gilmore 的四域模型指导我们融合娱乐、教育、逃避和审美体验；Hassenzahl 的需求模型提醒我们关注用户的自主性、能力感和关联性。
 "理论 → 原则 → 设计 → 评估"四步法是将理论转化为实践的标准路径。天龙屯堡 VR 体验的成功证明了理论指导设计的价值——85% 的体验者达到了心流状态。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体验设计理论为体验的结构化设计提供了框架——Pine &amp; Gilmore 的四域模型指导我们融合娱乐、教育、逃避和审美体验；Hassenzahl 的需求模型提醒我们关注用户的自主性、能力感和关联性。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"理论 → 原则 → 设计 → 评估"四步法是将理论转化为实践的标准路径。天龙屯堡 VR 体验的成功证明了理论指导设计的价值——85% 的体验者达到了心流状态。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3.5 从理论到实践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3.5.1 理论的应用逻辑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"理论 → 原则 → 设计 → 评估"四步法。 第一步：选择适合的理论框架（沉浸理论、心流理论、临场感理论）。第二步：将理论转化为具体的设计原则（如"提供即时反馈""保持挑战-技能平衡"）。第三步：在设计方案中落实这些原则（如在体验的每个交互节点设计反馈动画和音效）。第四步：通过用户测试评估设计是否..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3.5.2 理论指导设计的贵州案例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案例：天龙屯堡 VR 体验中的心流设计。 设计团队应用心流理论指导天龙屯堡 VR 历史穿越体验的设计：清晰目标——"找到四个历史线索，还原 600 年前屯堡的一天"。即时反馈——每找到一个线索，场景中会出现一段动画和历史解说。挑战-技能平衡——新手引导阶段自动播放教程，熟练后提示减少；线索的隐藏深度...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思考与练习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3.1.1 沉浸感的多维度模型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3.1.2 沉浸感的破坏因素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/>
          <p:nvPr/>
        </p:nvSpPr>
        <p:spPr>
          <a:xfrm>
            <a:off x="59436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3.2.1 Csikszentmihalyi 的心流模型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4" name="Shape 12"/>
          <p:cNvSpPr/>
          <p:nvPr/>
        </p:nvSpPr>
        <p:spPr>
          <a:xfrm>
            <a:off x="45720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3.2.2 心流理论在文旅元宇宙中的应用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7" name="Shape 15"/>
          <p:cNvSpPr/>
          <p:nvPr/>
        </p:nvSpPr>
        <p:spPr>
          <a:xfrm>
            <a:off x="45720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8" name="Text 16"/>
          <p:cNvSpPr/>
          <p:nvPr/>
        </p:nvSpPr>
        <p:spPr>
          <a:xfrm>
            <a:off x="59436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3.3.1 临场感的三个维度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75488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0" name="Shape 18"/>
          <p:cNvSpPr/>
          <p:nvPr/>
        </p:nvSpPr>
        <p:spPr>
          <a:xfrm>
            <a:off x="475488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489204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3.3.2 临场感的文旅价值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75488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3" name="Shape 21"/>
          <p:cNvSpPr/>
          <p:nvPr/>
        </p:nvSpPr>
        <p:spPr>
          <a:xfrm>
            <a:off x="475488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4" name="Text 22"/>
          <p:cNvSpPr/>
          <p:nvPr/>
        </p:nvSpPr>
        <p:spPr>
          <a:xfrm>
            <a:off x="489204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3.4.1 Pine &amp; Gilmore 的体验四域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75488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6" name="Shape 24"/>
          <p:cNvSpPr/>
          <p:nvPr/>
        </p:nvSpPr>
        <p:spPr>
          <a:xfrm>
            <a:off x="475488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7" name="Text 25"/>
          <p:cNvSpPr/>
          <p:nvPr/>
        </p:nvSpPr>
        <p:spPr>
          <a:xfrm>
            <a:off x="489204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3.4.2 Hassenzahl 的体验设计模型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75488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9" name="Shape 27"/>
          <p:cNvSpPr/>
          <p:nvPr/>
        </p:nvSpPr>
        <p:spPr>
          <a:xfrm>
            <a:off x="475488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0" name="Text 28"/>
          <p:cNvSpPr/>
          <p:nvPr/>
        </p:nvSpPr>
        <p:spPr>
          <a:xfrm>
            <a:off x="489204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3.5.1 理论的应用逻辑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475488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2" name="Shape 30"/>
          <p:cNvSpPr/>
          <p:nvPr/>
        </p:nvSpPr>
        <p:spPr>
          <a:xfrm>
            <a:off x="475488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3" name="Text 31"/>
          <p:cNvSpPr/>
          <p:nvPr/>
        </p:nvSpPr>
        <p:spPr>
          <a:xfrm>
            <a:off x="489204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3.5.2 理论指导设计的贵州案例</a:t>
            </a:r>
            <a:endParaRPr lang="en-US"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知识拓展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3474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97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## 知识卡片 3-1：核心理论速查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理论 | 核心概念 | 文旅元宇宙应用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|------|---------|--------------|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沉浸理论 | 卷入度 + 感官包裹度 | 多感官设计、减少外部干扰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心流理论 | 挑战-技能平衡、即时反馈 | 自适应难度、交互反馈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临场感理论 | 物理/社交/自我临场感 | Avatar 设计、空间音频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四域模型 | 娱乐/教育/逃避/审美 | 体验融合设计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Hassenzahl 模型 | 实用属性 + 享乐属性 | 需求满足（自主/能力/关联）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知识拓展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3474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97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## 知识卡片 3-2：心流状态的八个特征与设计策略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心流特征 | 设计策略 | 反面案例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|---------|---------|---------|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清晰目标 | 提供明确的主线和可选支线任务 | "把你扔进虚拟空间自己逛"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即时反馈 | 每个操作都有视觉/听觉/触觉反馈 | 点了按钮没反应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挑战-技能平衡 | 新手引导 → 渐进难度 | 一上来就高难度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行动与意识融合 | 操作直觉化、减少学习成本 | 需要记住复杂的按键组合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专注 | 减少无关信息和外部干扰 | 弹窗广告、手机通知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控制感 | 用户可以自由选择路线和节奏 | 强制线性路径、不可跳过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自我意识消失 | 第一人称视角 + Avatar 同步 | 频繁的 UI 弹窗打断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时间感扭曲 | 紧凑的叙事节奏、连续的任务流 | 频繁的加载和等待 |</a:t>
            </a:r>
            <a:endParaRPr lang="en-US" sz="12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沉浸式体验的理论基础不是"纸上谈兵"，而是指导设计实践的"地图"。沉浸理论告诉我们：沉浸感来自注意力卷入和感官包裹，技术故障和认知不协调是沉浸感的破坏因素。心流理论告诉我们：最佳体验发生在挑战与技能平衡的"心流通道"中，清晰目标和即时反馈是维持心流的关键。临场感理论告诉我们：文旅元宇宙的核心价值在于创造"我真的在那里"的感觉，物理临场感、社交临场感和自我临场感三个维度缺一不可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体验设计理论为体验的结构化设计提供了框架——Pine &amp; Gilmore 的四域模型指导我们融合娱乐、教育、逃避和审美体验；Hassenzahl 的需求模型提醒我们关注用户的自主性、能力感和关联性。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"理论 → 原则 → 设计 → 评估"四步法是将理论转化为实践的标准路径。天龙屯堡 VR 体验的成功证明了理论指导设计的价值——85% 的体验者达到了心流状态。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完</a:t>
            </a:r>
            <a:endParaRPr lang="en-US" sz="14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文旅元宇宙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文旅元宇宙 - 第3章 文旅元宇宙的理论基础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2026-07-28T23:52:26Z</dcterms:created>
  <dcterms:modified xsi:type="dcterms:W3CDTF">2026-07-28T23:52:26Z</dcterms:modified>
</cp:coreProperties>
</file>