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第三篇：业态与场景创新</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9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数字文旅消费新场景</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了解数字文旅消费的新模式、新场景与新趋势</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能分析数字消费行为并设计消费场景</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培养理性数字消费观</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生态文明——数字技术助力绿色旅游</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 年夏天，一条关于安顺夺夺粉火锅的短视频在抖音上爆火。视频中，沸腾的红汤里翻滚着米豆腐、肉末和蔬菜，配上地道的安顺方言解说和诱人的近景镜头，一夜之间获得了数百万次播放。随后的几个周末，安顺市区多家夺夺粉老店的门口排起了长队——其中超过一半的顾客表示"是看了抖音过来的"。</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这就是数字时代文旅消费的典型场景：一条几十秒的短视频，绕过了旅行社的推介、OTA 的排名、传统媒体的广告，直接将一个地方美食推到了全国消费者的面前。但故事的另一面是：两个月后，随着算法推荐的热度退去，那些老店的门口又恢复了往日的平静——"网红效应"来得快，去得也快。</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安顺夺夺粉的故事揭示了一个核心问题：数字技术如何改变了文旅消费的"发现-决策-体验-分享"全链条？这种改变对消费者、商家和目的地分别意味着什么？本章将围绕这些问题展开。</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为什么一条短视频能够比传统广告更有效地"种草"消费者？</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"网红打卡"模式对旅游目的地的长期发展是利是弊？</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数字技术能否帮助旅游消费变得更加绿色和可持续？</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9.1 数字文旅消费行为变迁</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9.1.1 数字原住民的消费特征  |  9.1.2 Z 世代的文旅消费偏好  |  9.1.3 银发族的数字文旅参与</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9.2 数字文旅消费新模式</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9.2.1 直播文旅  |  9.2.2 云旅游与虚拟体验  |  9.2.3 社交电商与文旅消费  |  9.2.4 订阅制与会员经济</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9.3 数字文旅消费场景设计</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9.3.1 场景理论  |  9.3.2 场景设计的要素与方法  |  9.3.3 山地旅游的数字化消费场景</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9.4 数字文旅消费的贵州特色</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9.4.1 "多彩贵州"文旅消费券的数字化发放  |  9.4.2 安顺美食旅游的短视频传播  |  9.4.3 民族文化消费的数字化转型</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9.1 数字文旅消费行为变迁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9.1 数字文旅消费行为变迁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9.1.1 数字原住民的消费特征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"数字原住民"是谁。 "数字原住民"（Digital Natives）是指在数字技术环境中成长起来的一代人，大致对应 1990 年代以后出生的群体。对他们而言，智能手机、社交媒体、在线支付不是需要学习的"新技术"，而是像水和电一样自然的"基础设施"。在旅游消费中，数字原住民展现出与前辈截然不同的行为模式。
 "先看再买"的决策模式。 数字原住民的旅游消费决策路径与传统消费者显著不同。传统路径是"产生需求→搜索信息→比较选择→预订购买"，信息搜索和比较发生在产生需求之后。数字原住民的典型路径则是"刷到内容→产生兴趣→立即预订"——需求和决策几乎同时发生。"种草即拔草"的模式使得旅游消费的冲动性和即时性大大增强，也使得内容平台（抖音、小红书、B 站）在旅游决策中的影响力超越了传统的搜索引擎和 OTA。
 "分享即完成"的体验闭环。 对于数字原住民而言，旅游体验不仅是"我去过"，还必须有"我分享...</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"数字原住民"是谁。 "数字原住民"（Digital Natives）是指在数字技术环境中成长起来的一代人，大致对应 1990 年代以后出生的群体。对他们而言，智能手机、社交媒体、在线支付不是需要学习的"新技术"，而是像水和电一样自然的"基础设施"。在旅游消费中，数字原住民展现出与前辈截然不同的行为模式。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"先看再买"的决策模式。 数字原住民的旅游消费决策路径与传统消费者显著不同。传统路径是"产生需求→搜索信息→比较选择→预订购买"，信息搜索和比较发生在产生需求之后。数字原住民的典型路径则是"刷到内容→产生兴趣→立即预订"——需求和决策几乎同时发生。"种草即拔草"的模式使得旅游消费的冲动性和即时性大大增强，也使得内容平台（抖音、小红书、B 站）在旅游决策中的影响力超越了传统的搜索引擎和 OTA。</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"分享即完成"的体验闭环。 对于数字原住民而言，旅游体验不仅是"我去过"，还必须有"我分享过"。拍照、修图、发朋友圈/小红书/抖音——这些行为不是旅游的"附加动作"，而是体验本身的组成部分。这种现象对旅游产品设计提出了新的要求：目的地的"出片率"（拍照效果）、"可分享性"（是否适合在社交媒体传播）成为与景观质量、服务质量同等重要的产品属性。</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9.1 数字文旅消费行为变迁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9.1.2 Z 世代的文旅消费偏好</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体验优于物质。 Z 世代（1995-2010 年出生）的消费价值观呈现出"重体验轻物质"的鲜明特征。相比购买奢侈品，他们更愿意花钱去听一场音乐会、参加一次户外探险、体验一次手工制作课程。这对旅游产品设计的启示是：传统的"观光+购物"模式吸引力下降，"沉浸式体验+技能学习+社交互动"模式更受青睐。
 小众优于大众。 Z 世代追求"与众不同"的消费体验。他们不愿意去"所有人都去过"的地方，而热衷于发掘"冷门宝藏"——一个尚未被大量游客发现的古村落、一条只有当地人知道的徒步路线、一家藏在巷子深处的老店。社交媒体上的"小众打卡地"标签具有巨大的吸引力。这种消费偏好为长尾文旅资源（如贵州的非热门村寨、非遗工坊）提供了前所未有的市场机遇。
 "为信仰买单"。 Z 世代愿意为品牌的价值观和理念支付溢价——环保、公益、文化传承等价值主张能够有效影响他们的消费决策。选择一家推行"无塑政策"的民宿、购买一件支...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体验优于物质。 Z 世代（1995-2010 年出生）的消费价值观呈现出"重体验轻物质"的鲜明特征。相比购买奢侈品，他们更愿意花钱去听一场音乐会、参加一次户外探险、体验一次手工制作课程。这对旅游产品设计的启示是：传统的"观光+购物"模式吸引力下降，"沉浸式体验+技能学习+社交互动"模式更受青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小众优于大众。 Z 世代追求"与众不同"的消费体验。他们不愿意去"所有人都去过"的地方，而热衷于发掘"冷门宝藏"——一个尚未被大量游客发现的古村落、一条只有当地人知道的徒步路线、一家藏在巷子深处的老店。社交媒体上的"小众打卡地"标签具有巨大的吸引力。这种消费偏好为长尾文旅资源（如贵州的非热门村寨、非遗工坊）提供了前所未有的市场机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"为信仰买单"。 Z 世代愿意为品牌的价值观和理念支付溢价——环保、公益、文化传承等价值主张能够有效影响他们的消费决策。选择一家推行"无塑政策"的民宿、购买一件支持非遗传承的蜡染作品、参加一场以"乡村振兴"为主题的研学旅行——这些消费行为的驱动力不仅是产品本身的质量，还有产品背后的价值观认同。</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9.1 数字文旅消费行为变迁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9.1.3 银发族的数字文旅参与</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"银发市场"的崛起。 中国正在快速进入老龄化社会，60 岁以上人口已超过 2.8 亿。"银发族"的旅游消费潜力巨大——他们有时间（退休后）、有积蓄（多年的储蓄）、有需求（健康养生、文化体验、社交互动）。但银发族在数字文旅消费中面临特殊的障碍和需求。
 数字鸿沟的挑战。 银发族在智能设备使用、在线支付、信息甄别等方面存在普遍的"数字鸿沟"。复杂的 APP 注册流程、字体太小的界面设计、充斥虚假信息的网络环境——这些对年轻人来说不是问题的事情，可能成为老年人使用数字旅游服务的"拦路虎"。数字文旅产品和服务的设计需要充分考虑银发族的特殊需求——简化操作流程、提供大字体模式、加强信息真实性的审核。
 银发族的独特价值。 银发族不仅是"需要被照顾"的群体，也是"具有独特价值"的市场。他们偏好错峰出行（非节假日和寒暑假），正好可以填补旅游淡季的空缺；他们偏好深度文化体验（而非走马观花），对导游的文化素...</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"银发市场"的崛起。 中国正在快速进入老龄化社会，60 岁以上人口已超过 2.8 亿。"银发族"的旅游消费潜力巨大——他们有时间（退休后）、有积蓄（多年的储蓄）、有需求（健康养生、文化体验、社交互动）。但银发族在数字文旅消费中面临特殊的障碍和需求。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数字鸿沟的挑战。 银发族在智能设备使用、在线支付、信息甄别等方面存在普遍的"数字鸿沟"。复杂的 APP 注册流程、字体太小的界面设计、充斥虚假信息的网络环境——这些对年轻人来说不是问题的事情，可能成为老年人使用数字旅游服务的"拦路虎"。数字文旅产品和服务的设计需要充分考虑银发族的特殊需求——简化操作流程、提供大字体模式、加强信息真实性的审核。</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银发族的独特价值。 银发族不仅是"需要被照顾"的群体，也是"具有独特价值"的市场。他们偏好错峰出行（非节假日和寒暑假），正好可以填补旅游淡季的空缺；他们偏好深度文化体验（而非走马观花），对导游的文化素养和讲解深度有更高要求，有利于推动旅游服务品质的提升；他们偏好康养度假型旅游，与贵州的"康养旅游目的地"定位高度契合。</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9.1 数字文旅消费行为变迁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9.1.1 数字原住民的消费特征</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"数字原住民"是谁。 "数字原住民"（Digital Natives）是指在数字技术环境中成长起来的一代人，大致对应 1990 年代以后出生的群体。对他们而言，智能手机、社交媒体、在线支付不是需要学习的"新技术"，而是像水和电一样自然的"基础设施"。在旅游消费中，数字原住民展现出与前辈截然不同的行为...</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9.1.2 Z 世代的文旅消费偏好</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体验优于物质。 Z 世代（1995-2010 年出生）的消费价值观呈现出"重体验轻物质"的鲜明特征。相比购买奢侈品，他们更愿意花钱去听一场音乐会、参加一次户外探险、体验一次手工制作课程。这对旅游产品设计的启示是：传统的"观光+购物"模式吸引力下降，"沉浸式体验+技能学习+社交互动"模式更受青睐。</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9.1.3 银发族的数字文旅参与</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"银发市场"的崛起。 中国正在快速进入老龄化社会，60 岁以上人口已超过 2.8 亿。"银发族"的旅游消费潜力巨大——他们有时间（退休后）、有积蓄（多年的储蓄）、有需求（健康养生、文化体验、社交互动）。但银发族在数字文旅消费中面临特殊的障碍和需求。</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9.2 数字文旅消费新模式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9.2 数字文旅消费新模式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9.2.1 直播文旅</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从"看视频"到"边看边买"。 直播文旅是近年来增长最快的数字文旅消费模式之一。景区导游、旅游达人甚至普通游客通过手机直播，实时展示景区风景、讲解文化故事、体验特色美食，观众在观看的同时可以下单购买门票、酒店、特产等产品。"所见即所得、边看边买"的模式极大缩短了从"种草"到"拔草"的决策链路。
 直播文旅的核心优势。 与传统的旅游宣传片相比，直播具有三个核心优势。一是真实性——直播没有剪辑和滤镜，呈现的是"真实的当下"，观众信任度更高。二是互动性——观众可以实时提问和评论，主播即时回应，形成了"对话式"而非"灌输式"的信息传递。三是紧迫感——"限时优惠""限量名额"等直播专属福利营造了即时消费的紧迫感，促进了冲动性决策。
 "云游贵州"直播案例。 "云游贵州"是贵州文旅部门推出的系列直播活动，邀请旅游达人、文化学者和本地导游走进黄果树、西江苗寨、荔波小七孔等景区进行实时直播。这一活动在疫情期...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从"看视频"到"边看边买"。 直播文旅是近年来增长最快的数字文旅消费模式之一。景区导游、旅游达人甚至普通游客通过手机直播，实时展示景区风景、讲解文化故事、体验特色美食，观众在观看的同时可以下单购买门票、酒店、特产等产品。"所见即所得、边看边买"的模式极大缩短了从"种草"到"拔草"的决策链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直播文旅的核心优势。 与传统的旅游宣传片相比，直播具有三个核心优势。一是真实性——直播没有剪辑和滤镜，呈现的是"真实的当下"，观众信任度更高。二是互动性——观众可以实时提问和评论，主播即时回应，形成了"对话式"而非"灌输式"的信息传递。三是紧迫感——"限时优惠""限量名额"等直播专属福利营造了即时消费的紧迫感，促进了冲动性决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"云游贵州"直播案例。 "云游贵州"是贵州文旅部门推出的系列直播活动，邀请旅游达人、文化学者和本地导游走进黄果树、西江苗寨、荔波小七孔等景区进行实时直播。这一活动在疫情期间发挥了特殊作用——在人们无法实地旅行的时候，通过直播"解渴"，维持了贵州旅游的品牌热度。疫情后，直播从"替代品"转变为"引流工具"——直播激发了观众的实地旅游意愿，直接带动了门票和酒店预订。</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9.2 数字文旅消费新模式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9.2.2 云旅游与虚拟体验</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云旅游的定义与形态。 云旅游是指通过互联网和数字技术，在远程实现对旅游目的地的虚拟游览和体验。其形态包括：全景图片/视频（360 度自由旋转视角）、VR 沉浸式游览（佩戴 VR 头显）、3D 虚拟景区（类似电子游戏的环境漫游）、直播云游（实时视频+互动）。不同形态在沉浸感、互动性和技术门槛上各有差异。
 VR 旅游的心理恢复效应。 复旦大学帮扶安顺学院的学术研讨中分享了一项前沿研究：仅 3 分钟的 VR 自然景观体验，即可产生可测量的心理恢复效应——降低压力水平、改善情绪状态。研究还发现，不同类型的 VR 旅游通过不同的心理机制发挥作用：冒险型 VR（峡谷穿越、激流勇进）通过增强注意力和"心理抽离"实现恢复，放松型 VR（海滩漫步、森林浴）通过增强放松感实现恢复。这一发现拓展了我们对旅游价值的理解：旅游的意义不仅是"看到风景"，还包括"心理健康的恢复"，而 VR 技术使得这种恢复效应可以在...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云旅游的定义与形态。 云旅游是指通过互联网和数字技术，在远程实现对旅游目的地的虚拟游览和体验。其形态包括：全景图片/视频（360 度自由旋转视角）、VR 沉浸式游览（佩戴 VR 头显）、3D 虚拟景区（类似电子游戏的环境漫游）、直播云游（实时视频+互动）。不同形态在沉浸感、互动性和技术门槛上各有差异。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VR 旅游的心理恢复效应。 复旦大学帮扶安顺学院的学术研讨中分享了一项前沿研究：仅 3 分钟的 VR 自然景观体验，即可产生可测量的心理恢复效应——降低压力水平、改善情绪状态。研究还发现，不同类型的 VR 旅游通过不同的心理机制发挥作用：冒险型 VR（峡谷穿越、激流勇进）通过增强注意力和"心理抽离"实现恢复，放松型 VR（海滩漫步、森林浴）通过增强放松感实现恢复。这一发现拓展了我们对旅游价值的理解...</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9.2 数字文旅消费新模式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9.2.3 社交电商与文旅消费</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"内容+社交+交易"的融合。 社交电商正在成为文旅消费的重要渠道。抖音的"团购"功能让用户可以一键购买视频中推荐的酒店和景区门票；小红书的"商品笔记"让博主在分享旅游攻略的同时挂载产品链接；微信的"小程序"让景区可以在社群中直接完成交易闭环。这种"内容+社交+交易"的融合，将文旅消费从"目的明确地去 OTA 平台搜索比价"转变为"在刷内容的过程中不经意间完成消费"。
 信任机制的转移。 社交电商的核心竞争力在于信任机制的转移——消费者对平台的信任转移为对"人"的信任。相比 OTA 平台上的匿名评价，一个关注了半年的旅行博主推荐的目的地更有说服力；相比酒店的官方宣传照，一个真实游客发布的实拍照片更可信。这种"信任转移"深刻改变了文旅营销的逻辑——从"投广告"转向"建人设"，从"买流量"转向"养粉丝"。</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"内容+社交+交易"的融合。 社交电商正在成为文旅消费的重要渠道。抖音的"团购"功能让用户可以一键购买视频中推荐的酒店和景区门票；小红书的"商品笔记"让博主在分享旅游攻略的同时挂载产品链接；微信的"小程序"让景区可以在社群中直接完成交易闭环。这种"内容+社交+交易"的融合，将文旅消费从"目的明确地去 OTA 平台搜索比价"转变为"在刷内容的过程中不经意间完成消费"。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信任机制的转移。 社交电商的核心竞争力在于信任机制的转移——消费者对平台的信任转移为对"人"的信任。相比 OTA 平台上的匿名评价，一个关注了半年的旅行博主推荐的目的地更有说服力；相比酒店的官方宣传照，一个真实游客发布的实拍照片更可信。这种"信任转移"深刻改变了文旅营销的逻辑——从"投广告"转向"建人设"，从"买流量"转向"养粉丝"。</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9.2 数字文旅消费新模式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9.2.4 订阅制与会员经济</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旅游订阅制的兴起。 近年来，旅游领域开始出现订阅制和会员制的新模式。一些高端酒店集团推出"会员年卡"——支付年费后享受全年多次住宿折扣、升级房型、延迟退房等权益；一些文旅平台推出"旅行订阅盒"——每月寄送一个包含目的地特产、文化读物的"盲盒"，激发旅行灵感。这些模式的核心逻辑是：将旅游消费从"一次性交易"转变为"持续性关系"。
 订阅制对消费者和企业的双重价值。 对于消费者，订阅制提供了价格优惠和身份认同（"我是 XX 酒店的会员"）。对于企业，订阅制带来了稳定的现金流（提前收取年费）、更高的客户忠诚度（会员的复购率远高于非会员）和更丰富的数据（持续的消费记录帮助精准营销）。但在中国旅游市场，订阅制的渗透率仍然较低——消费者习惯"货比三家"，对"锁定"某一品牌的模式接受度有限。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旅游订阅制的兴起。 近年来，旅游领域开始出现订阅制和会员制的新模式。一些高端酒店集团推出"会员年卡"——支付年费后享受全年多次住宿折扣、升级房型、延迟退房等权益；一些文旅平台推出"旅行订阅盒"——每月寄送一个包含目的地特产、文化读物的"盲盒"，激发旅行灵感。这些模式的核心逻辑是：将旅游消费从"一次性交易"转变为"持续性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订阅制对消费者和企业的双重价值。 对于消费者，订阅制提供了价格优惠和身份认同（"我是 XX 酒店的会员"）。对于企业，订阅制带来了稳定的现金流（提前收取年费）、更高的客户忠诚度（会员的复购率远高于非会员）和更丰富的数据（持续的消费记录帮助精准营销）。但在中国旅游市场，订阅制的渗透率仍然较低——消费者习惯"货比三家"，对"锁定"某一品牌的模式接受度有限。</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9.2 数字文旅消费新模式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9.2.1 直播文旅</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从"看视频"到"边看边买"。 直播文旅是近年来增长最快的数字文旅消费模式之一。景区导游、旅游达人甚至普通游客通过手机直播，实时展示景区风景、讲解文化故事、体验特色美食，观众在观看的同时可以下单购买门票、酒店、特产等产品。"所见即所得、边看边买"的模式极大缩短了从"种草"到"拔草"的决策链路。</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9.2.2 云旅游与虚拟体验</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云旅游的定义与形态。 云旅游是指通过互联网和数字技术，在远程实现对旅游目的地的虚拟游览和体验。其形态包括：全景图片/视频（360 度自由旋转视角）、VR 沉浸式游览（佩戴 VR 头显）、3D 虚拟景区（类似电子游戏的环境漫游）、直播云游（实时视频+互动）。不同形态在沉浸感、互动性和技术门槛上各有差异...</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9.2.3 社交电商与文旅消费</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"内容+社交+交易"的融合。 社交电商正在成为文旅消费的重要渠道。抖音的"团购"功能让用户可以一键购买视频中推荐的酒店和景区门票；小红书的"商品笔记"让博主在分享旅游攻略的同时挂载产品链接；微信的"小程序"让景区可以在社群中直接完成交易闭环。这种"内容+社交+交易"的融合，将文旅消费从"目的明确地去...</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9.2.4 订阅制与会员经济</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旅游订阅制的兴起。 近年来，旅游领域开始出现订阅制和会员制的新模式。一些高端酒店集团推出"会员年卡"——支付年费后享受全年多次住宿折扣、升级房型、延迟退房等权益；一些文旅平台推出"旅行订阅盒"——每月寄送一个包含目的地特产、文化读物的"盲盒"，激发旅行灵感。这些模式的核心逻辑是：将旅游消费从"一次性...</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9.3 数字文旅消费场景设计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9.3 数字文旅消费场景设计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9.3.1 场景理论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什么是"场景"。 场景（Context/Scene）不仅仅是物理空间，而是"人+时间+空间+事件+情感"的综合体。同样的黄果树瀑布，在"烈日当空的下午两点"和"光影流动的夜晚八点"是完全不同的场景；同样的安顺美食，在"匆忙的路边摊"和"精心布置的长桌宴"上也是完全不同的体验。场景设计的核心，是为消费者创造特定时空下独特且难忘的综合体验。
 场景五要素。 一个完整的消费场景包含五个要素。人物——谁在体验？不同的游客群体需要不同的场景设计。时间——什么时间体验？白天与夜晚、旺季与淡季的场景差异巨大。空间——在什么环境中体验？物理环境的布置、灯光、音效、气味共同构成了场景的"氛围"。事件——发生了什么？一场表演、一次互动、一个仪式都可以成为场景的"高潮"。情感——产生了什么感受？惊喜、感动、宁静、兴奋——情感是场景的"产出物"。
 贵州山地旅游场景设计案例。 以安顺坝陵河大桥蹦极项目为例，运用场...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什么是"场景"。 场景（Context/Scene）不仅仅是物理空间，而是"人+时间+空间+事件+情感"的综合体。同样的黄果树瀑布，在"烈日当空的下午两点"和"光影流动的夜晚八点"是完全不同的场景；同样的安顺美食，在"匆忙的路边摊"和"精心布置的长桌宴"上也是完全不同的体验。场景设计的核心，是为消费者创造特定时空下独特且难忘的综合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场景五要素。 一个完整的消费场景包含五个要素。人物——谁在体验？不同的游客群体需要不同的场景设计。时间——什么时间体验？白天与夜晚、旺季与淡季的场景差异巨大。空间——在什么环境中体验？物理环境的布置、灯光、音效、气味共同构成了场景的"氛围"。事件——发生了什么？一场表演、一次互动、一个仪式都可以成为场景的"高潮"。情感——产生了什么感受？惊喜、感动、宁静、兴奋——情感是场景的"产出物"。</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9.3 数字文旅消费场景设计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9.3.2 场景设计的要素与方法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五感设计。 优秀的场景设计调动所有感官——不仅是视觉。黄果树夜游项目中，数字光影满足了视觉需求，瀑布的水雾和轰鸣声调动了触觉和听觉，周边植物的自然气息满足了嗅觉——多感官的协同作用创造了单一感官无法达到的沉浸感。许多景区在场景设计中往往只注重视觉（"好看"），忽视了其他感官的重要性。
 仪式感设计。 仪式感是场景设计的"点睛之笔"。西江千户苗寨的"拦门酒"仪式——苗家阿妹在寨门口端着牛角酒迎接游客，游客喝了酒才能进寨——将一个简单的"入园"动作转化为一次有文化内涵的"仪式"。数字技术可以增强仪式感：AR 技术可以在游客"触发"某个地点时自动播放特定内容，让场景体验像"解锁游戏关卡"一样富有仪式感和成就感。
 社交货币设计。 数字时代的场景设计需要考虑"可分享性"——这个场景是否值得拍照和发朋友圈？是否提供了独特的"社交货币"（让分享者显得有品位、有见识、有趣）？"网红打卡点"的本质就是提供...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五感设计。 优秀的场景设计调动所有感官——不仅是视觉。黄果树夜游项目中，数字光影满足了视觉需求，瀑布的水雾和轰鸣声调动了触觉和听觉，周边植物的自然气息满足了嗅觉——多感官的协同作用创造了单一感官无法达到的沉浸感。许多景区在场景设计中往往只注重视觉（"好看"），忽视了其他感官的重要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仪式感设计。 仪式感是场景设计的"点睛之笔"。西江千户苗寨的"拦门酒"仪式——苗家阿妹在寨门口端着牛角酒迎接游客，游客喝了酒才能进寨——将一个简单的"入园"动作转化为一次有文化内涵的"仪式"。数字技术可以增强仪式感：AR 技术可以在游客"触发"某个地点时自动播放特定内容，让场景体验像"解锁游戏关卡"一样富有仪式感和成就感。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社交货币设计。 数字时代的场景设计需要考虑"可分享性"——这个场景是否值得拍照和发朋友圈？是否提供了独特的"社交货币"（让分享者显得有品位、有见识、有趣）？"网红打卡点"的本质就是提供了高价值的社交货币。但场景设计不应沦为"为拍照而设计"——如果游客的全部注意力都在拍照上，反而削弱了真实的体验感。</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9.3 数字文旅消费场景设计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9.3.3 山地旅游的数字化消费场景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山地旅游场景的特殊性。 山地旅游的消费场景设计与城市和平原景区有显著差异。山地环境具有"粗犷""原始""挑战性"的特质，过度的人工化、数字化可能破坏这种特质。数字技术在山地旅游场景中的应用应当遵循"隐形化"原则——技术服务于体验的便利和安全，但不喧宾夺主地干扰游客与自然的直接接触。
 安全场景的数字化。 山地旅游中的安全场景是数字技术最能发挥价值的领域。坝陵河大桥的低空跳伞和蹦极项目中，物联网传感器实时监测风速、温度和桥梁结构状态，AI 系统在环境参数超出安全阈值时自动告警并暂停活动；格凸河攀岩项目中，智能穿戴设备监测攀岩者的心率、血氧和体力状态，出现异常时自动通知救援人员。这些"看不见"的数字技术，保障了"看得见"的极限体验。
 "低碳旅游"的数字化引导。 数字技术可以帮助实现低碳旅游——通过碳足迹计算器，让游客了解不同交通方式、住宿选择、餐饮消费的碳排放差异；通过绿色积分奖励，鼓励游客...</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山地旅游场景的特殊性。 山地旅游的消费场景设计与城市和平原景区有显著差异。山地环境具有"粗犷""原始""挑战性"的特质，过度的人工化、数字化可能破坏这种特质。数字技术在山地旅游场景中的应用应当遵循"隐形化"原则——技术服务于体验的便利和安全，但不喧宾夺主地干扰游客与自然的直接接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安全场景的数字化。 山地旅游中的安全场景是数字技术最能发挥价值的领域。坝陵河大桥的低空跳伞和蹦极项目中，物联网传感器实时监测风速、温度和桥梁结构状态，AI 系统在环境参数超出安全阈值时自动告警并暂停活动；格凸河攀岩项目中，智能穿戴设备监测攀岩者的心率、血氧和体力状态，出现异常时自动通知救援人员。这些"看不见"的数字技术，保障了"看得见"的极限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"低碳旅游"的数字化引导。 数字技术可以帮助实现低碳旅游——通过碳足迹计算器，让游客了解不同交通方式、住宿选择、餐饮消费的碳排放差异；通过绿色积分奖励，鼓励游客选择环保的旅游方式（如乘坐公共交通、入住绿色酒店、减少一次性用品使用）。这种数字化的行为引导，将"生态文明"从抽象理念转化为具体的消费选择。</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9.3 数字文旅消费场景设计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9.3.1 场景理论</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什么是"场景"。 场景（Context/Scene）不仅仅是物理空间，而是"人+时间+空间+事件+情感"的综合体。同样的黄果树瀑布，在"烈日当空的下午两点"和"光影流动的夜晚八点"是完全不同的场景；同样的安顺美食，在"匆忙的路边摊"和"精心布置的长桌宴"上也是完全不同的体验。场景设计的核心，是为消费...</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9.3.2 场景设计的要素与方法</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五感设计。 优秀的场景设计调动所有感官——不仅是视觉。黄果树夜游项目中，数字光影满足了视觉需求，瀑布的水雾和轰鸣声调动了触觉和听觉，周边植物的自然气息满足了嗅觉——多感官的协同作用创造了单一感官无法达到的沉浸感。许多景区在场景设计中往往只注重视觉（"好看"），忽视了其他感官的重要性。</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9.3.3 山地旅游的数字化消费场景</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山地旅游场景的特殊性。 山地旅游的消费场景设计与城市和平原景区有显著差异。山地环境具有"粗犷""原始""挑战性"的特质，过度的人工化、数字化可能破坏这种特质。数字技术在山地旅游场景中的应用应当遵循"隐形化"原则——技术服务于体验的便利和安全，但不喧宾夺主地干扰游客与自然的直接接触。</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9.4 数字文旅消费的贵州特色</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9.4 数字文旅消费的贵州特色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9.4.1 "多彩贵州"文旅消费券的数字化发放</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消费券的精准化发放。 贵州是全国较早通过数字化方式发放文旅消费券的省份之一。"多彩贵州"文旅消费券通过大数据分析确定发放对象——优先发放给高频旅游消费者、潜在游客群体和对价格敏感的群体，而非"撒胡椒面"式的全民发放。发放渠道覆盖了"一码游贵州"平台、OTA 平台和社交媒体，实现了多触点的精准触达。数字化发放方式还实现了消费券使用的实时追踪和效果评估，为政策优化提供了数据支撑。
 消费券的经济撬动效应。 文旅消费券的设计逻辑是"四两拨千斤"——政府补贴一部分，消费者自付一部分，商家让利一部分，共同撬动消费。贵州的实践表明，每 1 元文旅消费券可以带动 5-8 元的旅游消费，撬动效应显著。但消费券的长期可持续性存在挑战——如果消费者形成"等券才消费"的习惯，消费券可能反而扭曲正常的消费节奏。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消费券的精准化发放。 贵州是全国较早通过数字化方式发放文旅消费券的省份之一。"多彩贵州"文旅消费券通过大数据分析确定发放对象——优先发放给高频旅游消费者、潜在游客群体和对价格敏感的群体，而非"撒胡椒面"式的全民发放。发放渠道覆盖了"一码游贵州"平台、OTA 平台和社交媒体，实现了多触点的精准触达。数字化发放方式还实现了消费券使用的实时追踪和效果评估，为政策优化提供了数据支撑。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消费券的经济撬动效应。 文旅消费券的设计逻辑是"四两拨千斤"——政府补贴一部分，消费者自付一部分，商家让利一部分，共同撬动消费。贵州的实践表明，每 1 元文旅消费券可以带动 5-8 元的旅游消费，撬动效应显著。但消费券的长期可持续性存在挑战——如果消费者形成"等券才消费"的习惯，消费券可能反而扭曲正常的消费节奏。</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9.4 数字文旅消费的贵州特色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9.4.2 安顺美食旅游的短视频传播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美食旅游的"SOR"机制。 复旦大学帮扶安顺学院的学术研讨中分享了一项基于 SOR 理论（Stimulus-Organism-Response，刺激-机体-反应）的美食旅游研究。研究发现：食品视频博客（刺激）通过影响消费者的认知和情感状态（机体），进而影响美食旅游决策（反应）。但有趣的是，食品视频博客对美食旅游的直接影响并不显著——真正发挥作用的是价格敏感度和消费者反馈这两个中介因素。换言之，一条美食短视频之所以能"种草"成功，不是因为它拍得多诱人，而是因为它让观众觉得"这个东西性价比高"和"很多人说好"。
 安顺美食的"出圈"路径。 安顺美食从"地方小吃"到"全国网红"的"出圈"过程，体现了数字时代美食旅游传播的新逻辑。夺夺粉火锅、安顺裹卷、油炸粑稀饭——这些美食此前仅在贵州省内有名，通过短视频平台的算法推荐和用户自发传播，迅速突破了地域限制。这一路径的核心要素包括：强烈的视觉冲击力（红...</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美食旅游的"SOR"机制。 复旦大学帮扶安顺学院的学术研讨中分享了一项基于 SOR 理论（Stimulus-Organism-Response，刺激-机体-反应）的美食旅游研究。研究发现：食品视频博客（刺激）通过影响消费者的认知和情感状态（机体），进而影响美食旅游决策（反应）。但有趣的是，食品视频博客对美食旅游的直接影响并不显著——真正发挥作用的是价格敏感度和消费者反馈这两个中介因素。换言之，一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安顺美食的"出圈"路径。 安顺美食从"地方小吃"到"全国网红"的"出圈"过程，体现了数字时代美食旅游传播的新逻辑。夺夺粉火锅、安顺裹卷、油炸粑稀饭——这些美食此前仅在贵州省内有名，通过短视频平台的算法推荐和用户自发传播，迅速突破了地域限制。这一路径的核心要素包括：强烈的视觉冲击力（红汤翻滚的火锅、色彩丰富的裹卷）、易于模仿的拍摄角度和食用方式、地道的方言解说营造的"原汁原味"感。</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9.4 数字文旅消费的贵州特色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9.4.3 民族文化消费的数字化转型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从"看表演"到"沉浸式体验"。 传统的民族文化消费以"观看表演"为主——游客坐在观众席上看苗族飞歌、侗族大歌、布依族八音坐唱。数字化转型正在改变这种"看客"模式。西江千户苗寨推出了"苗家生活体验"项目——游客穿上苗族服饰、学习苗族刺绣、参与苗族长桌宴的准备和享用，全程有 AI 导游讲解每项活动的文化内涵。这种"沉浸式+参与式"的消费模式，将游客从"旁观者"转变为"参与者"，大大提升了文化体验的深度和记忆度。
 非遗电商的"人货场"重构。 数字化正在重构非遗手工艺品的"人货场"关系。传统模式中，非遗传承人在工坊里制作，产品通过中间商进入景区商店，游客在商店里购买——生产者与消费者之间隔着多个环节，信息严重不对称。直播电商改变了这一格局：非遗传承人直接在直播间展示制作过程，讲述每件作品背后的文化故事，消费者直接下单购买。这种"所见即所得、故事即价值"的模式，既提升了非遗产品的溢价空间（"故事"...</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从"看表演"到"沉浸式体验"。 传统的民族文化消费以"观看表演"为主——游客坐在观众席上看苗族飞歌、侗族大歌、布依族八音坐唱。数字化转型正在改变这种"看客"模式。西江千户苗寨推出了"苗家生活体验"项目——游客穿上苗族服饰、学习苗族刺绣、参与苗族长桌宴的准备和享用，全程有 AI 导游讲解每项活动的文化内涵。这种"沉浸式+参与式"的消费模式，将游客从"旁观者"转变为"参与者"，大大提升了文化体验的深度...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非遗电商的"人货场"重构。 数字化正在重构非遗手工艺品的"人货场"关系。传统模式中，非遗传承人在工坊里制作，产品通过中间商进入景区商店，游客在商店里购买——生产者与消费者之间隔着多个环节，信息严重不对称。直播电商改变了这一格局：非遗传承人直接在直播间展示制作过程，讲述每件作品背后的文化故事，消费者直接下单购买。这种"所见即所得、故事即价值"的模式，既提升了非遗产品的溢价空间（"故事"本身就是价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本章从消费行为变迁、新消费模式、场景设计方法和贵州实践四个维度，系统分析了数字文旅消费的新场景。数字原住民和 Z 世代的崛起正在深刻改变文旅消费的决策路径（"种草即拔草"）和价值偏好（"体验优于物质、小众优于大众"），银发族市场则为数字文旅提供了"慢变量"的增长空间。直播文旅、云旅游、社交电商和订阅制四种新消费模式各有创新逻辑，共同构成了"数字文旅消费矩阵"。场景设计的核心在于五感调动、仪式感营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 10 章将聚焦文化遗产的数字化活化，探讨数字技术在文化遗产保护和旅游利用中的双重使命。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 SOR 理论的基本框架，并运用该理论分析一条安顺美食短视频如何影响潜在游客的消费决策。</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9.4 数字文旅消费的贵州特色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9.4.3 民族文化消费的数字化转型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简答题：简述 SOR 理论的基本框架，并运用该理论分析一条安顺美食短视频如何影响潜在游客的消费决策。
 2. 论述题："网红打卡"模式为旅游目的地带来了爆发式增长的机遇，但也存在"昙花一现"的风险。请分析这一模式的利弊，并提出实现"从网红到长红"的策略建议。
 3. 案例分析题：选择一个贵州的民族文化旅游目的地（如西江千户苗寨或肇兴侗寨），分析其当前的消费场景设计，识别三个可以通过数字技术优化的消费触点，并提出具体的设计方案。
 4. 实践操作题：以小组为单位，为安顺学院所在的安顺市设计一条"数字文旅消费地图"——标注出市区内值得推荐的文旅消费场景（美食、文化、休闲等），并运用本章学到的场景设计方法为每个场景撰写 200 字左右的体验引导文案。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 SOR 理论的基本框架，并运用该理论分析一条安顺美食短视频如何影响潜在游客的消费决策。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论述题："网红打卡"模式为旅游目的地带来了爆发式增长的机遇，但也存在"昙花一现"的风险。请分析这一模式的利弊，并提出实现"从网红到长红"的策略建议。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案例分析题：选择一个贵州的民族文化旅游目的地（如西江千户苗寨或肇兴侗寨），分析其当前的消费场景设计，识别三个可以通过数字技术优化的消费触点，并提出具体的设计方案。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实践操作题：以小组为单位，为安顺学院所在的安顺市设计一条"数字文旅消费地图"——标注出市区内值得推荐的文旅消费场景（美食、文化、休闲等），并运用本章学到的场景设计方法为每个场景撰写 200 字左右的体验引导文案。</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9.4 数字文旅消费的贵州特色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9.4.1 "多彩贵州"文旅消费券的数字化发放</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消费券的精准化发放。 贵州是全国较早通过数字化方式发放文旅消费券的省份之一。"多彩贵州"文旅消费券通过大数据分析确定发放对象——优先发放给高频旅游消费者、潜在游客群体和对价格敏感的群体，而非"撒胡椒面"式的全民发放。发放渠道覆盖了"一码游贵州"平台、OTA 平台和社交媒体，实现了多触点的精准触达。数...</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9.4.2 安顺美食旅游的短视频传播</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美食旅游的"SOR"机制。 复旦大学帮扶安顺学院的学术研讨中分享了一项基于 SOR 理论（Stimulus-Organism-Response，刺激-机体-反应）的美食旅游研究。研究发现：食品视频博客（刺激）通过影响消费者的认知和情感状态（机体），进而影响美食旅游决策（反应）。但有趣的是，食品视频博...</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9.4.3 民族文化消费的数字化转型</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从"看表演"到"沉浸式体验"。 传统的民族文化消费以"观看表演"为主——游客坐在观众席上看苗族飞歌、侗族大歌、布依族八音坐唱。数字化转型正在改变这种"看客"模式。西江千户苗寨推出了"苗家生活体验"项目——游客穿上苗族服饰、学习苗族刺绣、参与苗族长桌宴的准备和享用，全程有 AI 导游讲解每项活动的文化...</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9.1.1 数字原住民的消费特征</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9.1.2 Z 世代的文旅消费偏好</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9.1.3 银发族的数字文旅参与</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9.2.1 直播文旅</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9.2.2 云旅游与虚拟体验</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9.2.3 社交电商与文旅消费</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9.2.4 订阅制与会员经济</a:t>
            </a:r>
            <a:endParaRPr lang="en-US" sz="1200" dirty="0"/>
          </a:p>
        </p:txBody>
      </p:sp>
      <p:sp>
        <p:nvSpPr>
          <p:cNvPr id="25" name="Shape 23"/>
          <p:cNvSpPr/>
          <p:nvPr/>
        </p:nvSpPr>
        <p:spPr>
          <a:xfrm>
            <a:off x="4754880" y="1005840"/>
            <a:ext cx="3931920" cy="457200"/>
          </a:xfrm>
          <a:prstGeom prst="rect">
            <a:avLst/>
          </a:prstGeom>
          <a:solidFill>
            <a:srgbClr val="F8FAFC"/>
          </a:solidFill>
          <a:ln/>
        </p:spPr>
      </p:sp>
      <p:sp>
        <p:nvSpPr>
          <p:cNvPr id="26" name="Shape 24"/>
          <p:cNvSpPr/>
          <p:nvPr/>
        </p:nvSpPr>
        <p:spPr>
          <a:xfrm>
            <a:off x="4754880" y="1005840"/>
            <a:ext cx="54864" cy="457200"/>
          </a:xfrm>
          <a:prstGeom prst="rect">
            <a:avLst/>
          </a:prstGeom>
          <a:solidFill>
            <a:srgbClr val="1C7293"/>
          </a:solidFill>
          <a:ln/>
        </p:spPr>
      </p:sp>
      <p:sp>
        <p:nvSpPr>
          <p:cNvPr id="27" name="Text 25"/>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9.3.1 场景理论</a:t>
            </a:r>
            <a:endParaRPr lang="en-US" sz="1200" dirty="0"/>
          </a:p>
        </p:txBody>
      </p:sp>
      <p:sp>
        <p:nvSpPr>
          <p:cNvPr id="28" name="Shape 26"/>
          <p:cNvSpPr/>
          <p:nvPr/>
        </p:nvSpPr>
        <p:spPr>
          <a:xfrm>
            <a:off x="4754880" y="1508760"/>
            <a:ext cx="3931920" cy="457200"/>
          </a:xfrm>
          <a:prstGeom prst="rect">
            <a:avLst/>
          </a:prstGeom>
          <a:solidFill>
            <a:srgbClr val="F8FAFC"/>
          </a:solidFill>
          <a:ln/>
        </p:spPr>
      </p:sp>
      <p:sp>
        <p:nvSpPr>
          <p:cNvPr id="29" name="Shape 27"/>
          <p:cNvSpPr/>
          <p:nvPr/>
        </p:nvSpPr>
        <p:spPr>
          <a:xfrm>
            <a:off x="4754880" y="1508760"/>
            <a:ext cx="54864" cy="457200"/>
          </a:xfrm>
          <a:prstGeom prst="rect">
            <a:avLst/>
          </a:prstGeom>
          <a:solidFill>
            <a:srgbClr val="1C7293"/>
          </a:solidFill>
          <a:ln/>
        </p:spPr>
      </p:sp>
      <p:sp>
        <p:nvSpPr>
          <p:cNvPr id="30" name="Text 28"/>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9.3.2 场景设计的要素与方法</a:t>
            </a:r>
            <a:endParaRPr lang="en-US" sz="1200" dirty="0"/>
          </a:p>
        </p:txBody>
      </p:sp>
      <p:sp>
        <p:nvSpPr>
          <p:cNvPr id="31" name="Shape 29"/>
          <p:cNvSpPr/>
          <p:nvPr/>
        </p:nvSpPr>
        <p:spPr>
          <a:xfrm>
            <a:off x="4754880" y="2011680"/>
            <a:ext cx="3931920" cy="457200"/>
          </a:xfrm>
          <a:prstGeom prst="rect">
            <a:avLst/>
          </a:prstGeom>
          <a:solidFill>
            <a:srgbClr val="F8FAFC"/>
          </a:solidFill>
          <a:ln/>
        </p:spPr>
      </p:sp>
      <p:sp>
        <p:nvSpPr>
          <p:cNvPr id="32" name="Shape 30"/>
          <p:cNvSpPr/>
          <p:nvPr/>
        </p:nvSpPr>
        <p:spPr>
          <a:xfrm>
            <a:off x="4754880" y="2011680"/>
            <a:ext cx="54864" cy="457200"/>
          </a:xfrm>
          <a:prstGeom prst="rect">
            <a:avLst/>
          </a:prstGeom>
          <a:solidFill>
            <a:srgbClr val="1C7293"/>
          </a:solidFill>
          <a:ln/>
        </p:spPr>
      </p:sp>
      <p:sp>
        <p:nvSpPr>
          <p:cNvPr id="33" name="Text 31"/>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9.3.3 山地旅游的数字化消费场景</a:t>
            </a:r>
            <a:endParaRPr lang="en-US" sz="1200" dirty="0"/>
          </a:p>
        </p:txBody>
      </p:sp>
      <p:sp>
        <p:nvSpPr>
          <p:cNvPr id="34" name="Shape 32"/>
          <p:cNvSpPr/>
          <p:nvPr/>
        </p:nvSpPr>
        <p:spPr>
          <a:xfrm>
            <a:off x="4754880" y="2514600"/>
            <a:ext cx="3931920" cy="457200"/>
          </a:xfrm>
          <a:prstGeom prst="rect">
            <a:avLst/>
          </a:prstGeom>
          <a:solidFill>
            <a:srgbClr val="F8FAFC"/>
          </a:solidFill>
          <a:ln/>
        </p:spPr>
      </p:sp>
      <p:sp>
        <p:nvSpPr>
          <p:cNvPr id="35" name="Shape 33"/>
          <p:cNvSpPr/>
          <p:nvPr/>
        </p:nvSpPr>
        <p:spPr>
          <a:xfrm>
            <a:off x="4754880" y="2514600"/>
            <a:ext cx="54864" cy="457200"/>
          </a:xfrm>
          <a:prstGeom prst="rect">
            <a:avLst/>
          </a:prstGeom>
          <a:solidFill>
            <a:srgbClr val="1C7293"/>
          </a:solidFill>
          <a:ln/>
        </p:spPr>
      </p:sp>
      <p:sp>
        <p:nvSpPr>
          <p:cNvPr id="36" name="Text 34"/>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9.4.1 "多彩贵州"文旅消费券的数字化发放</a:t>
            </a:r>
            <a:endParaRPr lang="en-US" sz="1200" dirty="0"/>
          </a:p>
        </p:txBody>
      </p:sp>
      <p:sp>
        <p:nvSpPr>
          <p:cNvPr id="37" name="Shape 35"/>
          <p:cNvSpPr/>
          <p:nvPr/>
        </p:nvSpPr>
        <p:spPr>
          <a:xfrm>
            <a:off x="4754880" y="3017520"/>
            <a:ext cx="3931920" cy="457200"/>
          </a:xfrm>
          <a:prstGeom prst="rect">
            <a:avLst/>
          </a:prstGeom>
          <a:solidFill>
            <a:srgbClr val="F8FAFC"/>
          </a:solidFill>
          <a:ln/>
        </p:spPr>
      </p:sp>
      <p:sp>
        <p:nvSpPr>
          <p:cNvPr id="38" name="Shape 36"/>
          <p:cNvSpPr/>
          <p:nvPr/>
        </p:nvSpPr>
        <p:spPr>
          <a:xfrm>
            <a:off x="4754880" y="3017520"/>
            <a:ext cx="54864" cy="457200"/>
          </a:xfrm>
          <a:prstGeom prst="rect">
            <a:avLst/>
          </a:prstGeom>
          <a:solidFill>
            <a:srgbClr val="1C7293"/>
          </a:solidFill>
          <a:ln/>
        </p:spPr>
      </p:sp>
      <p:sp>
        <p:nvSpPr>
          <p:cNvPr id="39" name="Text 37"/>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9.4.2 安顺美食旅游的短视频传播</a:t>
            </a:r>
            <a:endParaRPr lang="en-US" sz="1200" dirty="0"/>
          </a:p>
        </p:txBody>
      </p:sp>
      <p:sp>
        <p:nvSpPr>
          <p:cNvPr id="40" name="Shape 38"/>
          <p:cNvSpPr/>
          <p:nvPr/>
        </p:nvSpPr>
        <p:spPr>
          <a:xfrm>
            <a:off x="4754880" y="3520440"/>
            <a:ext cx="3931920" cy="457200"/>
          </a:xfrm>
          <a:prstGeom prst="rect">
            <a:avLst/>
          </a:prstGeom>
          <a:solidFill>
            <a:srgbClr val="F8FAFC"/>
          </a:solidFill>
          <a:ln/>
        </p:spPr>
      </p:sp>
      <p:sp>
        <p:nvSpPr>
          <p:cNvPr id="41" name="Shape 39"/>
          <p:cNvSpPr/>
          <p:nvPr/>
        </p:nvSpPr>
        <p:spPr>
          <a:xfrm>
            <a:off x="4754880" y="3520440"/>
            <a:ext cx="54864" cy="457200"/>
          </a:xfrm>
          <a:prstGeom prst="rect">
            <a:avLst/>
          </a:prstGeom>
          <a:solidFill>
            <a:srgbClr val="1C7293"/>
          </a:solidFill>
          <a:ln/>
        </p:spPr>
      </p:sp>
      <p:sp>
        <p:nvSpPr>
          <p:cNvPr id="42" name="Text 40"/>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9.4.3 民族文化消费的数字化转型</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9.1 数字文旅消费行为变迁：结合实际案例分析其核心观点的应用场景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9.2 数字文旅消费新模式：结合实际案例分析其核心观点的应用场景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9.3 数字文旅消费场景设计：结合实际案例分析其核心观点的应用场景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9.4 数字文旅消费的贵州特色：结合实际案例分析其核心观点的应用场景</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简答题：简述 SOR 理论的基本框架，并运用该理论分析一条安顺美食短视频如何影响潜在游客的消费决策。</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论述题："网红打卡"模式为旅游目的地带来了爆发式增长的机遇，但也存在"昙花一现"的风险。请分析这一模式的利弊，并提出实现"从网红到长红"的策略建议。</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案例分析题：选择一个贵州的民族文化旅游目的地（如西江千户苗寨或肇兴侗寨），分析其当前的消费场景设计，识别三个可以通过数字技术优化的消费触点，并提出具体的设计方案。</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实践操作题：以小组为单位，为安顺学院所在的安顺市设计一条"数字文旅消费地图"——标注出市区内值得推荐的文旅消费场景（美食、文化、休闲等），并运用本章学到的场景设计方法为每个场景撰写 200 字左右的体验引导文案。</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本章从消费行为变迁、新消费模式、场景设计方法和贵州实践四个维度，系统分析了数字文旅消费的新场景。 数字原住民和 Z 世代的崛起正在深刻改变文旅消费的决策路径（"种草即拔草"）和价值偏好（"体验优于物质、小众优于大众"），银发族市场则为数字文旅提供了"慢变量"的增长空间。 直播文旅、云旅游、社交电商和订阅制四种新消费模式各有创新逻辑，共同构成了"数字文旅消费矩阵"。 场景设计的核心在于五感调动、仪式感营造和社交货币设计，数字技术在其中扮演"增强"而非"替代"的角色。 贵州在消费券数字化发放、安顺美食短视频传播和民族文化消费转型方面的实践，展示了数字技术与地方特色结合的多种可能。</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9 章 完</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[25] 于胜楠, 江海旭. 旅顺博物馆文化旅游发展研究[J]. 旅游纵览, 2022(8): 45-52.</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[26] Borseková K, Bitušiková A, Vitálišová K. Visiting the margins: innovative cultural tourism in European peripheries[J]. European Planning Studies, 2022, 30(5): 890-910.</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[27] 数字化转型与旅游产业可持续发展研究[J]. 商场现代化, 2025(3): 1-8.</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第9章 数字文旅消费新场景</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