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notesMasterIdLst>
    <p:notesMasterId r:id="rId3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notesMaster" Target="notesMasters/notesMaster1.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第二篇：技术与基础设施</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6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数据要素与文旅数据治理</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数字文旅概论  |  安顺学院旅游管理学院</a:t>
            </a:r>
            <a:endParaRPr lang="en-US" sz="1200" dirty="0"/>
          </a:p>
        </p:txBody>
      </p:sp>
      <p:sp>
        <p:nvSpPr>
          <p:cNvPr id="8" name="Shape 6"/>
          <p:cNvSpPr/>
          <p:nvPr/>
        </p:nvSpPr>
        <p:spPr>
          <a:xfrm>
            <a:off x="7498080" y="731520"/>
            <a:ext cx="1097280" cy="1097280"/>
          </a:xfrm>
          <a:prstGeom prst="ellipse">
            <a:avLst/>
          </a:prstGeom>
          <a:solidFill>
            <a:srgbClr val="065A82">
              <a:alpha val="40000"/>
            </a:srgbClr>
          </a:solidFill>
          <a:ln/>
        </p:spPr>
      </p:sp>
      <p:sp>
        <p:nvSpPr>
          <p:cNvPr id="9" name="Shape 7"/>
          <p:cNvSpPr/>
          <p:nvPr/>
        </p:nvSpPr>
        <p:spPr>
          <a:xfrm>
            <a:off x="8046720" y="3474720"/>
            <a:ext cx="731520" cy="731520"/>
          </a:xfrm>
          <a:prstGeom prst="ellipse">
            <a:avLst/>
          </a:prstGeom>
          <a:solidFill>
            <a:srgbClr val="1C7293">
              <a:alpha val="50000"/>
            </a:srgbClr>
          </a:solidFill>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理解数据作为生产要素的内涵与文旅数据的类型</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掌握文旅数据采集、管理与安全的基本方法</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形成数据伦理和隐私保护意识</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2013 年，黄果树景区开始建设智慧票务系统时，最朴素的动机是"不用再排长队买票了"。十年后，这个系统积累的数据已经成为景区最宝贵的资产之一：日级、时段级甚至分钟级的客流数据，可追溯至系统上线首日；实名制分时预约数据记录了每位游客的来源地、预订时间和游览偏好；视频监控和物联网传感数据实时反映着各区域的客流密度和环境状况。</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2024 年，当黄果树景区启动"时空客流引导、动态容量管控与智能设施协同"三位一体系统建设时，这些历史数据发挥了关键作用——没有十年来积累的客流时空分布数据，动态定价算法就失去了训练和验证的基础。但同时，一个问题也随之而来：这些记录了数百万游客行为轨迹的数据，到底归谁所有？景区可以将其用于商业目的吗？游客有权利知道自己的数据被如何使用吗？如果数据泄露，谁来负责？</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黄果树的故事揭示了一个核心命题：在数字文旅时代，数据是"石油"——既是驱动创新的动力源泉，也是引发风险的潜在火源。如何"用好"数据的同时"管好"数据，是数字文旅治理的基石性问题。</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景区采集游客行为数据的边界在哪里？哪些数据可以采集，哪些不应该采集？</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如果你是一名游客，你愿意用自己的行为数据换取更精准的个性化推荐吗？</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"数据二十条"提出的"三权分置"，对文旅数据的确权和交易意味着什么？</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6.1 文旅数据的类型与特征</a:t>
            </a:r>
            <a:endParaRPr lang="en-US" sz="1600" dirty="0"/>
          </a:p>
        </p:txBody>
      </p:sp>
      <p:sp>
        <p:nvSpPr>
          <p:cNvPr id="7" name="Text 5"/>
          <p:cNvSpPr/>
          <p:nvPr/>
        </p:nvSpPr>
        <p:spPr>
          <a:xfrm>
            <a:off x="1005840" y="137160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6.1.1 游客行为数据  |  6.1.2 企业经营数据  |  6.1.3 目的地环境数据  |  6.1.4 UGC 与社交媒体数据</a:t>
            </a:r>
            <a:endParaRPr lang="en-US" sz="1100" dirty="0"/>
          </a:p>
        </p:txBody>
      </p:sp>
      <p:sp>
        <p:nvSpPr>
          <p:cNvPr id="8" name="Shape 6"/>
          <p:cNvSpPr/>
          <p:nvPr/>
        </p:nvSpPr>
        <p:spPr>
          <a:xfrm>
            <a:off x="457200" y="1737360"/>
            <a:ext cx="365760" cy="365760"/>
          </a:xfrm>
          <a:prstGeom prst="ellipse">
            <a:avLst/>
          </a:prstGeom>
          <a:solidFill>
            <a:srgbClr val="1C7293"/>
          </a:solidFill>
          <a:ln/>
        </p:spPr>
      </p:sp>
      <p:sp>
        <p:nvSpPr>
          <p:cNvPr id="9" name="Text 7"/>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0" name="Text 8"/>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6.2 数据采集与质量管理</a:t>
            </a:r>
            <a:endParaRPr lang="en-US" sz="1600" dirty="0"/>
          </a:p>
        </p:txBody>
      </p:sp>
      <p:sp>
        <p:nvSpPr>
          <p:cNvPr id="11" name="Text 9"/>
          <p:cNvSpPr/>
          <p:nvPr/>
        </p:nvSpPr>
        <p:spPr>
          <a:xfrm>
            <a:off x="1005840" y="210312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6.2.1 数据采集方法与技术  |  6.2.2 数据清洗与预处理  |  6.2.3 数据质量标准与评估</a:t>
            </a:r>
            <a:endParaRPr lang="en-US" sz="1100" dirty="0"/>
          </a:p>
        </p:txBody>
      </p:sp>
      <p:sp>
        <p:nvSpPr>
          <p:cNvPr id="12" name="Shape 10"/>
          <p:cNvSpPr/>
          <p:nvPr/>
        </p:nvSpPr>
        <p:spPr>
          <a:xfrm>
            <a:off x="457200" y="2468880"/>
            <a:ext cx="365760" cy="365760"/>
          </a:xfrm>
          <a:prstGeom prst="ellipse">
            <a:avLst/>
          </a:prstGeom>
          <a:solidFill>
            <a:srgbClr val="1C7293"/>
          </a:solidFill>
          <a:ln/>
        </p:spPr>
      </p:sp>
      <p:sp>
        <p:nvSpPr>
          <p:cNvPr id="13" name="Text 11"/>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4" name="Text 12"/>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6.3 数据安全与隐私保护</a:t>
            </a:r>
            <a:endParaRPr lang="en-US" sz="1600" dirty="0"/>
          </a:p>
        </p:txBody>
      </p:sp>
      <p:sp>
        <p:nvSpPr>
          <p:cNvPr id="15" name="Text 13"/>
          <p:cNvSpPr/>
          <p:nvPr/>
        </p:nvSpPr>
        <p:spPr>
          <a:xfrm>
            <a:off x="1005840" y="283464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6.3.1 数据安全法规体系  |  6.3.2 游客隐私保护  |  6.3.3 数据跨境流动</a:t>
            </a:r>
            <a:endParaRPr lang="en-US" sz="1100" dirty="0"/>
          </a:p>
        </p:txBody>
      </p:sp>
      <p:sp>
        <p:nvSpPr>
          <p:cNvPr id="16" name="Shape 14"/>
          <p:cNvSpPr/>
          <p:nvPr/>
        </p:nvSpPr>
        <p:spPr>
          <a:xfrm>
            <a:off x="457200" y="3200400"/>
            <a:ext cx="365760" cy="365760"/>
          </a:xfrm>
          <a:prstGeom prst="ellipse">
            <a:avLst/>
          </a:prstGeom>
          <a:solidFill>
            <a:srgbClr val="1C7293"/>
          </a:solidFill>
          <a:ln/>
        </p:spPr>
      </p:sp>
      <p:sp>
        <p:nvSpPr>
          <p:cNvPr id="17" name="Text 15"/>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8" name="Text 16"/>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6.4 数据确权与资产化</a:t>
            </a:r>
            <a:endParaRPr lang="en-US" sz="1600" dirty="0"/>
          </a:p>
        </p:txBody>
      </p:sp>
      <p:sp>
        <p:nvSpPr>
          <p:cNvPr id="19" name="Text 17"/>
          <p:cNvSpPr/>
          <p:nvPr/>
        </p:nvSpPr>
        <p:spPr>
          <a:xfrm>
            <a:off x="1005840" y="356616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6.4.1 数据产权制度  |  6.4.2 文旅数据资产化路径  |  6.4.3 数据交易与定价</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6.1 文旅数据的类型与特征</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6.1 文旅数据的类型与特征</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6.1.1 游客行为数据</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游客行为数据的构成。 游客行为数据是文旅数据中体量最大、价值最高的类型，贯穿了游客从"行前"到"行后"的全旅程。行前数据包括搜索关键词、浏览记录、比价行为、预订时间等，反映了游客的兴趣偏好和决策过程。行中数据包括位置轨迹、停留时间、消费记录、导览使用情况等，反映了游客的实际行为和体验偏好。行后数据包括评价打分、评论内容、社交媒体分享、投诉记录等，反映了游客的满意度和口碑传播。
 行为数据的价值密度。 并非所有行为数据都具有同等价值。搜索了"贵州旅游"但没有下单的用户，与预订了"黄果树+西江苗寨 5 日游"的用户，其数据的商业价值差异巨大——前者只反映了模糊的兴趣，后者则体现了明确的消费意愿。数据治理的一个重要任务就是区分"数据量"和"数据价值"：更多的数据不一定意味着更好的决策，关键在于数据与业务问题之间的相关性。
 游客数字足迹的全旅程视角。 从游客旅程的角度看，行为数据构成了完整的"数...</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游客行为数据的构成。 游客行为数据是文旅数据中体量最大、价值最高的类型，贯穿了游客从"行前"到"行后"的全旅程。行前数据包括搜索关键词、浏览记录、比价行为、预订时间等，反映了游客的兴趣偏好和决策过程。行中数据包括位置轨迹、停留时间、消费记录、导览使用情况等，反映了游客的实际行为和体验偏好。行后数据包括评价打分、评论内容、社交媒体分享、投诉记录等，反映了游客的满意度和口碑传播。</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行为数据的价值密度。 并非所有行为数据都具有同等价值。搜索了"贵州旅游"但没有下单的用户，与预订了"黄果树+西江苗寨 5 日游"的用户，其数据的商业价值差异巨大——前者只反映了模糊的兴趣，后者则体现了明确的消费意愿。数据治理的一个重要任务就是区分"数据量"和"数据价值"：更多的数据不一定意味着更好的决策，关键在于数据与业务问题之间的相关性。</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6.1 文旅数据的类型与特征</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6.1.2 企业经营数据</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企业经营数据的范围。 文旅企业的经营数据涵盖票务收入、客房入住率、餐饮翻台率、商品销售额、人力成本、能耗支出等核心运营指标。这些数据传统上记录在 Excel 表格或财务系统中，数字化程度参差不齐。智慧景区和智慧酒店的建设，正在推动经营数据的实时化和结构化——景区管理者可以在数据看板上实时看到"当前在园人数""今日累计收入""各商品销售排行"等指标。
 经营数据的敏感性。 企业经营数据直接关系到商业机密和竞争优势。一家酒店的入住率和平均房价一旦泄露给竞争对手，可能导致定价策略上的被动。因此，经营数据的共享和开放需要审慎处理——政府部门出于行业统计和监管需要可能要求企业上报部分经营数据，但需要明确数据用途、使用范围和保密义务。</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企业经营数据的范围。 文旅企业的经营数据涵盖票务收入、客房入住率、餐饮翻台率、商品销售额、人力成本、能耗支出等核心运营指标。这些数据传统上记录在 Excel 表格或财务系统中，数字化程度参差不齐。智慧景区和智慧酒店的建设，正在推动经营数据的实时化和结构化——景区管理者可以在数据看板上实时看到"当前在园人数""今日累计收入""各商品销售排行"等指标。</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经营数据的敏感性。 企业经营数据直接关系到商业机密和竞争优势。一家酒店的入住率和平均房价一旦泄露给竞争对手，可能导致定价策略上的被动。因此，经营数据的共享和开放需要审慎处理——政府部门出于行业统计和监管需要可能要求企业上报部分经营数据，但需要明确数据用途、使用范围和保密义务。</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6.1 文旅数据的类型与特征</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6.1.3 目的地环境数据</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环境数据的类型。 目的地环境数据包括气象数据（温度、降水、风力）、空气质量数据（PM2.5、负氧离子浓度）、水文数据（河流水位、水质）、地质灾害监测数据（地震、滑坡预警）等。这些数据大多来自政府部门的监测网络（气象局、环保局、水利局等），是旅游安全管理和游客出行决策的重要依据。
 环境数据的共享价值。 环境数据的公共属性最强——空气质量数据不应成为任何企业的私有资产，而应该向全社会公开共享。但在实际操作中，环境数据的部门壁垒仍然存在：气象数据在气象局，交通数据在交管局，旅游数据在文旅局——数据的物理分散和格式不统一阻碍了跨部门的数据整合。贵州省通过建设全省统一的数据共享交换平台，一定程度上缓解了这一问题，为"一码游贵州"等平台提供了跨部门数据支撑。</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环境数据的类型。 目的地环境数据包括气象数据（温度、降水、风力）、空气质量数据（PM2.5、负氧离子浓度）、水文数据（河流水位、水质）、地质灾害监测数据（地震、滑坡预警）等。这些数据大多来自政府部门的监测网络（气象局、环保局、水利局等），是旅游安全管理和游客出行决策的重要依据。</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环境数据的共享价值。 环境数据的公共属性最强——空气质量数据不应成为任何企业的私有资产，而应该向全社会公开共享。但在实际操作中，环境数据的部门壁垒仍然存在：气象数据在气象局，交通数据在交管局，旅游数据在文旅局——数据的物理分散和格式不统一阻碍了跨部门的数据整合。贵州省通过建设全省统一的数据共享交换平台，一定程度上缓解了这一问题，为"一码游贵州"等平台提供了跨部门数据支撑。</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6.1 文旅数据的类型与特征</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6.1.4 UGC 与社交媒体数据</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4/4</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UGC 数据的爆发式增长。 用户生成内容（UGC）是数字时代特有的数据类型。每一条酒店评价、每一篇游记、每一段短视频、每一次点赞和分享，都是 UGC 数据。与传统统计数据（如"全年接待游客量"）不同，UGC 数据是非结构化的文本、图片和视频，需要自然语言处理和计算机视觉技术来提取有价值的信息。
 UGC 数据的分析价值。 UGC 数据为文旅研究提供了全新的分析维度。通过情感分析（Sentiment Analysis）技术，可以从数万条游客评论中提取"最被好评的景点""最被吐槽的服务""被频繁提及的关键词"；通过图像识别技术，可以分析游客拍摄照片的内容分布——哪个角度的黄果树瀑布被拍得最多？游客最喜欢在哪个位置拍照？这些分析结果可以指导景区的景观设计、标识布局和营销策略。
 UGC 数据驱动的目的地声誉管理。 UGC 数据为旅游目的地的声誉管理提供了"实时舆情雷达"。传统的游客满意度调查（每...</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UGC 数据的爆发式增长。 用户生成内容（UGC）是数字时代特有的数据类型。每一条酒店评价、每一篇游记、每一段短视频、每一次点赞和分享，都是 UGC 数据。与传统统计数据（如"全年接待游客量"）不同，UGC 数据是非结构化的文本、图片和视频，需要自然语言处理和计算机视觉技术来提取有价值的信息。</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UGC 数据的分析价值。 UGC 数据为文旅研究提供了全新的分析维度。通过情感分析（Sentiment Analysis）技术，可以从数万条游客评论中提取"最被好评的景点""最被吐槽的服务""被频繁提及的关键词"；通过图像识别技术，可以分析游客拍摄照片的内容分布——哪个角度的黄果树瀑布被拍得最多？游客最喜欢在哪个位置拍照？这些分析结果可以指导景区的景观设计、标识布局和营销策略。</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[表 6-1：四类文旅数据特征对比]</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 数据类型 | 主要来源 | 结构化程度 | 更新频率 | 隐私敏感度 | 典型应用 |</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6.1 文旅数据的类型与特征</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6.1.4 UGC 与社交媒体数据 (续 1)</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4/4</a:t>
            </a:r>
            <a:endParaRPr lang="en-US" sz="1100" dirty="0"/>
          </a:p>
        </p:txBody>
      </p:sp>
      <p:sp>
        <p:nvSpPr>
          <p:cNvPr id="7" name="Text 5"/>
          <p:cNvSpPr/>
          <p:nvPr/>
        </p:nvSpPr>
        <p:spPr>
          <a:xfrm>
            <a:off x="457200" y="914400"/>
            <a:ext cx="8229600" cy="365760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 游客行为数据 | 平台、票务系统、WiFi 探针 | 高 | 实时 | 极高 | 个性化推荐、客流预测 |</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 企业经营数据 | PMS、ERP、POS 系统 | 高 | 每日/实时 | 高 | 收益管理、经营分析 |</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 环境数据 | 政府监测网络、IoT 传感器 | 中-高 | 实时/每小时 | 低 | 安全预警、出行建议 |</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 UGC 数据 | 社交媒体、OTA 评价 | 低（非结构化） | 实时 | 中 | 舆情分析、口碑管理 |</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1C7293"/>
          </a:solidFill>
          <a:ln/>
        </p:spPr>
      </p:sp>
      <p:sp>
        <p:nvSpPr>
          <p:cNvPr id="3" name="Text 1"/>
          <p:cNvSpPr/>
          <p:nvPr/>
        </p:nvSpPr>
        <p:spPr>
          <a:xfrm>
            <a:off x="457200" y="91440"/>
            <a:ext cx="8229600" cy="457200"/>
          </a:xfrm>
          <a:prstGeom prst="rect">
            <a:avLst/>
          </a:prstGeom>
          <a:noFill/>
          <a:ln/>
        </p:spPr>
        <p:txBody>
          <a:bodyPr wrap="square" rtlCol="0" anchor="ctr"/>
          <a:lstStyle/>
          <a:p>
            <a:pPr algn="l" indent="0" marL="0">
              <a:buNone/>
            </a:pPr>
            <a:r>
              <a:rPr lang="en-US" sz="2000" b="1" dirty="0">
                <a:solidFill>
                  <a:srgbClr val="FFFFFF"/>
                </a:solidFill>
                <a:latin typeface="Georgia" pitchFamily="34" charset="0"/>
                <a:ea typeface="Georgia" pitchFamily="34" charset="-122"/>
                <a:cs typeface="Georgia" pitchFamily="34" charset="-120"/>
              </a:rPr>
              <a:t>6.1 文旅数据的类型与特征 — 数据表格</a:t>
            </a:r>
            <a:endParaRPr lang="en-US" sz="20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8229600" cy="3200400"/>
        </p:xfrm>
        <a:graphic>
          <a:graphicData uri="http://schemas.openxmlformats.org/drawingml/2006/table">
            <a:tbl>
              <a:tblPr/>
              <a:tblGrid>
                <a:gridCol w="1371600"/>
                <a:gridCol w="1371600"/>
                <a:gridCol w="1371600"/>
                <a:gridCol w="1371600"/>
                <a:gridCol w="1371600"/>
                <a:gridCol w="1371600"/>
              </a:tblGrid>
              <a:tr h="411480">
                <a:tc>
                  <a:txBody>
                    <a:bodyPr/>
                    <a:lstStyle/>
                    <a:p>
                      <a:pPr algn="ctr" indent="0" marL="0">
                        <a:buNone/>
                      </a:pPr>
                      <a:r>
                        <a:rPr lang="en-US" sz="1100" b="1" dirty="0">
                          <a:solidFill>
                            <a:srgbClr val="FFFFFF"/>
                          </a:solidFill>
                        </a:rPr>
                        <a:t>数据类型</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065A82"/>
                    </a:solidFill>
                  </a:tcPr>
                </a:tc>
                <a:tc>
                  <a:txBody>
                    <a:bodyPr/>
                    <a:lstStyle/>
                    <a:p>
                      <a:pPr algn="ctr" indent="0" marL="0">
                        <a:buNone/>
                      </a:pPr>
                      <a:r>
                        <a:rPr lang="en-US" sz="1100" b="1" dirty="0">
                          <a:solidFill>
                            <a:srgbClr val="FFFFFF"/>
                          </a:solidFill>
                        </a:rPr>
                        <a:t>主要来源</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065A82"/>
                    </a:solidFill>
                  </a:tcPr>
                </a:tc>
                <a:tc>
                  <a:txBody>
                    <a:bodyPr/>
                    <a:lstStyle/>
                    <a:p>
                      <a:pPr algn="ctr" indent="0" marL="0">
                        <a:buNone/>
                      </a:pPr>
                      <a:r>
                        <a:rPr lang="en-US" sz="1100" b="1" dirty="0">
                          <a:solidFill>
                            <a:srgbClr val="FFFFFF"/>
                          </a:solidFill>
                        </a:rPr>
                        <a:t>结构化程度</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065A82"/>
                    </a:solidFill>
                  </a:tcPr>
                </a:tc>
                <a:tc>
                  <a:txBody>
                    <a:bodyPr/>
                    <a:lstStyle/>
                    <a:p>
                      <a:pPr algn="ctr" indent="0" marL="0">
                        <a:buNone/>
                      </a:pPr>
                      <a:r>
                        <a:rPr lang="en-US" sz="1100" b="1" dirty="0">
                          <a:solidFill>
                            <a:srgbClr val="FFFFFF"/>
                          </a:solidFill>
                        </a:rPr>
                        <a:t>更新频率</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065A82"/>
                    </a:solidFill>
                  </a:tcPr>
                </a:tc>
                <a:tc>
                  <a:txBody>
                    <a:bodyPr/>
                    <a:lstStyle/>
                    <a:p>
                      <a:pPr algn="ctr" indent="0" marL="0">
                        <a:buNone/>
                      </a:pPr>
                      <a:r>
                        <a:rPr lang="en-US" sz="1100" b="1" dirty="0">
                          <a:solidFill>
                            <a:srgbClr val="FFFFFF"/>
                          </a:solidFill>
                        </a:rPr>
                        <a:t>隐私敏感度</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065A82"/>
                    </a:solidFill>
                  </a:tcPr>
                </a:tc>
                <a:tc>
                  <a:txBody>
                    <a:bodyPr/>
                    <a:lstStyle/>
                    <a:p>
                      <a:pPr algn="ctr" indent="0" marL="0">
                        <a:buNone/>
                      </a:pPr>
                      <a:r>
                        <a:rPr lang="en-US" sz="1100" b="1" dirty="0">
                          <a:solidFill>
                            <a:srgbClr val="FFFFFF"/>
                          </a:solidFill>
                        </a:rPr>
                        <a:t>典型应用</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065A82"/>
                    </a:solidFill>
                  </a:tcPr>
                </a:tc>
              </a:tr>
              <a:tr h="411480">
                <a:tc>
                  <a:txBody>
                    <a:bodyPr/>
                    <a:lstStyle/>
                    <a:p>
                      <a:pPr algn="l" indent="0" marL="0">
                        <a:buNone/>
                      </a:pPr>
                      <a:r>
                        <a:rPr lang="en-US" sz="1100" dirty="0">
                          <a:solidFill>
                            <a:srgbClr val="1E293B"/>
                          </a:solidFill>
                        </a:rPr>
                        <a:t>---------</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r>
              <a:tr h="411480">
                <a:tc>
                  <a:txBody>
                    <a:bodyPr/>
                    <a:lstStyle/>
                    <a:p>
                      <a:pPr algn="l" indent="0" marL="0">
                        <a:buNone/>
                      </a:pPr>
                      <a:r>
                        <a:rPr lang="en-US" sz="1100" dirty="0">
                          <a:solidFill>
                            <a:srgbClr val="1E293B"/>
                          </a:solidFill>
                        </a:rPr>
                        <a:t>游客行为数据</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c>
                  <a:txBody>
                    <a:bodyPr/>
                    <a:lstStyle/>
                    <a:p>
                      <a:pPr algn="l" indent="0" marL="0">
                        <a:buNone/>
                      </a:pPr>
                      <a:r>
                        <a:rPr lang="en-US" sz="1100" dirty="0">
                          <a:solidFill>
                            <a:srgbClr val="1E293B"/>
                          </a:solidFill>
                        </a:rPr>
                        <a:t>平台、票务系统、WiFi 探针</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c>
                  <a:txBody>
                    <a:bodyPr/>
                    <a:lstStyle/>
                    <a:p>
                      <a:pPr algn="l" indent="0" marL="0">
                        <a:buNone/>
                      </a:pPr>
                      <a:r>
                        <a:rPr lang="en-US" sz="1100" dirty="0">
                          <a:solidFill>
                            <a:srgbClr val="1E293B"/>
                          </a:solidFill>
                        </a:rPr>
                        <a:t>高</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c>
                  <a:txBody>
                    <a:bodyPr/>
                    <a:lstStyle/>
                    <a:p>
                      <a:pPr algn="l" indent="0" marL="0">
                        <a:buNone/>
                      </a:pPr>
                      <a:r>
                        <a:rPr lang="en-US" sz="1100" dirty="0">
                          <a:solidFill>
                            <a:srgbClr val="1E293B"/>
                          </a:solidFill>
                        </a:rPr>
                        <a:t>实时</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c>
                  <a:txBody>
                    <a:bodyPr/>
                    <a:lstStyle/>
                    <a:p>
                      <a:pPr algn="l" indent="0" marL="0">
                        <a:buNone/>
                      </a:pPr>
                      <a:r>
                        <a:rPr lang="en-US" sz="1100" dirty="0">
                          <a:solidFill>
                            <a:srgbClr val="1E293B"/>
                          </a:solidFill>
                        </a:rPr>
                        <a:t>极高</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c>
                  <a:txBody>
                    <a:bodyPr/>
                    <a:lstStyle/>
                    <a:p>
                      <a:pPr algn="l" indent="0" marL="0">
                        <a:buNone/>
                      </a:pPr>
                      <a:r>
                        <a:rPr lang="en-US" sz="1100" dirty="0">
                          <a:solidFill>
                            <a:srgbClr val="1E293B"/>
                          </a:solidFill>
                        </a:rPr>
                        <a:t>个性化推荐、客流预测</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r>
              <a:tr h="411480">
                <a:tc>
                  <a:txBody>
                    <a:bodyPr/>
                    <a:lstStyle/>
                    <a:p>
                      <a:pPr algn="l" indent="0" marL="0">
                        <a:buNone/>
                      </a:pPr>
                      <a:r>
                        <a:rPr lang="en-US" sz="1100" dirty="0">
                          <a:solidFill>
                            <a:srgbClr val="1E293B"/>
                          </a:solidFill>
                        </a:rPr>
                        <a:t>企业经营数据</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PMS、ERP、POS 系统</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高</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每日/实时</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高</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收益管理、经营分析</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r>
              <a:tr h="411480">
                <a:tc>
                  <a:txBody>
                    <a:bodyPr/>
                    <a:lstStyle/>
                    <a:p>
                      <a:pPr algn="l" indent="0" marL="0">
                        <a:buNone/>
                      </a:pPr>
                      <a:r>
                        <a:rPr lang="en-US" sz="1100" dirty="0">
                          <a:solidFill>
                            <a:srgbClr val="1E293B"/>
                          </a:solidFill>
                        </a:rPr>
                        <a:t>环境数据</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c>
                  <a:txBody>
                    <a:bodyPr/>
                    <a:lstStyle/>
                    <a:p>
                      <a:pPr algn="l" indent="0" marL="0">
                        <a:buNone/>
                      </a:pPr>
                      <a:r>
                        <a:rPr lang="en-US" sz="1100" dirty="0">
                          <a:solidFill>
                            <a:srgbClr val="1E293B"/>
                          </a:solidFill>
                        </a:rPr>
                        <a:t>政府监测网络、IoT 传感器</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c>
                  <a:txBody>
                    <a:bodyPr/>
                    <a:lstStyle/>
                    <a:p>
                      <a:pPr algn="l" indent="0" marL="0">
                        <a:buNone/>
                      </a:pPr>
                      <a:r>
                        <a:rPr lang="en-US" sz="1100" dirty="0">
                          <a:solidFill>
                            <a:srgbClr val="1E293B"/>
                          </a:solidFill>
                        </a:rPr>
                        <a:t>中-高</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c>
                  <a:txBody>
                    <a:bodyPr/>
                    <a:lstStyle/>
                    <a:p>
                      <a:pPr algn="l" indent="0" marL="0">
                        <a:buNone/>
                      </a:pPr>
                      <a:r>
                        <a:rPr lang="en-US" sz="1100" dirty="0">
                          <a:solidFill>
                            <a:srgbClr val="1E293B"/>
                          </a:solidFill>
                        </a:rPr>
                        <a:t>实时/每小时</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c>
                  <a:txBody>
                    <a:bodyPr/>
                    <a:lstStyle/>
                    <a:p>
                      <a:pPr algn="l" indent="0" marL="0">
                        <a:buNone/>
                      </a:pPr>
                      <a:r>
                        <a:rPr lang="en-US" sz="1100" dirty="0">
                          <a:solidFill>
                            <a:srgbClr val="1E293B"/>
                          </a:solidFill>
                        </a:rPr>
                        <a:t>低</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c>
                  <a:txBody>
                    <a:bodyPr/>
                    <a:lstStyle/>
                    <a:p>
                      <a:pPr algn="l" indent="0" marL="0">
                        <a:buNone/>
                      </a:pPr>
                      <a:r>
                        <a:rPr lang="en-US" sz="1100" dirty="0">
                          <a:solidFill>
                            <a:srgbClr val="1E293B"/>
                          </a:solidFill>
                        </a:rPr>
                        <a:t>安全预警、出行建议</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r>
              <a:tr h="411480">
                <a:tc>
                  <a:txBody>
                    <a:bodyPr/>
                    <a:lstStyle/>
                    <a:p>
                      <a:pPr algn="l" indent="0" marL="0">
                        <a:buNone/>
                      </a:pPr>
                      <a:r>
                        <a:rPr lang="en-US" sz="1100" dirty="0">
                          <a:solidFill>
                            <a:srgbClr val="1E293B"/>
                          </a:solidFill>
                        </a:rPr>
                        <a:t>UGC 数据</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社交媒体、OTA 评价</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低（非结构化）</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实时</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中</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舆情分析、口碑管理</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6.1 文旅数据的类型与特征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6.1.1 游客行为数据</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游客行为数据的构成。 游客行为数据是文旅数据中体量最大、价值最高的类型，贯穿了游客从"行前"到"行后"的全旅程。行前数据包括搜索关键词、浏览记录、比价行为、预订时间等，反映了游客的兴趣偏好和决策过程。行中数据包括位置轨迹、停留时间、消费记录、导览使用情况等，反映了游客的实际行为和体验偏好。行后数据包...</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6.1.2 企业经营数据</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企业经营数据的范围。 文旅企业的经营数据涵盖票务收入、客房入住率、餐饮翻台率、商品销售额、人力成本、能耗支出等核心运营指标。这些数据传统上记录在 Excel 表格或财务系统中，数字化程度参差不齐。智慧景区和智慧酒店的建设，正在推动经营数据的实时化和结构化——景区管理者可以在数据看板上实时看到"当前在...</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6.1.3 目的地环境数据</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环境数据的类型。 目的地环境数据包括气象数据（温度、降水、风力）、空气质量数据（PM2.5、负氧离子浓度）、水文数据（河流水位、水质）、地质灾害监测数据（地震、滑坡预警）等。这些数据大多来自政府部门的监测网络（气象局、环保局、水利局等），是旅游安全管理和游客出行决策的重要依据。</a:t>
            </a:r>
            <a:endParaRPr lang="en-US" sz="1100" dirty="0"/>
          </a:p>
        </p:txBody>
      </p:sp>
      <p:sp>
        <p:nvSpPr>
          <p:cNvPr id="16" name="Shape 14"/>
          <p:cNvSpPr/>
          <p:nvPr/>
        </p:nvSpPr>
        <p:spPr>
          <a:xfrm>
            <a:off x="457200" y="2926080"/>
            <a:ext cx="320040" cy="320040"/>
          </a:xfrm>
          <a:prstGeom prst="ellipse">
            <a:avLst/>
          </a:prstGeom>
          <a:solidFill>
            <a:srgbClr val="10B981"/>
          </a:solidFill>
          <a:ln/>
        </p:spPr>
      </p:sp>
      <p:sp>
        <p:nvSpPr>
          <p:cNvPr id="17" name="Text 15"/>
          <p:cNvSpPr/>
          <p:nvPr/>
        </p:nvSpPr>
        <p:spPr>
          <a:xfrm>
            <a:off x="457200" y="292608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8" name="Text 16"/>
          <p:cNvSpPr/>
          <p:nvPr/>
        </p:nvSpPr>
        <p:spPr>
          <a:xfrm>
            <a:off x="914400" y="290779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6.1.4 UGC 与社交媒体数据</a:t>
            </a:r>
            <a:endParaRPr lang="en-US" sz="1400" dirty="0"/>
          </a:p>
        </p:txBody>
      </p:sp>
      <p:sp>
        <p:nvSpPr>
          <p:cNvPr id="19" name="Text 17"/>
          <p:cNvSpPr/>
          <p:nvPr/>
        </p:nvSpPr>
        <p:spPr>
          <a:xfrm>
            <a:off x="914400" y="318211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UGC 数据的爆发式增长。 用户生成内容（UGC）是数字时代特有的数据类型。每一条酒店评价、每一篇游记、每一段短视频、每一次点赞和分享，都是 UGC 数据。与传统统计数据（如"全年接待游客量"）不同，UGC 数据是非结构化的文本、图片和视频，需要自然语言处理和计算机视觉技术来提取有价值的信息。</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6.2 数据采集与质量管理</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6.2 数据采集与质量管理</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6.2.1 数据采集方法与技术</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主动采集与被动采集。 文旅数据的采集方式可以分为主动采集和被动采集。主动采集是指游客有意识地提供数据——填写注册信息、发布评论、参与问卷调查等。被动采集是指系统在游客不知情或默认同意的情况下自动记录数据——位置轨迹、浏览记录、消费行为等。两种方式各有优劣：主动采集的数据质量高但数量少，被动采集的数据量大但可能涉及隐私边界。
 多源数据的融合挑战。 数字文旅面临的一个核心挑战是数据来源的异构性。票务系统、酒店 PMS、社交媒体、交通卡口——各系统的数据格式、时间粒度、空间精度各不相同。将这些"拼图碎片"整合为一幅完整的"游客画像"，需要数据清洗、标准化和关联匹配等复杂的数据工程工作。黄果树景区大数据中心的核心工作之一，就是将分散在多个系统中的客流数据、票务数据、视频数据和环境数据整合为统一的"景区运行全景图"。
 贵州大数据产业发展的先行优势。 贵州在中国大数据产业版图中占有特殊地位。201...</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主动采集与被动采集。 文旅数据的采集方式可以分为主动采集和被动采集。主动采集是指游客有意识地提供数据——填写注册信息、发布评论、参与问卷调查等。被动采集是指系统在游客不知情或默认同意的情况下自动记录数据——位置轨迹、浏览记录、消费行为等。两种方式各有优劣：主动采集的数据质量高但数量少，被动采集的数据量大但可能涉及隐私边界。</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多源数据的融合挑战。 数字文旅面临的一个核心挑战是数据来源的异构性。票务系统、酒店 PMS、社交媒体、交通卡口——各系统的数据格式、时间粒度、空间精度各不相同。将这些"拼图碎片"整合为一幅完整的"游客画像"，需要数据清洗、标准化和关联匹配等复杂的数据工程工作。黄果树景区大数据中心的核心工作之一，就是将分散在多个系统中的客流数据、票务数据、视频数据和环境数据整合为统一的"景区运行全景图"。</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6.2 数据采集与质量管理</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6.2.2 数据清洗与预处理</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"垃圾进，垃圾出"。 数据分析领域有一句名言："垃圾进，垃圾出"（Garbage In, Garbage Out）。如果输入模型的数据存在大量错误和缺失，无论算法多先进，产出的结论都是不可靠的。数据清洗是数据分析流程中看似枯燥但至关重要的一环。典型的清洗任务包括：处理缺失值（如某些游客未填写年龄）、识别异常值（如系统故障导致某日客流数据异常偏高）、统一数据格式（如日期格式不统一）、去重（如同一位游客的多次记录被重复计数）。
 数据分析全生命周期的教学实践。 安顺学院《数据驱动下的智慧景区运营实战》课程将数据分析能力训练分解为六个阶段：业务理解（明确要解决什么问题）→数据收集（从平台或数据库中获取原始数据）→预处理（清洗和整理数据）→分析建模（运用统计方法或 AI 模型）→可视化（用图表呈现分析结果）→成果部署（将分析结论应用于业务决策）。这一"六阶段流程"将抽象的数据分析能力转化为可教、可...</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"垃圾进，垃圾出"。 数据分析领域有一句名言："垃圾进，垃圾出"（Garbage In, Garbage Out）。如果输入模型的数据存在大量错误和缺失，无论算法多先进，产出的结论都是不可靠的。数据清洗是数据分析流程中看似枯燥但至关重要的一环。典型的清洗任务包括：处理缺失值（如某些游客未填写年龄）、识别异常值（如系统故障导致某日客流数据异常偏高）、统一数据格式（如日期格式不统一）、去重（如同一位游...</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数据分析全生命周期的教学实践。 安顺学院《数据驱动下的智慧景区运营实战》课程将数据分析能力训练分解为六个阶段：业务理解（明确要解决什么问题）→数据收集（从平台或数据库中获取原始数据）→预处理（清洗和整理数据）→分析建模（运用统计方法或 AI 模型）→可视化（用图表呈现分析结果）→成果部署（将分析结论应用于业务决策）。这一"六阶段流程"将抽象的数据分析能力转化为可教、可学、可评的具体环节，是数字文旅...</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6.2 数据采集与质量管理</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6.2.3 数据质量标准与评估</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数据质量的四个维度。 评估数据质量通常从四个维度入手。完整性——数据是否存在缺失？一个景区如果有 30% 的游客未记录来源地，那么基于来源地的客源分析就是不可靠的。准确性——数据是否反映了真实情况？一个因系统故障记录了"今日客流 0 人"的数据显然是不准确的。一致性——不同系统中的同一数据是否一致？票务系统的售票数和闸机系统的入园数应该相互印证。时效性——数据是否足够"新鲜"？用于实时客流调度的数据必须是分钟级更新的，而用于年度趋势分析的数据可以以日为单位。
 数据质量管理的制度建设。 数据质量不能仅靠技术手段来保证，更需要制度化的管理。关键措施包括：明确数据采集的规范和标准（如规定"游客来源地"字段的编码规则）；建立数据质量监控和报警机制（如当某项指标的缺失率超过阈值时自动告警）；落实数据质量的责任主体（明确谁对哪类数据的质量负责）。
 ---</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数据质量的四个维度。 评估数据质量通常从四个维度入手。完整性——数据是否存在缺失？一个景区如果有 30% 的游客未记录来源地，那么基于来源地的客源分析就是不可靠的。准确性——数据是否反映了真实情况？一个因系统故障记录了"今日客流 0 人"的数据显然是不准确的。一致性——不同系统中的同一数据是否一致？票务系统的售票数和闸机系统的入园数应该相互印证。时效性——数据是否足够"新鲜"？用于实时客流调度的数...</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数据质量管理的制度建设。 数据质量不能仅靠技术手段来保证，更需要制度化的管理。关键措施包括：明确数据采集的规范和标准（如规定"游客来源地"字段的编码规则）；建立数据质量监控和报警机制（如当某项指标的缺失率超过阈值时自动告警）；落实数据质量的责任主体（明确谁对哪类数据的质量负责）。</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6.2 数据采集与质量管理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6.2.1 数据采集方法与技术</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主动采集与被动采集。 文旅数据的采集方式可以分为主动采集和被动采集。主动采集是指游客有意识地提供数据——填写注册信息、发布评论、参与问卷调查等。被动采集是指系统在游客不知情或默认同意的情况下自动记录数据——位置轨迹、浏览记录、消费行为等。两种方式各有优劣：主动采集的数据质量高但数量少，被动采集的数据...</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6.2.2 数据清洗与预处理</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"垃圾进，垃圾出"。 数据分析领域有一句名言："垃圾进，垃圾出"（Garbage In, Garbage Out）。如果输入模型的数据存在大量错误和缺失，无论算法多先进，产出的结论都是不可靠的。数据清洗是数据分析流程中看似枯燥但至关重要的一环。典型的清洗任务包括：处理缺失值（如某些游客未填写年龄）、...</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6.2.3 数据质量标准与评估</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数据质量的四个维度。 评估数据质量通常从四个维度入手。完整性——数据是否存在缺失？一个景区如果有 30% 的游客未记录来源地，那么基于来源地的客源分析就是不可靠的。准确性——数据是否反映了真实情况？一个因系统故障记录了"今日客流 0 人"的数据显然是不准确的。一致性——不同系统中的同一数据是否一致？...</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6.3 数据安全与隐私保护</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6.3 数据安全与隐私保护</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6.3.1 数据安全法规体系</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"三法一条例"框架。 中国已建立起以《网络安全法》《数据安全法》《个人信息保护法》三部法律和《关键信息基础设施安全保护条例》一部行政法规为核心的数据安全法规体系。《网络安全法》（2017 年施行）确立了网络安全等级保护制度；《数据安全法》（2021 年施行）建立了数据分类分级保护制度；《个人信息保护法》（2021 年施行）全面规范了个人信息的处理活动，被誉为中国的"GDPR"。
 文旅企业的合规要求。 对于文旅企业而言，数据安全法规意味着多方面的合规要求。在数据采集环节，必须遵循"告知-同意"原则——向游客明确告知数据的采集目的、使用方式和保存期限，并获得同意。在数据存储环节，必须采取必要的技术措施（加密、访问控制、备份等）保障数据安全。在数据使用环节，不能超出游客授权范围使用数据。在数据共享环节，需要与数据接收方签订协议，明确安全责任。在发生数据泄露时，必须依法向主管部门报告并通知受影响...</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"三法一条例"框架。 中国已建立起以《网络安全法》《数据安全法》《个人信息保护法》三部法律和《关键信息基础设施安全保护条例》一部行政法规为核心的数据安全法规体系。《网络安全法》（2017 年施行）确立了网络安全等级保护制度；《数据安全法》（2021 年施行）建立了数据分类分级保护制度；《个人信息保护法》（2021 年施行）全面规范了个人信息的处理活动，被誉为中国的"GDPR"。</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文旅企业的合规要求。 对于文旅企业而言，数据安全法规意味着多方面的合规要求。在数据采集环节，必须遵循"告知-同意"原则——向游客明确告知数据的采集目的、使用方式和保存期限，并获得同意。在数据存储环节，必须采取必要的技术措施（加密、访问控制、备份等）保障数据安全。在数据使用环节，不能超出游客授权范围使用数据。在数据共享环节，需要与数据接收方签订协议，明确安全责任。在发生数据泄露时，必须依法向主管部门...</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6.3 数据安全与隐私保护</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6.3.2 游客隐私保护</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隐私边界的模糊地带。 数字文旅中游客隐私保护的难点在于"边界模糊"。景区用摄像头统计客流数量是合理的，但用摄像头结合人脸识别追踪特定游客的完整游览路径，是否超出了合理范围？OTA 平台根据用户的搜索记录推荐酒店是便利服务，但将用户的搜索记录分享给第三方广告商用于精准营销，是否需要额外授权？这些场景中的隐私边界并非泾渭分明，需要在具体情境中权衡。
 隐私保护的技术手段。 除了法律合规，技术手段也是隐私保护的重要支撑。数据脱敏——在分析和展示数据时隐藏或模糊化个人身份信息（如将"张三，35 岁，来自广州"处理为"男性，30-40 岁，来自华南"）。差分隐私——在数据集中添加随机噪声，使得攻击者无法确定某个特定个体是否在数据集中。联邦学习——模型在本地数据上训练，只将模型参数（而非原始数据）上传到中央服务器，实现"数据不出门、模型可共享"。</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隐私边界的模糊地带。 数字文旅中游客隐私保护的难点在于"边界模糊"。景区用摄像头统计客流数量是合理的，但用摄像头结合人脸识别追踪特定游客的完整游览路径，是否超出了合理范围？OTA 平台根据用户的搜索记录推荐酒店是便利服务，但将用户的搜索记录分享给第三方广告商用于精准营销，是否需要额外授权？这些场景中的隐私边界并非泾渭分明，需要在具体情境中权衡。</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隐私保护的技术手段。 除了法律合规，技术手段也是隐私保护的重要支撑。数据脱敏——在分析和展示数据时隐藏或模糊化个人身份信息（如将"张三，35 岁，来自广州"处理为"男性，30-40 岁，来自华南"）。差分隐私——在数据集中添加随机噪声，使得攻击者无法确定某个特定个体是否在数据集中。联邦学习——模型在本地数据上训练，只将模型参数（而非原始数据）上传到中央服务器，实现"数据不出门、模型可共享"。</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6.3 数据安全与隐私保护</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6.3.3 数据跨境流动</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入境游与数据跨境。 随着入境旅游的恢复和发展，数据跨境流动成为数字文旅面临的新议题。当一位来自新加坡的游客在"一码游贵州"国际版上预订景区门票时，其个人信息（姓名、护照号、联系方式等）从境外传入中国境内，受到中国的数据保护法规约束。如果该游客回国后，平台继续向其推送贵州旅游的营销信息，则涉及数据从中国传回新加坡——这需要遵守两国的数据跨境传输法规。
 数据本地化要求。 部分国家的法规要求特定类型的数据必须存储在境内服务器上，不得传输出境。《数据安全法》对重要数据和核心数据提出了本地化存储要求。对于数字文旅平台而言，这意味着如果要在多个国家运营，可能需要分别在各国部署服务器，并确保数据不跨境界传输——这大大增加了国际化运营的技术复杂度和合规成本。
 ---</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入境游与数据跨境。 随着入境旅游的恢复和发展，数据跨境流动成为数字文旅面临的新议题。当一位来自新加坡的游客在"一码游贵州"国际版上预订景区门票时，其个人信息（姓名、护照号、联系方式等）从境外传入中国境内，受到中国的数据保护法规约束。如果该游客回国后，平台继续向其推送贵州旅游的营销信息，则涉及数据从中国传回新加坡——这需要遵守两国的数据跨境传输法规。</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数据本地化要求。 部分国家的法规要求特定类型的数据必须存储在境内服务器上，不得传输出境。《数据安全法》对重要数据和核心数据提出了本地化存储要求。对于数字文旅平台而言，这意味着如果要在多个国家运营，可能需要分别在各国部署服务器，并确保数据不跨境界传输——这大大增加了国际化运营的技术复杂度和合规成本。</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6.3 数据安全与隐私保护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6.3.1 数据安全法规体系</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"三法一条例"框架。 中国已建立起以《网络安全法》《数据安全法》《个人信息保护法》三部法律和《关键信息基础设施安全保护条例》一部行政法规为核心的数据安全法规体系。《网络安全法》（2017 年施行）确立了网络安全等级保护制度；《数据安全法》（2021 年施行）建立了数据分类分级保护制度；《个人信息保护...</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6.3.2 游客隐私保护</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隐私边界的模糊地带。 数字文旅中游客隐私保护的难点在于"边界模糊"。景区用摄像头统计客流数量是合理的，但用摄像头结合人脸识别追踪特定游客的完整游览路径，是否超出了合理范围？OTA 平台根据用户的搜索记录推荐酒店是便利服务，但将用户的搜索记录分享给第三方广告商用于精准营销，是否需要额外授权？这些场景中...</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6.3.3 数据跨境流动</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入境游与数据跨境。 随着入境旅游的恢复和发展，数据跨境流动成为数字文旅面临的新议题。当一位来自新加坡的游客在"一码游贵州"国际版上预订景区门票时，其个人信息（姓名、护照号、联系方式等）从境外传入中国境内，受到中国的数据保护法规约束。如果该游客回国后，平台继续向其推送贵州旅游的营销信息，则涉及数据从中...</a:t>
            </a:r>
            <a:endParaRPr lang="en-US" sz="11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6.4 数据确权与资产化</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6.4 数据确权与资产化</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6.4.1 数据产权制度</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"三权分置"的创新设计。 数据的确权——即明确数据"归谁所有"——是数据要素市场化的前提条件。与土地、房产等传统资产不同，数据的产权界定极其复杂：一份游客行为数据，是归游客本人（数据主体）、归采集数据的平台（数据加工者）、还是归提供数据采集设备的景区（数据生产者）？"数据二十条"提出的"三权分置"方案，是解决这一难题的制度创新：将数据产权拆分为数据资源持有权、数据加工使用权和数据产品经营权三种权利，分别归属于不同的主体。
 "三权分置"对文旅数据的启示。 以"一码游贵州"平台为例：游客对其个人数据拥有"持有权"——平台不能未经同意使用其数据；平台对脱敏后的聚合数据拥有"加工使用权"——可以用这些数据训练推荐算法和进行客流分析；平台开发的"贵州旅游消费趋势报告"等数据产品拥有"经营权"——可以作为数据产品向政府和企业提供。这种权利分割的设计，既保护了游客的隐私权益，又释放了数据的商业价值。</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"三权分置"的创新设计。 数据的确权——即明确数据"归谁所有"——是数据要素市场化的前提条件。与土地、房产等传统资产不同，数据的产权界定极其复杂：一份游客行为数据，是归游客本人（数据主体）、归采集数据的平台（数据加工者）、还是归提供数据采集设备的景区（数据生产者）？"数据二十条"提出的"三权分置"方案，是解决这一难题的制度创新：将数据产权拆分为数据资源持有权、数据加工使用权和数据产品经营权三种权利...</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"三权分置"对文旅数据的启示。 以"一码游贵州"平台为例：游客对其个人数据拥有"持有权"——平台不能未经同意使用其数据；平台对脱敏后的聚合数据拥有"加工使用权"——可以用这些数据训练推荐算法和进行客流分析；平台开发的"贵州旅游消费趋势报告"等数据产品拥有"经营权"——可以作为数据产品向政府和企业提供。这种权利分割的设计，既保护了游客的隐私权益，又释放了数据的商业价值。</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6.4 数据确权与资产化</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6.4.2 文旅数据资产化路径</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从"数据"到"资产"。 数据资产化是指将原始数据转化为可计量、可交易、可增值的资产的过程。这一过程通常包括四个步骤：数据资源化（将分散的数据整合为可用的数据资源）、数据产品化（将数据资源开发为具体的数据产品，如分析报告、数据 API）、数据资产化（将数据产品确认为企业资产负债表上的资产项目）、数据资本化（将数据资产用于融资、投资等资本运作）。
 文旅数据资产的估值难点。 与传统资产不同，数据资产的价值高度依赖于使用情境——同一份客流数据，对景区运营方的价值和对旅游学术研究者的价值完全不同。此外，数据的价值会随时间衰减——去年的客流预测模型到了今年可能需要重新训练。这些特性使得数据资产的估值缺乏公认的标准，制约了数据交易市场的发展。</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从"数据"到"资产"。 数据资产化是指将原始数据转化为可计量、可交易、可增值的资产的过程。这一过程通常包括四个步骤：数据资源化（将分散的数据整合为可用的数据资源）、数据产品化（将数据资源开发为具体的数据产品，如分析报告、数据 API）、数据资产化（将数据产品确认为企业资产负债表上的资产项目）、数据资本化（将数据资产用于融资、投资等资本运作）。</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文旅数据资产的估值难点。 与传统资产不同，数据资产的价值高度依赖于使用情境——同一份客流数据，对景区运营方的价值和对旅游学术研究者的价值完全不同。此外，数据的价值会随时间衰减——去年的客流预测模型到了今年可能需要重新训练。这些特性使得数据资产的估值缺乏公认的标准，制约了数据交易市场的发展。</a:t>
            </a:r>
            <a:endParaRPr lang="en-US"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6.4 数据确权与资产化</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6.4.3 数据交易与定价</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数据交易市场的现状。 中国已在北京、上海、深圳、贵阳等地设立了数据交易所，探索数据交易的市场化机制。贵阳大数据交易所成立于 2015 年，是全国首家大数据交易所。然而，数据交易市场整体仍处于起步阶段——交易量有限、定价机制不成熟、交易标的以"数据报告"等加工产品为主而非原始数据。
 文旅数据交易的场景探索。 文旅领域的数据交易存在多种可能场景。OTA 平台可以向酒店提供"竞争群组分析"数据产品（同区域同档次酒店的入住率和房价对比）；大数据服务商可以向景区销售"客源分析报告"（游客的来源地、年龄结构和消费偏好）；电信运营商可以向旅游部门提供"人流热力图"（基于手机信令数据的游客分布实时监测）。这些场景的共同特征是：交易的是"数据产品"而非"原始数据"，避免了隐私泄露和产权纠纷。
 数据定价的三种模型。 数据产品如何定价，是数据交易市场面临的另一个核心难题。当前学界和业界探索的定价模型主要包括...</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数据交易市场的现状。 中国已在北京、上海、深圳、贵阳等地设立了数据交易所，探索数据交易的市场化机制。贵阳大数据交易所成立于 2015 年，是全国首家大数据交易所。然而，数据交易市场整体仍处于起步阶段——交易量有限、定价机制不成熟、交易标的以"数据报告"等加工产品为主而非原始数据。</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文旅数据交易的场景探索。 文旅领域的数据交易存在多种可能场景。OTA 平台可以向酒店提供"竞争群组分析"数据产品（同区域同档次酒店的入住率和房价对比）；大数据服务商可以向景区销售"客源分析报告"（游客的来源地、年龄结构和消费偏好）；电信运营商可以向旅游部门提供"人流热力图"（基于手机信令数据的游客分布实时监测）。这些场景的共同特征是：交易的是"数据产品"而非"原始数据"，避免了隐私泄露和产权纠纷。</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本章从数据类型、采集管理、安全保护和确权交易四个维度，系统阐述了数据要素在数字文旅中的治理框架。文旅数据涵盖游客行为、企业经营、目的地环境和 UGC 四类，各自具有不同的价值密度和隐私敏感度。数据采集与质量管理遵循"业务理解→收集→预处理→建模→可视化→部署"的全生命周期流程，数据清洗是容易被忽视但至关重要的环节。"三法一条例"构筑了数据安全法规体系，"告知-同意"原则和隐私保护技术是合规落地的关...</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数据治理不是"要不要做"的问题，而是"怎么做"的问题。一个负责任的数据治理体系，既要释放数据要素的创新价值，又要守住安全、隐私和公平的底线。第 7 章将转入第三篇"业态与场景创新"，探讨数字文旅产品的创新设计。</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简答题：简述"三权分置"制度设计的核心内容，并说明这一设计如何平衡数据保护与数据利用之间的关系。</a:t>
            </a:r>
            <a:endParaRPr lang="en-US" sz="1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6.4 数据确权与资产化</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6.4.3 数据交易与定价 (续 1)</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
 1. 简答题：简述"三权分置"制度设计的核心内容，并说明这一设计如何平衡数据保护与数据利用之间的关系。
 2. 论述题：景区通过人脸识别技术统计客流、识别黑名单人员和分析游客行为，这些应用的隐私边界在哪里？请运用《个人信息保护法》的相关规定进行分析。
 3. 案例分析题：黄果树景区大数据中心整合了票务、监控、物联网和外部多源数据。请从数据质量管理的四个维度（完整性、准确性、一致性、时效性）评估该数据中心可能面临的数据质量问题，并提出改进建议。
 4. 实践操作题：设计一份"游客数据采集知情同意书"模板，用于景区在采集游客个人数据时使用。要求涵盖数据采集的目的、类型、使用方式、保存期限、用户权利和联系方式等信息，语言通俗易懂。
 ---</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简答题：简述"三权分置"制度设计的核心内容，并说明这一设计如何平衡数据保护与数据利用之间的关系。</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论述题：景区通过人脸识别技术统计客流、识别黑名单人员和分析游客行为，这些应用的隐私边界在哪里？请运用《个人信息保护法》的相关规定进行分析。</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案例分析题：黄果树景区大数据中心整合了票务、监控、物联网和外部多源数据。请从数据质量管理的四个维度（完整性、准确性、一致性、时效性）评估该数据中心可能面临的数据质量问题，并提出改进建议。</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实践操作题：设计一份"游客数据采集知情同意书"模板，用于景区在采集游客个人数据时使用。要求涵盖数据采集的目的、类型、使用方式、保存期限、用户权利和联系方式等信息，语言通俗易懂。</a:t>
            </a:r>
            <a:endParaRPr lang="en-US"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6.4 数据确权与资产化</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6.4.3 数据交易与定价 (续 2)</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论述题：景区通过人脸识别技术统计客流、识别黑名单人员和分析游客行为，这些应用的隐私边界在哪里？请运用《个人信息保护法》的相关规定进行分析。
 3. 案例分析题：黄果树景区大数据中心整合了票务、监控、物联网和外部多源数据。请从数据质量管理的四个维度（完整性、准确性、一致性、时效性）评估该数据中心可能面临的数据质量问题，并提出改进建议。
 4. 实践操作题：设计一份"游客数据采集知情同意书"模板，用于景区在采集游客个人数据时使用。要求涵盖数据采集的目的、类型、使用方式、保存期限、用户权利和联系方式等信息，语言通俗易懂。
 ---</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论述题：景区通过人脸识别技术统计客流、识别黑名单人员和分析游客行为，这些应用的隐私边界在哪里？请运用《个人信息保护法》的相关规定进行分析。</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案例分析题：黄果树景区大数据中心整合了票务、监控、物联网和外部多源数据。请从数据质量管理的四个维度（完整性、准确性、一致性、时效性）评估该数据中心可能面临的数据质量问题，并提出改进建议。</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实践操作题：设计一份"游客数据采集知情同意书"模板，用于景区在采集游客个人数据时使用。要求涵盖数据采集的目的、类型、使用方式、保存期限、用户权利和联系方式等信息，语言通俗易懂。</a:t>
            </a:r>
            <a:endParaRPr lang="en-US" sz="1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6.4 数据确权与资产化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6.4.1 数据产权制度</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"三权分置"的创新设计。 数据的确权——即明确数据"归谁所有"——是数据要素市场化的前提条件。与土地、房产等传统资产不同，数据的产权界定极其复杂：一份游客行为数据，是归游客本人（数据主体）、归采集数据的平台（数据加工者）、还是归提供数据采集设备的景区（数据生产者）？"数据二十条"提出的"三权分置"方...</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6.4.2 文旅数据资产化路径</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从"数据"到"资产"。 数据资产化是指将原始数据转化为可计量、可交易、可增值的资产的过程。这一过程通常包括四个步骤：数据资源化（将分散的数据整合为可用的数据资源）、数据产品化（将数据资源开发为具体的数据产品，如分析报告、数据 API）、数据资产化（将数据产品确认为企业资产负债表上的资产项目）、数据资...</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6.4.3 数据交易与定价</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数据交易市场的现状。 中国已在北京、上海、深圳、贵阳等地设立了数据交易所，探索数据交易的市场化机制。贵阳大数据交易所成立于 2015 年，是全国首家大数据交易所。然而，数据交易市场整体仍处于起步阶段——交易量有限、定价机制不成熟、交易标的以"数据报告"等加工产品为主而非原始数据。</a:t>
            </a:r>
            <a:endParaRPr lang="en-US" sz="11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
        <p:nvSpPr>
          <p:cNvPr id="4" name="Shape 2"/>
          <p:cNvSpPr/>
          <p:nvPr/>
        </p:nvSpPr>
        <p:spPr>
          <a:xfrm>
            <a:off x="457200" y="1005840"/>
            <a:ext cx="3931920" cy="457200"/>
          </a:xfrm>
          <a:prstGeom prst="rect">
            <a:avLst/>
          </a:prstGeom>
          <a:solidFill>
            <a:srgbClr val="F8FAFC"/>
          </a:solidFill>
          <a:ln/>
        </p:spPr>
      </p:sp>
      <p:sp>
        <p:nvSpPr>
          <p:cNvPr id="5" name="Shape 3"/>
          <p:cNvSpPr/>
          <p:nvPr/>
        </p:nvSpPr>
        <p:spPr>
          <a:xfrm>
            <a:off x="457200" y="1005840"/>
            <a:ext cx="54864" cy="457200"/>
          </a:xfrm>
          <a:prstGeom prst="rect">
            <a:avLst/>
          </a:prstGeom>
          <a:solidFill>
            <a:srgbClr val="1C7293"/>
          </a:solidFill>
          <a:ln/>
        </p:spPr>
      </p:sp>
      <p:sp>
        <p:nvSpPr>
          <p:cNvPr id="6" name="Text 4"/>
          <p:cNvSpPr/>
          <p:nvPr/>
        </p:nvSpPr>
        <p:spPr>
          <a:xfrm>
            <a:off x="59436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6.1.1 游客行为数据</a:t>
            </a:r>
            <a:endParaRPr lang="en-US" sz="1200" dirty="0"/>
          </a:p>
        </p:txBody>
      </p:sp>
      <p:sp>
        <p:nvSpPr>
          <p:cNvPr id="7" name="Shape 5"/>
          <p:cNvSpPr/>
          <p:nvPr/>
        </p:nvSpPr>
        <p:spPr>
          <a:xfrm>
            <a:off x="457200" y="1508760"/>
            <a:ext cx="3931920" cy="457200"/>
          </a:xfrm>
          <a:prstGeom prst="rect">
            <a:avLst/>
          </a:prstGeom>
          <a:solidFill>
            <a:srgbClr val="F8FAFC"/>
          </a:solidFill>
          <a:ln/>
        </p:spPr>
      </p:sp>
      <p:sp>
        <p:nvSpPr>
          <p:cNvPr id="8" name="Shape 6"/>
          <p:cNvSpPr/>
          <p:nvPr/>
        </p:nvSpPr>
        <p:spPr>
          <a:xfrm>
            <a:off x="457200" y="1508760"/>
            <a:ext cx="54864" cy="457200"/>
          </a:xfrm>
          <a:prstGeom prst="rect">
            <a:avLst/>
          </a:prstGeom>
          <a:solidFill>
            <a:srgbClr val="1C7293"/>
          </a:solidFill>
          <a:ln/>
        </p:spPr>
      </p:sp>
      <p:sp>
        <p:nvSpPr>
          <p:cNvPr id="9" name="Text 7"/>
          <p:cNvSpPr/>
          <p:nvPr/>
        </p:nvSpPr>
        <p:spPr>
          <a:xfrm>
            <a:off x="59436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6.1.2 企业经营数据</a:t>
            </a:r>
            <a:endParaRPr lang="en-US" sz="1200" dirty="0"/>
          </a:p>
        </p:txBody>
      </p:sp>
      <p:sp>
        <p:nvSpPr>
          <p:cNvPr id="10" name="Shape 8"/>
          <p:cNvSpPr/>
          <p:nvPr/>
        </p:nvSpPr>
        <p:spPr>
          <a:xfrm>
            <a:off x="457200" y="2011680"/>
            <a:ext cx="3931920" cy="457200"/>
          </a:xfrm>
          <a:prstGeom prst="rect">
            <a:avLst/>
          </a:prstGeom>
          <a:solidFill>
            <a:srgbClr val="F8FAFC"/>
          </a:solidFill>
          <a:ln/>
        </p:spPr>
      </p:sp>
      <p:sp>
        <p:nvSpPr>
          <p:cNvPr id="11" name="Shape 9"/>
          <p:cNvSpPr/>
          <p:nvPr/>
        </p:nvSpPr>
        <p:spPr>
          <a:xfrm>
            <a:off x="457200" y="2011680"/>
            <a:ext cx="54864" cy="457200"/>
          </a:xfrm>
          <a:prstGeom prst="rect">
            <a:avLst/>
          </a:prstGeom>
          <a:solidFill>
            <a:srgbClr val="1C7293"/>
          </a:solidFill>
          <a:ln/>
        </p:spPr>
      </p:sp>
      <p:sp>
        <p:nvSpPr>
          <p:cNvPr id="12" name="Text 10"/>
          <p:cNvSpPr/>
          <p:nvPr/>
        </p:nvSpPr>
        <p:spPr>
          <a:xfrm>
            <a:off x="59436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6.1.3 目的地环境数据</a:t>
            </a:r>
            <a:endParaRPr lang="en-US" sz="1200" dirty="0"/>
          </a:p>
        </p:txBody>
      </p:sp>
      <p:sp>
        <p:nvSpPr>
          <p:cNvPr id="13" name="Shape 11"/>
          <p:cNvSpPr/>
          <p:nvPr/>
        </p:nvSpPr>
        <p:spPr>
          <a:xfrm>
            <a:off x="457200" y="2514600"/>
            <a:ext cx="3931920" cy="457200"/>
          </a:xfrm>
          <a:prstGeom prst="rect">
            <a:avLst/>
          </a:prstGeom>
          <a:solidFill>
            <a:srgbClr val="F8FAFC"/>
          </a:solidFill>
          <a:ln/>
        </p:spPr>
      </p:sp>
      <p:sp>
        <p:nvSpPr>
          <p:cNvPr id="14" name="Shape 12"/>
          <p:cNvSpPr/>
          <p:nvPr/>
        </p:nvSpPr>
        <p:spPr>
          <a:xfrm>
            <a:off x="457200" y="2514600"/>
            <a:ext cx="54864" cy="457200"/>
          </a:xfrm>
          <a:prstGeom prst="rect">
            <a:avLst/>
          </a:prstGeom>
          <a:solidFill>
            <a:srgbClr val="1C7293"/>
          </a:solidFill>
          <a:ln/>
        </p:spPr>
      </p:sp>
      <p:sp>
        <p:nvSpPr>
          <p:cNvPr id="15" name="Text 13"/>
          <p:cNvSpPr/>
          <p:nvPr/>
        </p:nvSpPr>
        <p:spPr>
          <a:xfrm>
            <a:off x="59436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6.1.4 UGC 与社交媒体数据</a:t>
            </a:r>
            <a:endParaRPr lang="en-US" sz="1200" dirty="0"/>
          </a:p>
        </p:txBody>
      </p:sp>
      <p:sp>
        <p:nvSpPr>
          <p:cNvPr id="16" name="Shape 14"/>
          <p:cNvSpPr/>
          <p:nvPr/>
        </p:nvSpPr>
        <p:spPr>
          <a:xfrm>
            <a:off x="457200" y="3017520"/>
            <a:ext cx="3931920" cy="457200"/>
          </a:xfrm>
          <a:prstGeom prst="rect">
            <a:avLst/>
          </a:prstGeom>
          <a:solidFill>
            <a:srgbClr val="F8FAFC"/>
          </a:solidFill>
          <a:ln/>
        </p:spPr>
      </p:sp>
      <p:sp>
        <p:nvSpPr>
          <p:cNvPr id="17" name="Shape 15"/>
          <p:cNvSpPr/>
          <p:nvPr/>
        </p:nvSpPr>
        <p:spPr>
          <a:xfrm>
            <a:off x="457200" y="3017520"/>
            <a:ext cx="54864" cy="457200"/>
          </a:xfrm>
          <a:prstGeom prst="rect">
            <a:avLst/>
          </a:prstGeom>
          <a:solidFill>
            <a:srgbClr val="1C7293"/>
          </a:solidFill>
          <a:ln/>
        </p:spPr>
      </p:sp>
      <p:sp>
        <p:nvSpPr>
          <p:cNvPr id="18" name="Text 16"/>
          <p:cNvSpPr/>
          <p:nvPr/>
        </p:nvSpPr>
        <p:spPr>
          <a:xfrm>
            <a:off x="59436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6.2.1 数据采集方法与技术</a:t>
            </a:r>
            <a:endParaRPr lang="en-US" sz="1200" dirty="0"/>
          </a:p>
        </p:txBody>
      </p:sp>
      <p:sp>
        <p:nvSpPr>
          <p:cNvPr id="19" name="Shape 17"/>
          <p:cNvSpPr/>
          <p:nvPr/>
        </p:nvSpPr>
        <p:spPr>
          <a:xfrm>
            <a:off x="457200" y="3520440"/>
            <a:ext cx="3931920" cy="457200"/>
          </a:xfrm>
          <a:prstGeom prst="rect">
            <a:avLst/>
          </a:prstGeom>
          <a:solidFill>
            <a:srgbClr val="F8FAFC"/>
          </a:solidFill>
          <a:ln/>
        </p:spPr>
      </p:sp>
      <p:sp>
        <p:nvSpPr>
          <p:cNvPr id="20" name="Shape 18"/>
          <p:cNvSpPr/>
          <p:nvPr/>
        </p:nvSpPr>
        <p:spPr>
          <a:xfrm>
            <a:off x="457200" y="3520440"/>
            <a:ext cx="54864" cy="457200"/>
          </a:xfrm>
          <a:prstGeom prst="rect">
            <a:avLst/>
          </a:prstGeom>
          <a:solidFill>
            <a:srgbClr val="1C7293"/>
          </a:solidFill>
          <a:ln/>
        </p:spPr>
      </p:sp>
      <p:sp>
        <p:nvSpPr>
          <p:cNvPr id="21" name="Text 19"/>
          <p:cNvSpPr/>
          <p:nvPr/>
        </p:nvSpPr>
        <p:spPr>
          <a:xfrm>
            <a:off x="594360" y="35204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6.2.2 数据清洗与预处理</a:t>
            </a:r>
            <a:endParaRPr lang="en-US" sz="1200" dirty="0"/>
          </a:p>
        </p:txBody>
      </p:sp>
      <p:sp>
        <p:nvSpPr>
          <p:cNvPr id="22" name="Shape 20"/>
          <p:cNvSpPr/>
          <p:nvPr/>
        </p:nvSpPr>
        <p:spPr>
          <a:xfrm>
            <a:off x="457200" y="4023360"/>
            <a:ext cx="3931920" cy="457200"/>
          </a:xfrm>
          <a:prstGeom prst="rect">
            <a:avLst/>
          </a:prstGeom>
          <a:solidFill>
            <a:srgbClr val="F8FAFC"/>
          </a:solidFill>
          <a:ln/>
        </p:spPr>
      </p:sp>
      <p:sp>
        <p:nvSpPr>
          <p:cNvPr id="23" name="Shape 21"/>
          <p:cNvSpPr/>
          <p:nvPr/>
        </p:nvSpPr>
        <p:spPr>
          <a:xfrm>
            <a:off x="457200" y="4023360"/>
            <a:ext cx="54864" cy="457200"/>
          </a:xfrm>
          <a:prstGeom prst="rect">
            <a:avLst/>
          </a:prstGeom>
          <a:solidFill>
            <a:srgbClr val="1C7293"/>
          </a:solidFill>
          <a:ln/>
        </p:spPr>
      </p:sp>
      <p:sp>
        <p:nvSpPr>
          <p:cNvPr id="24" name="Text 22"/>
          <p:cNvSpPr/>
          <p:nvPr/>
        </p:nvSpPr>
        <p:spPr>
          <a:xfrm>
            <a:off x="594360" y="40233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6.2.3 数据质量标准与评估</a:t>
            </a:r>
            <a:endParaRPr lang="en-US" sz="1200" dirty="0"/>
          </a:p>
        </p:txBody>
      </p:sp>
      <p:sp>
        <p:nvSpPr>
          <p:cNvPr id="25" name="Shape 23"/>
          <p:cNvSpPr/>
          <p:nvPr/>
        </p:nvSpPr>
        <p:spPr>
          <a:xfrm>
            <a:off x="4754880" y="1005840"/>
            <a:ext cx="3931920" cy="457200"/>
          </a:xfrm>
          <a:prstGeom prst="rect">
            <a:avLst/>
          </a:prstGeom>
          <a:solidFill>
            <a:srgbClr val="F8FAFC"/>
          </a:solidFill>
          <a:ln/>
        </p:spPr>
      </p:sp>
      <p:sp>
        <p:nvSpPr>
          <p:cNvPr id="26" name="Shape 24"/>
          <p:cNvSpPr/>
          <p:nvPr/>
        </p:nvSpPr>
        <p:spPr>
          <a:xfrm>
            <a:off x="4754880" y="1005840"/>
            <a:ext cx="54864" cy="457200"/>
          </a:xfrm>
          <a:prstGeom prst="rect">
            <a:avLst/>
          </a:prstGeom>
          <a:solidFill>
            <a:srgbClr val="1C7293"/>
          </a:solidFill>
          <a:ln/>
        </p:spPr>
      </p:sp>
      <p:sp>
        <p:nvSpPr>
          <p:cNvPr id="27" name="Text 25"/>
          <p:cNvSpPr/>
          <p:nvPr/>
        </p:nvSpPr>
        <p:spPr>
          <a:xfrm>
            <a:off x="489204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6.3.1 数据安全法规体系</a:t>
            </a:r>
            <a:endParaRPr lang="en-US" sz="1200" dirty="0"/>
          </a:p>
        </p:txBody>
      </p:sp>
      <p:sp>
        <p:nvSpPr>
          <p:cNvPr id="28" name="Shape 26"/>
          <p:cNvSpPr/>
          <p:nvPr/>
        </p:nvSpPr>
        <p:spPr>
          <a:xfrm>
            <a:off x="4754880" y="1508760"/>
            <a:ext cx="3931920" cy="457200"/>
          </a:xfrm>
          <a:prstGeom prst="rect">
            <a:avLst/>
          </a:prstGeom>
          <a:solidFill>
            <a:srgbClr val="F8FAFC"/>
          </a:solidFill>
          <a:ln/>
        </p:spPr>
      </p:sp>
      <p:sp>
        <p:nvSpPr>
          <p:cNvPr id="29" name="Shape 27"/>
          <p:cNvSpPr/>
          <p:nvPr/>
        </p:nvSpPr>
        <p:spPr>
          <a:xfrm>
            <a:off x="4754880" y="1508760"/>
            <a:ext cx="54864" cy="457200"/>
          </a:xfrm>
          <a:prstGeom prst="rect">
            <a:avLst/>
          </a:prstGeom>
          <a:solidFill>
            <a:srgbClr val="1C7293"/>
          </a:solidFill>
          <a:ln/>
        </p:spPr>
      </p:sp>
      <p:sp>
        <p:nvSpPr>
          <p:cNvPr id="30" name="Text 28"/>
          <p:cNvSpPr/>
          <p:nvPr/>
        </p:nvSpPr>
        <p:spPr>
          <a:xfrm>
            <a:off x="489204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6.3.2 游客隐私保护</a:t>
            </a:r>
            <a:endParaRPr lang="en-US" sz="1200" dirty="0"/>
          </a:p>
        </p:txBody>
      </p:sp>
      <p:sp>
        <p:nvSpPr>
          <p:cNvPr id="31" name="Shape 29"/>
          <p:cNvSpPr/>
          <p:nvPr/>
        </p:nvSpPr>
        <p:spPr>
          <a:xfrm>
            <a:off x="4754880" y="2011680"/>
            <a:ext cx="3931920" cy="457200"/>
          </a:xfrm>
          <a:prstGeom prst="rect">
            <a:avLst/>
          </a:prstGeom>
          <a:solidFill>
            <a:srgbClr val="F8FAFC"/>
          </a:solidFill>
          <a:ln/>
        </p:spPr>
      </p:sp>
      <p:sp>
        <p:nvSpPr>
          <p:cNvPr id="32" name="Shape 30"/>
          <p:cNvSpPr/>
          <p:nvPr/>
        </p:nvSpPr>
        <p:spPr>
          <a:xfrm>
            <a:off x="4754880" y="2011680"/>
            <a:ext cx="54864" cy="457200"/>
          </a:xfrm>
          <a:prstGeom prst="rect">
            <a:avLst/>
          </a:prstGeom>
          <a:solidFill>
            <a:srgbClr val="1C7293"/>
          </a:solidFill>
          <a:ln/>
        </p:spPr>
      </p:sp>
      <p:sp>
        <p:nvSpPr>
          <p:cNvPr id="33" name="Text 31"/>
          <p:cNvSpPr/>
          <p:nvPr/>
        </p:nvSpPr>
        <p:spPr>
          <a:xfrm>
            <a:off x="489204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6.3.3 数据跨境流动</a:t>
            </a:r>
            <a:endParaRPr lang="en-US" sz="1200" dirty="0"/>
          </a:p>
        </p:txBody>
      </p:sp>
      <p:sp>
        <p:nvSpPr>
          <p:cNvPr id="34" name="Shape 32"/>
          <p:cNvSpPr/>
          <p:nvPr/>
        </p:nvSpPr>
        <p:spPr>
          <a:xfrm>
            <a:off x="4754880" y="2514600"/>
            <a:ext cx="3931920" cy="457200"/>
          </a:xfrm>
          <a:prstGeom prst="rect">
            <a:avLst/>
          </a:prstGeom>
          <a:solidFill>
            <a:srgbClr val="F8FAFC"/>
          </a:solidFill>
          <a:ln/>
        </p:spPr>
      </p:sp>
      <p:sp>
        <p:nvSpPr>
          <p:cNvPr id="35" name="Shape 33"/>
          <p:cNvSpPr/>
          <p:nvPr/>
        </p:nvSpPr>
        <p:spPr>
          <a:xfrm>
            <a:off x="4754880" y="2514600"/>
            <a:ext cx="54864" cy="457200"/>
          </a:xfrm>
          <a:prstGeom prst="rect">
            <a:avLst/>
          </a:prstGeom>
          <a:solidFill>
            <a:srgbClr val="1C7293"/>
          </a:solidFill>
          <a:ln/>
        </p:spPr>
      </p:sp>
      <p:sp>
        <p:nvSpPr>
          <p:cNvPr id="36" name="Text 34"/>
          <p:cNvSpPr/>
          <p:nvPr/>
        </p:nvSpPr>
        <p:spPr>
          <a:xfrm>
            <a:off x="489204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6.4.1 数据产权制度</a:t>
            </a:r>
            <a:endParaRPr lang="en-US" sz="1200" dirty="0"/>
          </a:p>
        </p:txBody>
      </p:sp>
      <p:sp>
        <p:nvSpPr>
          <p:cNvPr id="37" name="Shape 35"/>
          <p:cNvSpPr/>
          <p:nvPr/>
        </p:nvSpPr>
        <p:spPr>
          <a:xfrm>
            <a:off x="4754880" y="3017520"/>
            <a:ext cx="3931920" cy="457200"/>
          </a:xfrm>
          <a:prstGeom prst="rect">
            <a:avLst/>
          </a:prstGeom>
          <a:solidFill>
            <a:srgbClr val="F8FAFC"/>
          </a:solidFill>
          <a:ln/>
        </p:spPr>
      </p:sp>
      <p:sp>
        <p:nvSpPr>
          <p:cNvPr id="38" name="Shape 36"/>
          <p:cNvSpPr/>
          <p:nvPr/>
        </p:nvSpPr>
        <p:spPr>
          <a:xfrm>
            <a:off x="4754880" y="3017520"/>
            <a:ext cx="54864" cy="457200"/>
          </a:xfrm>
          <a:prstGeom prst="rect">
            <a:avLst/>
          </a:prstGeom>
          <a:solidFill>
            <a:srgbClr val="1C7293"/>
          </a:solidFill>
          <a:ln/>
        </p:spPr>
      </p:sp>
      <p:sp>
        <p:nvSpPr>
          <p:cNvPr id="39" name="Text 37"/>
          <p:cNvSpPr/>
          <p:nvPr/>
        </p:nvSpPr>
        <p:spPr>
          <a:xfrm>
            <a:off x="489204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6.4.2 文旅数据资产化路径</a:t>
            </a:r>
            <a:endParaRPr lang="en-US" sz="1200" dirty="0"/>
          </a:p>
        </p:txBody>
      </p:sp>
      <p:sp>
        <p:nvSpPr>
          <p:cNvPr id="40" name="Shape 38"/>
          <p:cNvSpPr/>
          <p:nvPr/>
        </p:nvSpPr>
        <p:spPr>
          <a:xfrm>
            <a:off x="4754880" y="3520440"/>
            <a:ext cx="3931920" cy="457200"/>
          </a:xfrm>
          <a:prstGeom prst="rect">
            <a:avLst/>
          </a:prstGeom>
          <a:solidFill>
            <a:srgbClr val="F8FAFC"/>
          </a:solidFill>
          <a:ln/>
        </p:spPr>
      </p:sp>
      <p:sp>
        <p:nvSpPr>
          <p:cNvPr id="41" name="Shape 39"/>
          <p:cNvSpPr/>
          <p:nvPr/>
        </p:nvSpPr>
        <p:spPr>
          <a:xfrm>
            <a:off x="4754880" y="3520440"/>
            <a:ext cx="54864" cy="457200"/>
          </a:xfrm>
          <a:prstGeom prst="rect">
            <a:avLst/>
          </a:prstGeom>
          <a:solidFill>
            <a:srgbClr val="1C7293"/>
          </a:solidFill>
          <a:ln/>
        </p:spPr>
      </p:sp>
      <p:sp>
        <p:nvSpPr>
          <p:cNvPr id="42" name="Text 40"/>
          <p:cNvSpPr/>
          <p:nvPr/>
        </p:nvSpPr>
        <p:spPr>
          <a:xfrm>
            <a:off x="4892040" y="35204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6.4.3 数据交易与定价</a:t>
            </a:r>
            <a:endParaRPr lang="en-US" sz="12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EF4444"/>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课程讨论与延伸</a:t>
            </a:r>
            <a:endParaRPr lang="en-US" sz="2600" dirty="0"/>
          </a:p>
        </p:txBody>
      </p:sp>
      <p:sp>
        <p:nvSpPr>
          <p:cNvPr id="4" name="Shape 2"/>
          <p:cNvSpPr/>
          <p:nvPr/>
        </p:nvSpPr>
        <p:spPr>
          <a:xfrm>
            <a:off x="457200" y="1005840"/>
            <a:ext cx="8229600" cy="640080"/>
          </a:xfrm>
          <a:prstGeom prst="rect">
            <a:avLst/>
          </a:prstGeom>
          <a:solidFill>
            <a:srgbClr val="F8FAFC"/>
          </a:solidFill>
          <a:ln/>
        </p:spPr>
      </p:sp>
      <p:sp>
        <p:nvSpPr>
          <p:cNvPr id="5" name="Shape 3"/>
          <p:cNvSpPr/>
          <p:nvPr/>
        </p:nvSpPr>
        <p:spPr>
          <a:xfrm>
            <a:off x="457200" y="1005840"/>
            <a:ext cx="73152" cy="640080"/>
          </a:xfrm>
          <a:prstGeom prst="rect">
            <a:avLst/>
          </a:prstGeom>
          <a:solidFill>
            <a:srgbClr val="EF4444"/>
          </a:solidFill>
          <a:ln/>
        </p:spPr>
      </p:sp>
      <p:sp>
        <p:nvSpPr>
          <p:cNvPr id="6" name="Shape 4"/>
          <p:cNvSpPr/>
          <p:nvPr/>
        </p:nvSpPr>
        <p:spPr>
          <a:xfrm>
            <a:off x="640080" y="1124712"/>
            <a:ext cx="320040" cy="320040"/>
          </a:xfrm>
          <a:prstGeom prst="ellipse">
            <a:avLst/>
          </a:prstGeom>
          <a:solidFill>
            <a:srgbClr val="EF4444"/>
          </a:solidFill>
          <a:ln/>
        </p:spPr>
      </p:sp>
      <p:sp>
        <p:nvSpPr>
          <p:cNvPr id="7" name="Text 5"/>
          <p:cNvSpPr/>
          <p:nvPr/>
        </p:nvSpPr>
        <p:spPr>
          <a:xfrm>
            <a:off x="640080" y="1124712"/>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8" name="Text 6"/>
          <p:cNvSpPr/>
          <p:nvPr/>
        </p:nvSpPr>
        <p:spPr>
          <a:xfrm>
            <a:off x="1097280" y="1051560"/>
            <a:ext cx="7315200" cy="548640"/>
          </a:xfrm>
          <a:prstGeom prst="rect">
            <a:avLst/>
          </a:prstGeom>
          <a:noFill/>
          <a:ln/>
        </p:spPr>
        <p:txBody>
          <a:bodyPr wrap="square" lIns="0" tIns="0" rIns="0" bIns="0" rtlCol="0" anchor="ctr"/>
          <a:lstStyle/>
          <a:p>
            <a:pPr algn="l" indent="0" marL="0">
              <a:lnSpc>
                <a:spcPct val="120000"/>
              </a:lnSpc>
              <a:buNone/>
            </a:pPr>
            <a:r>
              <a:rPr lang="en-US" sz="1300" dirty="0">
                <a:solidFill>
                  <a:srgbClr val="1E293B"/>
                </a:solidFill>
                <a:latin typeface="Calibri" pitchFamily="34" charset="0"/>
                <a:ea typeface="Calibri" pitchFamily="34" charset="-122"/>
                <a:cs typeface="Calibri" pitchFamily="34" charset="-120"/>
              </a:rPr>
              <a:t>6.1 文旅数据的类型与特征：结合实际案例分析其核心观点的应用场景</a:t>
            </a:r>
            <a:endParaRPr lang="en-US" sz="1300" dirty="0"/>
          </a:p>
        </p:txBody>
      </p:sp>
      <p:sp>
        <p:nvSpPr>
          <p:cNvPr id="9" name="Shape 7"/>
          <p:cNvSpPr/>
          <p:nvPr/>
        </p:nvSpPr>
        <p:spPr>
          <a:xfrm>
            <a:off x="457200" y="1737360"/>
            <a:ext cx="8229600" cy="640080"/>
          </a:xfrm>
          <a:prstGeom prst="rect">
            <a:avLst/>
          </a:prstGeom>
          <a:solidFill>
            <a:srgbClr val="F8FAFC"/>
          </a:solidFill>
          <a:ln/>
        </p:spPr>
      </p:sp>
      <p:sp>
        <p:nvSpPr>
          <p:cNvPr id="10" name="Shape 8"/>
          <p:cNvSpPr/>
          <p:nvPr/>
        </p:nvSpPr>
        <p:spPr>
          <a:xfrm>
            <a:off x="457200" y="1737360"/>
            <a:ext cx="73152" cy="640080"/>
          </a:xfrm>
          <a:prstGeom prst="rect">
            <a:avLst/>
          </a:prstGeom>
          <a:solidFill>
            <a:srgbClr val="EF4444"/>
          </a:solidFill>
          <a:ln/>
        </p:spPr>
      </p:sp>
      <p:sp>
        <p:nvSpPr>
          <p:cNvPr id="11" name="Shape 9"/>
          <p:cNvSpPr/>
          <p:nvPr/>
        </p:nvSpPr>
        <p:spPr>
          <a:xfrm>
            <a:off x="640080" y="1856232"/>
            <a:ext cx="320040" cy="320040"/>
          </a:xfrm>
          <a:prstGeom prst="ellipse">
            <a:avLst/>
          </a:prstGeom>
          <a:solidFill>
            <a:srgbClr val="EF4444"/>
          </a:solidFill>
          <a:ln/>
        </p:spPr>
      </p:sp>
      <p:sp>
        <p:nvSpPr>
          <p:cNvPr id="12" name="Text 10"/>
          <p:cNvSpPr/>
          <p:nvPr/>
        </p:nvSpPr>
        <p:spPr>
          <a:xfrm>
            <a:off x="640080" y="1856232"/>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3" name="Text 11"/>
          <p:cNvSpPr/>
          <p:nvPr/>
        </p:nvSpPr>
        <p:spPr>
          <a:xfrm>
            <a:off x="1097280" y="1783080"/>
            <a:ext cx="7315200" cy="548640"/>
          </a:xfrm>
          <a:prstGeom prst="rect">
            <a:avLst/>
          </a:prstGeom>
          <a:noFill/>
          <a:ln/>
        </p:spPr>
        <p:txBody>
          <a:bodyPr wrap="square" lIns="0" tIns="0" rIns="0" bIns="0" rtlCol="0" anchor="ctr"/>
          <a:lstStyle/>
          <a:p>
            <a:pPr algn="l" indent="0" marL="0">
              <a:lnSpc>
                <a:spcPct val="120000"/>
              </a:lnSpc>
              <a:buNone/>
            </a:pPr>
            <a:r>
              <a:rPr lang="en-US" sz="1300" dirty="0">
                <a:solidFill>
                  <a:srgbClr val="1E293B"/>
                </a:solidFill>
                <a:latin typeface="Calibri" pitchFamily="34" charset="0"/>
                <a:ea typeface="Calibri" pitchFamily="34" charset="-122"/>
                <a:cs typeface="Calibri" pitchFamily="34" charset="-120"/>
              </a:rPr>
              <a:t>6.2 数据采集与质量管理：结合实际案例分析其核心观点的应用场景</a:t>
            </a:r>
            <a:endParaRPr lang="en-US" sz="1300" dirty="0"/>
          </a:p>
        </p:txBody>
      </p:sp>
      <p:sp>
        <p:nvSpPr>
          <p:cNvPr id="14" name="Shape 12"/>
          <p:cNvSpPr/>
          <p:nvPr/>
        </p:nvSpPr>
        <p:spPr>
          <a:xfrm>
            <a:off x="457200" y="2468880"/>
            <a:ext cx="8229600" cy="640080"/>
          </a:xfrm>
          <a:prstGeom prst="rect">
            <a:avLst/>
          </a:prstGeom>
          <a:solidFill>
            <a:srgbClr val="F8FAFC"/>
          </a:solidFill>
          <a:ln/>
        </p:spPr>
      </p:sp>
      <p:sp>
        <p:nvSpPr>
          <p:cNvPr id="15" name="Shape 13"/>
          <p:cNvSpPr/>
          <p:nvPr/>
        </p:nvSpPr>
        <p:spPr>
          <a:xfrm>
            <a:off x="457200" y="2468880"/>
            <a:ext cx="73152" cy="640080"/>
          </a:xfrm>
          <a:prstGeom prst="rect">
            <a:avLst/>
          </a:prstGeom>
          <a:solidFill>
            <a:srgbClr val="EF4444"/>
          </a:solidFill>
          <a:ln/>
        </p:spPr>
      </p:sp>
      <p:sp>
        <p:nvSpPr>
          <p:cNvPr id="16" name="Shape 14"/>
          <p:cNvSpPr/>
          <p:nvPr/>
        </p:nvSpPr>
        <p:spPr>
          <a:xfrm>
            <a:off x="640080" y="2587752"/>
            <a:ext cx="320040" cy="320040"/>
          </a:xfrm>
          <a:prstGeom prst="ellipse">
            <a:avLst/>
          </a:prstGeom>
          <a:solidFill>
            <a:srgbClr val="EF4444"/>
          </a:solidFill>
          <a:ln/>
        </p:spPr>
      </p:sp>
      <p:sp>
        <p:nvSpPr>
          <p:cNvPr id="17" name="Text 15"/>
          <p:cNvSpPr/>
          <p:nvPr/>
        </p:nvSpPr>
        <p:spPr>
          <a:xfrm>
            <a:off x="640080" y="2587752"/>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8" name="Text 16"/>
          <p:cNvSpPr/>
          <p:nvPr/>
        </p:nvSpPr>
        <p:spPr>
          <a:xfrm>
            <a:off x="1097280" y="2514600"/>
            <a:ext cx="7315200" cy="548640"/>
          </a:xfrm>
          <a:prstGeom prst="rect">
            <a:avLst/>
          </a:prstGeom>
          <a:noFill/>
          <a:ln/>
        </p:spPr>
        <p:txBody>
          <a:bodyPr wrap="square" lIns="0" tIns="0" rIns="0" bIns="0" rtlCol="0" anchor="ctr"/>
          <a:lstStyle/>
          <a:p>
            <a:pPr algn="l" indent="0" marL="0">
              <a:lnSpc>
                <a:spcPct val="120000"/>
              </a:lnSpc>
              <a:buNone/>
            </a:pPr>
            <a:r>
              <a:rPr lang="en-US" sz="1300" dirty="0">
                <a:solidFill>
                  <a:srgbClr val="1E293B"/>
                </a:solidFill>
                <a:latin typeface="Calibri" pitchFamily="34" charset="0"/>
                <a:ea typeface="Calibri" pitchFamily="34" charset="-122"/>
                <a:cs typeface="Calibri" pitchFamily="34" charset="-120"/>
              </a:rPr>
              <a:t>6.3 数据安全与隐私保护：结合实际案例分析其核心观点的应用场景</a:t>
            </a:r>
            <a:endParaRPr lang="en-US" sz="1300" dirty="0"/>
          </a:p>
        </p:txBody>
      </p:sp>
      <p:sp>
        <p:nvSpPr>
          <p:cNvPr id="19" name="Shape 17"/>
          <p:cNvSpPr/>
          <p:nvPr/>
        </p:nvSpPr>
        <p:spPr>
          <a:xfrm>
            <a:off x="457200" y="3200400"/>
            <a:ext cx="8229600" cy="640080"/>
          </a:xfrm>
          <a:prstGeom prst="rect">
            <a:avLst/>
          </a:prstGeom>
          <a:solidFill>
            <a:srgbClr val="F8FAFC"/>
          </a:solidFill>
          <a:ln/>
        </p:spPr>
      </p:sp>
      <p:sp>
        <p:nvSpPr>
          <p:cNvPr id="20" name="Shape 18"/>
          <p:cNvSpPr/>
          <p:nvPr/>
        </p:nvSpPr>
        <p:spPr>
          <a:xfrm>
            <a:off x="457200" y="3200400"/>
            <a:ext cx="73152" cy="640080"/>
          </a:xfrm>
          <a:prstGeom prst="rect">
            <a:avLst/>
          </a:prstGeom>
          <a:solidFill>
            <a:srgbClr val="EF4444"/>
          </a:solidFill>
          <a:ln/>
        </p:spPr>
      </p:sp>
      <p:sp>
        <p:nvSpPr>
          <p:cNvPr id="21" name="Shape 19"/>
          <p:cNvSpPr/>
          <p:nvPr/>
        </p:nvSpPr>
        <p:spPr>
          <a:xfrm>
            <a:off x="640080" y="3319272"/>
            <a:ext cx="320040" cy="320040"/>
          </a:xfrm>
          <a:prstGeom prst="ellipse">
            <a:avLst/>
          </a:prstGeom>
          <a:solidFill>
            <a:srgbClr val="EF4444"/>
          </a:solidFill>
          <a:ln/>
        </p:spPr>
      </p:sp>
      <p:sp>
        <p:nvSpPr>
          <p:cNvPr id="22" name="Text 20"/>
          <p:cNvSpPr/>
          <p:nvPr/>
        </p:nvSpPr>
        <p:spPr>
          <a:xfrm>
            <a:off x="640080" y="3319272"/>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3" name="Text 21"/>
          <p:cNvSpPr/>
          <p:nvPr/>
        </p:nvSpPr>
        <p:spPr>
          <a:xfrm>
            <a:off x="1097280" y="3246120"/>
            <a:ext cx="7315200" cy="548640"/>
          </a:xfrm>
          <a:prstGeom prst="rect">
            <a:avLst/>
          </a:prstGeom>
          <a:noFill/>
          <a:ln/>
        </p:spPr>
        <p:txBody>
          <a:bodyPr wrap="square" lIns="0" tIns="0" rIns="0" bIns="0" rtlCol="0" anchor="ctr"/>
          <a:lstStyle/>
          <a:p>
            <a:pPr algn="l" indent="0" marL="0">
              <a:lnSpc>
                <a:spcPct val="120000"/>
              </a:lnSpc>
              <a:buNone/>
            </a:pPr>
            <a:r>
              <a:rPr lang="en-US" sz="1300" dirty="0">
                <a:solidFill>
                  <a:srgbClr val="1E293B"/>
                </a:solidFill>
                <a:latin typeface="Calibri" pitchFamily="34" charset="0"/>
                <a:ea typeface="Calibri" pitchFamily="34" charset="-122"/>
                <a:cs typeface="Calibri" pitchFamily="34" charset="-120"/>
              </a:rPr>
              <a:t>6.4 数据确权与资产化：结合实际案例分析其核心观点的应用场景</a:t>
            </a:r>
            <a:endParaRPr lang="en-US" sz="1300" dirty="0"/>
          </a:p>
        </p:txBody>
      </p:sp>
      <p:sp>
        <p:nvSpPr>
          <p:cNvPr id="24" name="Shape 22"/>
          <p:cNvSpPr/>
          <p:nvPr/>
        </p:nvSpPr>
        <p:spPr>
          <a:xfrm>
            <a:off x="457200" y="3931920"/>
            <a:ext cx="8229600" cy="640080"/>
          </a:xfrm>
          <a:prstGeom prst="rect">
            <a:avLst/>
          </a:prstGeom>
          <a:solidFill>
            <a:srgbClr val="F8FAFC"/>
          </a:solidFill>
          <a:ln/>
        </p:spPr>
      </p:sp>
      <p:sp>
        <p:nvSpPr>
          <p:cNvPr id="25" name="Shape 23"/>
          <p:cNvSpPr/>
          <p:nvPr/>
        </p:nvSpPr>
        <p:spPr>
          <a:xfrm>
            <a:off x="457200" y="3931920"/>
            <a:ext cx="73152" cy="640080"/>
          </a:xfrm>
          <a:prstGeom prst="rect">
            <a:avLst/>
          </a:prstGeom>
          <a:solidFill>
            <a:srgbClr val="EF4444"/>
          </a:solidFill>
          <a:ln/>
        </p:spPr>
      </p:sp>
      <p:sp>
        <p:nvSpPr>
          <p:cNvPr id="26" name="Shape 24"/>
          <p:cNvSpPr/>
          <p:nvPr/>
        </p:nvSpPr>
        <p:spPr>
          <a:xfrm>
            <a:off x="640080" y="4050792"/>
            <a:ext cx="320040" cy="320040"/>
          </a:xfrm>
          <a:prstGeom prst="ellipse">
            <a:avLst/>
          </a:prstGeom>
          <a:solidFill>
            <a:srgbClr val="EF4444"/>
          </a:solidFill>
          <a:ln/>
        </p:spPr>
      </p:sp>
      <p:sp>
        <p:nvSpPr>
          <p:cNvPr id="27" name="Text 25"/>
          <p:cNvSpPr/>
          <p:nvPr/>
        </p:nvSpPr>
        <p:spPr>
          <a:xfrm>
            <a:off x="640080" y="4050792"/>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28" name="Text 26"/>
          <p:cNvSpPr/>
          <p:nvPr/>
        </p:nvSpPr>
        <p:spPr>
          <a:xfrm>
            <a:off x="1097280" y="3977640"/>
            <a:ext cx="7315200" cy="548640"/>
          </a:xfrm>
          <a:prstGeom prst="rect">
            <a:avLst/>
          </a:prstGeom>
          <a:noFill/>
          <a:ln/>
        </p:spPr>
        <p:txBody>
          <a:bodyPr wrap="square" lIns="0" tIns="0" rIns="0" bIns="0" rtlCol="0" anchor="ctr"/>
          <a:lstStyle/>
          <a:p>
            <a:pPr algn="l" indent="0" marL="0">
              <a:lnSpc>
                <a:spcPct val="120000"/>
              </a:lnSpc>
              <a:buNone/>
            </a:pPr>
            <a:r>
              <a:rPr lang="en-US" sz="1300" dirty="0">
                <a:solidFill>
                  <a:srgbClr val="1E293B"/>
                </a:solidFill>
                <a:latin typeface="Calibri" pitchFamily="34" charset="0"/>
                <a:ea typeface="Calibri" pitchFamily="34" charset="-122"/>
                <a:cs typeface="Calibri" pitchFamily="34" charset="-120"/>
              </a:rPr>
              <a:t>延伸阅读：查阅近两年数字文旅领域相关学术论文，对比本章观点</a:t>
            </a:r>
            <a:endParaRPr lang="en-US" sz="13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EF4444"/>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思考与讨论</a:t>
            </a:r>
            <a:endParaRPr lang="en-US" sz="2800" dirty="0"/>
          </a:p>
        </p:txBody>
      </p:sp>
      <p:sp>
        <p:nvSpPr>
          <p:cNvPr id="4" name="Shape 2"/>
          <p:cNvSpPr/>
          <p:nvPr/>
        </p:nvSpPr>
        <p:spPr>
          <a:xfrm>
            <a:off x="457200" y="1005840"/>
            <a:ext cx="8229600" cy="822960"/>
          </a:xfrm>
          <a:prstGeom prst="rect">
            <a:avLst/>
          </a:prstGeom>
          <a:solidFill>
            <a:srgbClr val="F8FAFC"/>
          </a:solidFill>
          <a:ln/>
        </p:spPr>
      </p:sp>
      <p:sp>
        <p:nvSpPr>
          <p:cNvPr id="5" name="Shape 3"/>
          <p:cNvSpPr/>
          <p:nvPr/>
        </p:nvSpPr>
        <p:spPr>
          <a:xfrm>
            <a:off x="457200" y="1005840"/>
            <a:ext cx="73152" cy="822960"/>
          </a:xfrm>
          <a:prstGeom prst="rect">
            <a:avLst/>
          </a:prstGeom>
          <a:solidFill>
            <a:srgbClr val="065A82"/>
          </a:solidFill>
          <a:ln/>
        </p:spPr>
      </p:sp>
      <p:sp>
        <p:nvSpPr>
          <p:cNvPr id="6" name="Shape 4"/>
          <p:cNvSpPr/>
          <p:nvPr/>
        </p:nvSpPr>
        <p:spPr>
          <a:xfrm>
            <a:off x="640080" y="1143000"/>
            <a:ext cx="365760" cy="365760"/>
          </a:xfrm>
          <a:prstGeom prst="ellipse">
            <a:avLst/>
          </a:prstGeom>
          <a:solidFill>
            <a:srgbClr val="065A82"/>
          </a:solidFill>
          <a:ln/>
        </p:spPr>
      </p:sp>
      <p:sp>
        <p:nvSpPr>
          <p:cNvPr id="7" name="Text 5"/>
          <p:cNvSpPr/>
          <p:nvPr/>
        </p:nvSpPr>
        <p:spPr>
          <a:xfrm>
            <a:off x="640080" y="11430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8" name="Text 6"/>
          <p:cNvSpPr/>
          <p:nvPr/>
        </p:nvSpPr>
        <p:spPr>
          <a:xfrm>
            <a:off x="1188720" y="1051560"/>
            <a:ext cx="7315200" cy="731520"/>
          </a:xfrm>
          <a:prstGeom prst="rect">
            <a:avLst/>
          </a:prstGeom>
          <a:noFill/>
          <a:ln/>
        </p:spPr>
        <p:txBody>
          <a:bodyPr wrap="square" lIns="0" tIns="0" rIns="0" bIns="0" rtlCol="0" anchor="ctr"/>
          <a:lstStyle/>
          <a:p>
            <a:pPr algn="l" indent="0" marL="0">
              <a:lnSpc>
                <a:spcPct val="120000"/>
              </a:lnSpc>
              <a:buNone/>
            </a:pPr>
            <a:r>
              <a:rPr lang="en-US" sz="1200" dirty="0">
                <a:solidFill>
                  <a:srgbClr val="1E293B"/>
                </a:solidFill>
                <a:latin typeface="Calibri" pitchFamily="34" charset="0"/>
                <a:ea typeface="Calibri" pitchFamily="34" charset="-122"/>
                <a:cs typeface="Calibri" pitchFamily="34" charset="-120"/>
              </a:rPr>
              <a:t>简答题：简述"三权分置"制度设计的核心内容，并说明这一设计如何平衡数据保护与数据利用之间的关系。</a:t>
            </a:r>
            <a:endParaRPr lang="en-US" sz="1200" dirty="0"/>
          </a:p>
        </p:txBody>
      </p:sp>
      <p:sp>
        <p:nvSpPr>
          <p:cNvPr id="9" name="Shape 7"/>
          <p:cNvSpPr/>
          <p:nvPr/>
        </p:nvSpPr>
        <p:spPr>
          <a:xfrm>
            <a:off x="457200" y="1965960"/>
            <a:ext cx="8229600" cy="822960"/>
          </a:xfrm>
          <a:prstGeom prst="rect">
            <a:avLst/>
          </a:prstGeom>
          <a:solidFill>
            <a:srgbClr val="F8FAFC"/>
          </a:solidFill>
          <a:ln/>
        </p:spPr>
      </p:sp>
      <p:sp>
        <p:nvSpPr>
          <p:cNvPr id="10" name="Shape 8"/>
          <p:cNvSpPr/>
          <p:nvPr/>
        </p:nvSpPr>
        <p:spPr>
          <a:xfrm>
            <a:off x="457200" y="1965960"/>
            <a:ext cx="73152" cy="822960"/>
          </a:xfrm>
          <a:prstGeom prst="rect">
            <a:avLst/>
          </a:prstGeom>
          <a:solidFill>
            <a:srgbClr val="1C7293"/>
          </a:solidFill>
          <a:ln/>
        </p:spPr>
      </p:sp>
      <p:sp>
        <p:nvSpPr>
          <p:cNvPr id="11" name="Shape 9"/>
          <p:cNvSpPr/>
          <p:nvPr/>
        </p:nvSpPr>
        <p:spPr>
          <a:xfrm>
            <a:off x="640080" y="2103120"/>
            <a:ext cx="365760" cy="365760"/>
          </a:xfrm>
          <a:prstGeom prst="ellipse">
            <a:avLst/>
          </a:prstGeom>
          <a:solidFill>
            <a:srgbClr val="1C7293"/>
          </a:solidFill>
          <a:ln/>
        </p:spPr>
      </p:sp>
      <p:sp>
        <p:nvSpPr>
          <p:cNvPr id="12" name="Text 10"/>
          <p:cNvSpPr/>
          <p:nvPr/>
        </p:nvSpPr>
        <p:spPr>
          <a:xfrm>
            <a:off x="640080" y="21031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3" name="Text 11"/>
          <p:cNvSpPr/>
          <p:nvPr/>
        </p:nvSpPr>
        <p:spPr>
          <a:xfrm>
            <a:off x="1188720" y="2011680"/>
            <a:ext cx="7315200" cy="731520"/>
          </a:xfrm>
          <a:prstGeom prst="rect">
            <a:avLst/>
          </a:prstGeom>
          <a:noFill/>
          <a:ln/>
        </p:spPr>
        <p:txBody>
          <a:bodyPr wrap="square" lIns="0" tIns="0" rIns="0" bIns="0" rtlCol="0" anchor="ctr"/>
          <a:lstStyle/>
          <a:p>
            <a:pPr algn="l" indent="0" marL="0">
              <a:lnSpc>
                <a:spcPct val="120000"/>
              </a:lnSpc>
              <a:buNone/>
            </a:pPr>
            <a:r>
              <a:rPr lang="en-US" sz="1200" dirty="0">
                <a:solidFill>
                  <a:srgbClr val="1E293B"/>
                </a:solidFill>
                <a:latin typeface="Calibri" pitchFamily="34" charset="0"/>
                <a:ea typeface="Calibri" pitchFamily="34" charset="-122"/>
                <a:cs typeface="Calibri" pitchFamily="34" charset="-120"/>
              </a:rPr>
              <a:t>论述题：景区通过人脸识别技术统计客流、识别黑名单人员和分析游客行为，这些应用的隐私边界在哪里？请运用《个人信息保护法》的相关规定进行分析。</a:t>
            </a:r>
            <a:endParaRPr lang="en-US" sz="1200" dirty="0"/>
          </a:p>
        </p:txBody>
      </p:sp>
      <p:sp>
        <p:nvSpPr>
          <p:cNvPr id="14" name="Shape 12"/>
          <p:cNvSpPr/>
          <p:nvPr/>
        </p:nvSpPr>
        <p:spPr>
          <a:xfrm>
            <a:off x="457200" y="2926080"/>
            <a:ext cx="8229600" cy="822960"/>
          </a:xfrm>
          <a:prstGeom prst="rect">
            <a:avLst/>
          </a:prstGeom>
          <a:solidFill>
            <a:srgbClr val="F8FAFC"/>
          </a:solidFill>
          <a:ln/>
        </p:spPr>
      </p:sp>
      <p:sp>
        <p:nvSpPr>
          <p:cNvPr id="15" name="Shape 13"/>
          <p:cNvSpPr/>
          <p:nvPr/>
        </p:nvSpPr>
        <p:spPr>
          <a:xfrm>
            <a:off x="457200" y="2926080"/>
            <a:ext cx="73152" cy="822960"/>
          </a:xfrm>
          <a:prstGeom prst="rect">
            <a:avLst/>
          </a:prstGeom>
          <a:solidFill>
            <a:srgbClr val="F59E0B"/>
          </a:solidFill>
          <a:ln/>
        </p:spPr>
      </p:sp>
      <p:sp>
        <p:nvSpPr>
          <p:cNvPr id="16" name="Shape 14"/>
          <p:cNvSpPr/>
          <p:nvPr/>
        </p:nvSpPr>
        <p:spPr>
          <a:xfrm>
            <a:off x="640080" y="3063240"/>
            <a:ext cx="365760" cy="365760"/>
          </a:xfrm>
          <a:prstGeom prst="ellipse">
            <a:avLst/>
          </a:prstGeom>
          <a:solidFill>
            <a:srgbClr val="F59E0B"/>
          </a:solidFill>
          <a:ln/>
        </p:spPr>
      </p:sp>
      <p:sp>
        <p:nvSpPr>
          <p:cNvPr id="17" name="Text 15"/>
          <p:cNvSpPr/>
          <p:nvPr/>
        </p:nvSpPr>
        <p:spPr>
          <a:xfrm>
            <a:off x="640080" y="30632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8" name="Text 16"/>
          <p:cNvSpPr/>
          <p:nvPr/>
        </p:nvSpPr>
        <p:spPr>
          <a:xfrm>
            <a:off x="1188720" y="2971800"/>
            <a:ext cx="7315200" cy="731520"/>
          </a:xfrm>
          <a:prstGeom prst="rect">
            <a:avLst/>
          </a:prstGeom>
          <a:noFill/>
          <a:ln/>
        </p:spPr>
        <p:txBody>
          <a:bodyPr wrap="square" lIns="0" tIns="0" rIns="0" bIns="0" rtlCol="0" anchor="ctr"/>
          <a:lstStyle/>
          <a:p>
            <a:pPr algn="l" indent="0" marL="0">
              <a:lnSpc>
                <a:spcPct val="120000"/>
              </a:lnSpc>
              <a:buNone/>
            </a:pPr>
            <a:r>
              <a:rPr lang="en-US" sz="1200" dirty="0">
                <a:solidFill>
                  <a:srgbClr val="1E293B"/>
                </a:solidFill>
                <a:latin typeface="Calibri" pitchFamily="34" charset="0"/>
                <a:ea typeface="Calibri" pitchFamily="34" charset="-122"/>
                <a:cs typeface="Calibri" pitchFamily="34" charset="-120"/>
              </a:rPr>
              <a:t>案例分析题：黄果树景区大数据中心整合了票务、监控、物联网和外部多源数据。请从数据质量管理的四个维度（完整性、准确性、一致性、时效性）评估该数据中心可能面临的数据质量问题，并提出改进建议。</a:t>
            </a:r>
            <a:endParaRPr lang="en-US" sz="1200" dirty="0"/>
          </a:p>
        </p:txBody>
      </p:sp>
      <p:sp>
        <p:nvSpPr>
          <p:cNvPr id="19" name="Shape 17"/>
          <p:cNvSpPr/>
          <p:nvPr/>
        </p:nvSpPr>
        <p:spPr>
          <a:xfrm>
            <a:off x="457200" y="3886200"/>
            <a:ext cx="8229600" cy="822960"/>
          </a:xfrm>
          <a:prstGeom prst="rect">
            <a:avLst/>
          </a:prstGeom>
          <a:solidFill>
            <a:srgbClr val="F8FAFC"/>
          </a:solidFill>
          <a:ln/>
        </p:spPr>
      </p:sp>
      <p:sp>
        <p:nvSpPr>
          <p:cNvPr id="20" name="Shape 18"/>
          <p:cNvSpPr/>
          <p:nvPr/>
        </p:nvSpPr>
        <p:spPr>
          <a:xfrm>
            <a:off x="457200" y="3886200"/>
            <a:ext cx="73152" cy="822960"/>
          </a:xfrm>
          <a:prstGeom prst="rect">
            <a:avLst/>
          </a:prstGeom>
          <a:solidFill>
            <a:srgbClr val="10B981"/>
          </a:solidFill>
          <a:ln/>
        </p:spPr>
      </p:sp>
      <p:sp>
        <p:nvSpPr>
          <p:cNvPr id="21" name="Shape 19"/>
          <p:cNvSpPr/>
          <p:nvPr/>
        </p:nvSpPr>
        <p:spPr>
          <a:xfrm>
            <a:off x="640080" y="4023360"/>
            <a:ext cx="365760" cy="365760"/>
          </a:xfrm>
          <a:prstGeom prst="ellipse">
            <a:avLst/>
          </a:prstGeom>
          <a:solidFill>
            <a:srgbClr val="10B981"/>
          </a:solidFill>
          <a:ln/>
        </p:spPr>
      </p:sp>
      <p:sp>
        <p:nvSpPr>
          <p:cNvPr id="22" name="Text 20"/>
          <p:cNvSpPr/>
          <p:nvPr/>
        </p:nvSpPr>
        <p:spPr>
          <a:xfrm>
            <a:off x="640080" y="4023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23" name="Text 21"/>
          <p:cNvSpPr/>
          <p:nvPr/>
        </p:nvSpPr>
        <p:spPr>
          <a:xfrm>
            <a:off x="1188720" y="3931920"/>
            <a:ext cx="7315200" cy="731520"/>
          </a:xfrm>
          <a:prstGeom prst="rect">
            <a:avLst/>
          </a:prstGeom>
          <a:noFill/>
          <a:ln/>
        </p:spPr>
        <p:txBody>
          <a:bodyPr wrap="square" lIns="0" tIns="0" rIns="0" bIns="0" rtlCol="0" anchor="ctr"/>
          <a:lstStyle/>
          <a:p>
            <a:pPr algn="l" indent="0" marL="0">
              <a:lnSpc>
                <a:spcPct val="120000"/>
              </a:lnSpc>
              <a:buNone/>
            </a:pPr>
            <a:r>
              <a:rPr lang="en-US" sz="1200" dirty="0">
                <a:solidFill>
                  <a:srgbClr val="1E293B"/>
                </a:solidFill>
                <a:latin typeface="Calibri" pitchFamily="34" charset="0"/>
                <a:ea typeface="Calibri" pitchFamily="34" charset="-122"/>
                <a:cs typeface="Calibri" pitchFamily="34" charset="-120"/>
              </a:rPr>
              <a:t>实践操作题：设计一份"游客数据采集知情同意书"模板，用于景区在采集游客个人数据时使用。要求涵盖数据采集的目的、类型、使用方式、保存期限、用户权利和联系方式等信息，语言通俗易懂。</a:t>
            </a:r>
            <a:endParaRPr lang="en-US" sz="12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本章从数据类型、采集管理、安全保护和确权交易四个维度，系统阐述了数据要素在数字文旅中的治理框架。 文旅数据涵盖游客行为、企业经营、目的地环境和 UGC 四类，各自具有不同的价值密度和隐私敏感度。 数据采集与质量管理遵循"业务理解→收集→预处理→建模→可视化→部署"的全生命周期流程，数据清洗是容易被忽视但至关重要的环节。 "三法一条例"构筑了数据安全法规体系，"告知-同意"原则和隐私保护技术是合规落地的关键工具。 数据确权的"三权分置"设计为文旅数据的资产化和交易提供了制度基础，但估值标准和市场机制仍不成熟。</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6 章 完</a:t>
            </a:r>
            <a:endParaRPr lang="en-US" sz="14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参考文献</a:t>
            </a:r>
            <a:endParaRPr lang="en-US" sz="2800" dirty="0"/>
          </a:p>
        </p:txBody>
      </p:sp>
      <p:sp>
        <p:nvSpPr>
          <p:cNvPr id="4" name="Text 2"/>
          <p:cNvSpPr/>
          <p:nvPr/>
        </p:nvSpPr>
        <p:spPr>
          <a:xfrm>
            <a:off x="457200" y="1005840"/>
            <a:ext cx="8229600" cy="347472"/>
          </a:xfrm>
          <a:prstGeom prst="rect">
            <a:avLst/>
          </a:prstGeom>
          <a:noFill/>
          <a:ln/>
        </p:spPr>
        <p:txBody>
          <a:bodyPr wrap="square" lIns="0" tIns="0" rIns="0" bIns="0" rtlCol="0" anchor="ctr"/>
          <a:lstStyle/>
          <a:p>
            <a:pPr algn="l" indent="0" marL="0">
              <a:buNone/>
            </a:pPr>
            <a:r>
              <a:rPr lang="en-US" sz="1100" dirty="0">
                <a:solidFill>
                  <a:srgbClr val="1E293B"/>
                </a:solidFill>
                <a:latin typeface="Calibri" pitchFamily="34" charset="0"/>
                <a:ea typeface="Calibri" pitchFamily="34" charset="-122"/>
                <a:cs typeface="Calibri" pitchFamily="34" charset="-120"/>
              </a:rPr>
              <a:t>[16] 我国数字文旅研究的热点与展望——基于CiteSpace和VOSviewer的知识图谱分析[J]. 情报探索, 2025(2): 1-12.</a:t>
            </a:r>
            <a:endParaRPr lang="en-US" sz="1100" dirty="0"/>
          </a:p>
        </p:txBody>
      </p:sp>
      <p:sp>
        <p:nvSpPr>
          <p:cNvPr id="5" name="Text 3"/>
          <p:cNvSpPr/>
          <p:nvPr/>
        </p:nvSpPr>
        <p:spPr>
          <a:xfrm>
            <a:off x="457200" y="1371600"/>
            <a:ext cx="8229600" cy="347472"/>
          </a:xfrm>
          <a:prstGeom prst="rect">
            <a:avLst/>
          </a:prstGeom>
          <a:noFill/>
          <a:ln/>
        </p:spPr>
        <p:txBody>
          <a:bodyPr wrap="square" lIns="0" tIns="0" rIns="0" bIns="0" rtlCol="0" anchor="ctr"/>
          <a:lstStyle/>
          <a:p>
            <a:pPr algn="l" indent="0" marL="0">
              <a:buNone/>
            </a:pPr>
            <a:r>
              <a:rPr lang="en-US" sz="1100" dirty="0">
                <a:solidFill>
                  <a:srgbClr val="1E293B"/>
                </a:solidFill>
                <a:latin typeface="Calibri" pitchFamily="34" charset="0"/>
                <a:ea typeface="Calibri" pitchFamily="34" charset="-122"/>
                <a:cs typeface="Calibri" pitchFamily="34" charset="-120"/>
              </a:rPr>
              <a:t>[17] Shi Y, Mao F. Survey report on the combination of digital development and cultural and tourism transformation under the background of the new era[J]. Academic Journal of Busin...</a:t>
            </a:r>
            <a:endParaRPr lang="en-US" sz="1100" dirty="0"/>
          </a:p>
        </p:txBody>
      </p:sp>
      <p:sp>
        <p:nvSpPr>
          <p:cNvPr id="6" name="Text 4"/>
          <p:cNvSpPr/>
          <p:nvPr/>
        </p:nvSpPr>
        <p:spPr>
          <a:xfrm>
            <a:off x="457200" y="1737360"/>
            <a:ext cx="8229600" cy="347472"/>
          </a:xfrm>
          <a:prstGeom prst="rect">
            <a:avLst/>
          </a:prstGeom>
          <a:noFill/>
          <a:ln/>
        </p:spPr>
        <p:txBody>
          <a:bodyPr wrap="square" lIns="0" tIns="0" rIns="0" bIns="0" rtlCol="0" anchor="ctr"/>
          <a:lstStyle/>
          <a:p>
            <a:pPr algn="l" indent="0" marL="0">
              <a:buNone/>
            </a:pPr>
            <a:r>
              <a:rPr lang="en-US" sz="1100" dirty="0">
                <a:solidFill>
                  <a:srgbClr val="1E293B"/>
                </a:solidFill>
                <a:latin typeface="Calibri" pitchFamily="34" charset="0"/>
                <a:ea typeface="Calibri" pitchFamily="34" charset="-122"/>
                <a:cs typeface="Calibri" pitchFamily="34" charset="-120"/>
              </a:rPr>
              <a:t>[18] 文连阳, 陈柏福. 文化遗产保护传承的旅游化设计——数字文旅的分析视角[J]. 旅游学刊, 2025, 40(3): 45-58.</a:t>
            </a:r>
            <a:endParaRPr lang="en-US" sz="11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数字文旅概论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35</Slides>
  <Notes>35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数字文旅概论 - 第6章 数据要素与文旅数据治理</dc:title>
  <dc:subject>PptxGenJS Presentation</dc:subject>
  <dc:creator>安顺学院旅游管理学院</dc:creator>
  <cp:lastModifiedBy>安顺学院旅游管理学院</cp:lastModifiedBy>
  <cp:revision>1</cp:revision>
  <dcterms:created xsi:type="dcterms:W3CDTF">2026-07-28T13:01:00Z</dcterms:created>
  <dcterms:modified xsi:type="dcterms:W3CDTF">2026-07-28T13:01:00Z</dcterms:modified>
</cp:coreProperties>
</file>