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Lst>
  <p:notesMasterIdLst>
    <p:notesMasterId r:id="rId3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notesMaster" Target="notesMasters/notesMaster1.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 Id="rId3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1C7293"/>
          </a:solidFill>
          <a:ln/>
        </p:spPr>
      </p:sp>
      <p:sp>
        <p:nvSpPr>
          <p:cNvPr id="3" name="Shape 1"/>
          <p:cNvSpPr/>
          <p:nvPr/>
        </p:nvSpPr>
        <p:spPr>
          <a:xfrm>
            <a:off x="0" y="5088636"/>
            <a:ext cx="9144000" cy="54864"/>
          </a:xfrm>
          <a:prstGeom prst="rect">
            <a:avLst/>
          </a:prstGeom>
          <a:solidFill>
            <a:srgbClr val="1C7293"/>
          </a:solidFill>
          <a:ln/>
        </p:spPr>
      </p:sp>
      <p:sp>
        <p:nvSpPr>
          <p:cNvPr id="4" name="Text 2"/>
          <p:cNvSpPr/>
          <p:nvPr/>
        </p:nvSpPr>
        <p:spPr>
          <a:xfrm>
            <a:off x="731520" y="914400"/>
            <a:ext cx="7680960" cy="457200"/>
          </a:xfrm>
          <a:prstGeom prst="rect">
            <a:avLst/>
          </a:prstGeom>
          <a:noFill/>
          <a:ln/>
        </p:spPr>
        <p:txBody>
          <a:bodyPr wrap="square" rtlCol="0" anchor="ctr"/>
          <a:lstStyle/>
          <a:p>
            <a:pPr algn="l" indent="0" marL="0">
              <a:buNone/>
            </a:pPr>
            <a:r>
              <a:rPr lang="en-US" sz="1600" spc="400" kern="0" dirty="0">
                <a:solidFill>
                  <a:srgbClr val="1C7293"/>
                </a:solidFill>
                <a:latin typeface="Calibri" pitchFamily="34" charset="0"/>
                <a:ea typeface="Calibri" pitchFamily="34" charset="-122"/>
                <a:cs typeface="Calibri" pitchFamily="34" charset="-120"/>
              </a:rPr>
              <a:t>第二篇：技术与基础设施</a:t>
            </a:r>
            <a:endParaRPr lang="en-US" sz="1600" dirty="0"/>
          </a:p>
        </p:txBody>
      </p:sp>
      <p:sp>
        <p:nvSpPr>
          <p:cNvPr id="5" name="Text 3"/>
          <p:cNvSpPr/>
          <p:nvPr/>
        </p:nvSpPr>
        <p:spPr>
          <a:xfrm>
            <a:off x="731520" y="1463040"/>
            <a:ext cx="7680960" cy="548640"/>
          </a:xfrm>
          <a:prstGeom prst="rect">
            <a:avLst/>
          </a:prstGeom>
          <a:noFill/>
          <a:ln/>
        </p:spPr>
        <p:txBody>
          <a:bodyPr wrap="square" rtlCol="0" anchor="ctr"/>
          <a:lstStyle/>
          <a:p>
            <a:pPr algn="l" indent="0" marL="0">
              <a:buNone/>
            </a:pPr>
            <a:r>
              <a:rPr lang="en-US" sz="2000" b="1" dirty="0">
                <a:solidFill>
                  <a:srgbClr val="F59E0B"/>
                </a:solidFill>
                <a:latin typeface="Calibri" pitchFamily="34" charset="0"/>
                <a:ea typeface="Calibri" pitchFamily="34" charset="-122"/>
                <a:cs typeface="Calibri" pitchFamily="34" charset="-120"/>
              </a:rPr>
              <a:t>第 5 章</a:t>
            </a:r>
            <a:endParaRPr lang="en-US" sz="2000" dirty="0"/>
          </a:p>
        </p:txBody>
      </p:sp>
      <p:sp>
        <p:nvSpPr>
          <p:cNvPr id="6" name="Text 4"/>
          <p:cNvSpPr/>
          <p:nvPr/>
        </p:nvSpPr>
        <p:spPr>
          <a:xfrm>
            <a:off x="731520" y="2103120"/>
            <a:ext cx="7680960" cy="1371600"/>
          </a:xfrm>
          <a:prstGeom prst="rect">
            <a:avLst/>
          </a:prstGeom>
          <a:noFill/>
          <a:ln/>
        </p:spPr>
        <p:txBody>
          <a:bodyPr wrap="square" rtlCol="0" anchor="t"/>
          <a:lstStyle/>
          <a:p>
            <a:pPr algn="l" indent="0" marL="0">
              <a:buNone/>
            </a:pPr>
            <a:r>
              <a:rPr lang="en-US" sz="4000" b="1" dirty="0">
                <a:solidFill>
                  <a:srgbClr val="FFFFFF"/>
                </a:solidFill>
                <a:latin typeface="Georgia" pitchFamily="34" charset="0"/>
                <a:ea typeface="Georgia" pitchFamily="34" charset="-122"/>
                <a:cs typeface="Georgia" pitchFamily="34" charset="-120"/>
              </a:rPr>
              <a:t>数字文旅平台与生态系统</a:t>
            </a:r>
            <a:endParaRPr lang="en-US" sz="4000" dirty="0"/>
          </a:p>
        </p:txBody>
      </p:sp>
      <p:sp>
        <p:nvSpPr>
          <p:cNvPr id="7" name="Text 5"/>
          <p:cNvSpPr/>
          <p:nvPr/>
        </p:nvSpPr>
        <p:spPr>
          <a:xfrm>
            <a:off x="731520" y="4206240"/>
            <a:ext cx="7680960" cy="365760"/>
          </a:xfrm>
          <a:prstGeom prst="rect">
            <a:avLst/>
          </a:prstGeom>
          <a:noFill/>
          <a:ln/>
        </p:spPr>
        <p:txBody>
          <a:bodyPr wrap="square" rtlCol="0" anchor="ctr"/>
          <a:lstStyle/>
          <a:p>
            <a:pPr algn="l" indent="0" marL="0">
              <a:buNone/>
            </a:pPr>
            <a:r>
              <a:rPr lang="en-US" sz="1200" dirty="0">
                <a:solidFill>
                  <a:srgbClr val="64748B"/>
                </a:solidFill>
                <a:latin typeface="Calibri" pitchFamily="34" charset="0"/>
                <a:ea typeface="Calibri" pitchFamily="34" charset="-122"/>
                <a:cs typeface="Calibri" pitchFamily="34" charset="-120"/>
              </a:rPr>
              <a:t>数字文旅概论  |  安顺学院旅游管理学院</a:t>
            </a:r>
            <a:endParaRPr lang="en-US" sz="1200" dirty="0"/>
          </a:p>
        </p:txBody>
      </p:sp>
      <p:sp>
        <p:nvSpPr>
          <p:cNvPr id="8" name="Shape 6"/>
          <p:cNvSpPr/>
          <p:nvPr/>
        </p:nvSpPr>
        <p:spPr>
          <a:xfrm>
            <a:off x="7498080" y="731520"/>
            <a:ext cx="1097280" cy="1097280"/>
          </a:xfrm>
          <a:prstGeom prst="ellipse">
            <a:avLst/>
          </a:prstGeom>
          <a:solidFill>
            <a:srgbClr val="065A82">
              <a:alpha val="40000"/>
            </a:srgbClr>
          </a:solidFill>
          <a:ln/>
        </p:spPr>
      </p:sp>
      <p:sp>
        <p:nvSpPr>
          <p:cNvPr id="9" name="Shape 7"/>
          <p:cNvSpPr/>
          <p:nvPr/>
        </p:nvSpPr>
        <p:spPr>
          <a:xfrm>
            <a:off x="8046720" y="3474720"/>
            <a:ext cx="731520" cy="731520"/>
          </a:xfrm>
          <a:prstGeom prst="ellipse">
            <a:avLst/>
          </a:prstGeom>
          <a:solidFill>
            <a:srgbClr val="1C7293">
              <a:alpha val="50000"/>
            </a:srgbClr>
          </a:solidFill>
          <a:ln/>
        </p:spPr>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65A82"/>
          </a:solidFill>
          <a:ln/>
        </p:spPr>
      </p:sp>
      <p:sp>
        <p:nvSpPr>
          <p:cNvPr id="3" name="Text 1"/>
          <p:cNvSpPr/>
          <p:nvPr/>
        </p:nvSpPr>
        <p:spPr>
          <a:xfrm>
            <a:off x="457200" y="137160"/>
            <a:ext cx="8229600" cy="548640"/>
          </a:xfrm>
          <a:prstGeom prst="rect">
            <a:avLst/>
          </a:prstGeom>
          <a:noFill/>
          <a:ln/>
        </p:spPr>
        <p:txBody>
          <a:bodyPr wrap="square" rtlCol="0" anchor="ctr"/>
          <a:lstStyle/>
          <a:p>
            <a:pPr algn="l" indent="0" marL="0">
              <a:buNone/>
            </a:pPr>
            <a:r>
              <a:rPr lang="en-US" sz="2800" b="1" dirty="0">
                <a:solidFill>
                  <a:srgbClr val="FFFFFF"/>
                </a:solidFill>
                <a:latin typeface="Georgia" pitchFamily="34" charset="0"/>
                <a:ea typeface="Georgia" pitchFamily="34" charset="-122"/>
                <a:cs typeface="Georgia" pitchFamily="34" charset="-120"/>
              </a:rPr>
              <a:t>学习目标</a:t>
            </a:r>
            <a:endParaRPr lang="en-US" sz="2800" dirty="0"/>
          </a:p>
        </p:txBody>
      </p:sp>
      <p:sp>
        <p:nvSpPr>
          <p:cNvPr id="4" name="Shape 2"/>
          <p:cNvSpPr/>
          <p:nvPr/>
        </p:nvSpPr>
        <p:spPr>
          <a:xfrm>
            <a:off x="457200" y="109728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5" name="Shape 3"/>
          <p:cNvSpPr/>
          <p:nvPr/>
        </p:nvSpPr>
        <p:spPr>
          <a:xfrm>
            <a:off x="457200" y="1097280"/>
            <a:ext cx="73152" cy="1463040"/>
          </a:xfrm>
          <a:prstGeom prst="rect">
            <a:avLst/>
          </a:prstGeom>
          <a:solidFill>
            <a:srgbClr val="065A82"/>
          </a:solidFill>
          <a:ln/>
        </p:spPr>
      </p:sp>
      <p:sp>
        <p:nvSpPr>
          <p:cNvPr id="6" name="Text 4"/>
          <p:cNvSpPr/>
          <p:nvPr/>
        </p:nvSpPr>
        <p:spPr>
          <a:xfrm>
            <a:off x="685800" y="1188720"/>
            <a:ext cx="356616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知识目标</a:t>
            </a:r>
            <a:endParaRPr lang="en-US" sz="1600" dirty="0"/>
          </a:p>
        </p:txBody>
      </p:sp>
      <p:sp>
        <p:nvSpPr>
          <p:cNvPr id="7" name="Text 5"/>
          <p:cNvSpPr/>
          <p:nvPr/>
        </p:nvSpPr>
        <p:spPr>
          <a:xfrm>
            <a:off x="685800" y="155448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理解数字文旅平台的类型、架构与生态逻辑</a:t>
            </a:r>
            <a:endParaRPr lang="en-US" sz="1300" dirty="0"/>
          </a:p>
        </p:txBody>
      </p:sp>
      <p:sp>
        <p:nvSpPr>
          <p:cNvPr id="8" name="Shape 6"/>
          <p:cNvSpPr/>
          <p:nvPr/>
        </p:nvSpPr>
        <p:spPr>
          <a:xfrm>
            <a:off x="4754880" y="109728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9" name="Shape 7"/>
          <p:cNvSpPr/>
          <p:nvPr/>
        </p:nvSpPr>
        <p:spPr>
          <a:xfrm>
            <a:off x="4754880" y="1097280"/>
            <a:ext cx="73152" cy="1463040"/>
          </a:xfrm>
          <a:prstGeom prst="rect">
            <a:avLst/>
          </a:prstGeom>
          <a:solidFill>
            <a:srgbClr val="1C7293"/>
          </a:solidFill>
          <a:ln/>
        </p:spPr>
      </p:sp>
      <p:sp>
        <p:nvSpPr>
          <p:cNvPr id="10" name="Text 8"/>
          <p:cNvSpPr/>
          <p:nvPr/>
        </p:nvSpPr>
        <p:spPr>
          <a:xfrm>
            <a:off x="4983480" y="1188720"/>
            <a:ext cx="3566160" cy="365760"/>
          </a:xfrm>
          <a:prstGeom prst="rect">
            <a:avLst/>
          </a:prstGeom>
          <a:noFill/>
          <a:ln/>
        </p:spPr>
        <p:txBody>
          <a:bodyPr wrap="square" lIns="0" tIns="0" rIns="0" bIns="0" rtlCol="0" anchor="ctr"/>
          <a:lstStyle/>
          <a:p>
            <a:pPr algn="l" indent="0" marL="0">
              <a:buNone/>
            </a:pPr>
            <a:r>
              <a:rPr lang="en-US" sz="1600" b="1" dirty="0">
                <a:solidFill>
                  <a:srgbClr val="1C7293"/>
                </a:solidFill>
                <a:latin typeface="Calibri" pitchFamily="34" charset="0"/>
                <a:ea typeface="Calibri" pitchFamily="34" charset="-122"/>
                <a:cs typeface="Calibri" pitchFamily="34" charset="-120"/>
              </a:rPr>
              <a:t>能力目标</a:t>
            </a:r>
            <a:endParaRPr lang="en-US" sz="1600" dirty="0"/>
          </a:p>
        </p:txBody>
      </p:sp>
      <p:sp>
        <p:nvSpPr>
          <p:cNvPr id="11" name="Text 9"/>
          <p:cNvSpPr/>
          <p:nvPr/>
        </p:nvSpPr>
        <p:spPr>
          <a:xfrm>
            <a:off x="4983480" y="155448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能分析平台生态系统的竞争策略</a:t>
            </a:r>
            <a:endParaRPr lang="en-US" sz="1300" dirty="0"/>
          </a:p>
        </p:txBody>
      </p:sp>
      <p:sp>
        <p:nvSpPr>
          <p:cNvPr id="12" name="Shape 10"/>
          <p:cNvSpPr/>
          <p:nvPr/>
        </p:nvSpPr>
        <p:spPr>
          <a:xfrm>
            <a:off x="457200" y="274320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13" name="Shape 11"/>
          <p:cNvSpPr/>
          <p:nvPr/>
        </p:nvSpPr>
        <p:spPr>
          <a:xfrm>
            <a:off x="457200" y="2743200"/>
            <a:ext cx="73152" cy="1463040"/>
          </a:xfrm>
          <a:prstGeom prst="rect">
            <a:avLst/>
          </a:prstGeom>
          <a:solidFill>
            <a:srgbClr val="10B981"/>
          </a:solidFill>
          <a:ln/>
        </p:spPr>
      </p:sp>
      <p:sp>
        <p:nvSpPr>
          <p:cNvPr id="14" name="Text 12"/>
          <p:cNvSpPr/>
          <p:nvPr/>
        </p:nvSpPr>
        <p:spPr>
          <a:xfrm>
            <a:off x="685800" y="2834640"/>
            <a:ext cx="3566160" cy="365760"/>
          </a:xfrm>
          <a:prstGeom prst="rect">
            <a:avLst/>
          </a:prstGeom>
          <a:noFill/>
          <a:ln/>
        </p:spPr>
        <p:txBody>
          <a:bodyPr wrap="square" lIns="0" tIns="0" rIns="0" bIns="0" rtlCol="0" anchor="ctr"/>
          <a:lstStyle/>
          <a:p>
            <a:pPr algn="l" indent="0" marL="0">
              <a:buNone/>
            </a:pPr>
            <a:r>
              <a:rPr lang="en-US" sz="1600" b="1" dirty="0">
                <a:solidFill>
                  <a:srgbClr val="10B981"/>
                </a:solidFill>
                <a:latin typeface="Calibri" pitchFamily="34" charset="0"/>
                <a:ea typeface="Calibri" pitchFamily="34" charset="-122"/>
                <a:cs typeface="Calibri" pitchFamily="34" charset="-120"/>
              </a:rPr>
              <a:t>素养目标</a:t>
            </a:r>
            <a:endParaRPr lang="en-US" sz="1600" dirty="0"/>
          </a:p>
        </p:txBody>
      </p:sp>
      <p:sp>
        <p:nvSpPr>
          <p:cNvPr id="15" name="Text 13"/>
          <p:cNvSpPr/>
          <p:nvPr/>
        </p:nvSpPr>
        <p:spPr>
          <a:xfrm>
            <a:off x="685800" y="320040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理解平台经济对中小文旅企业的双刃剑效应</a:t>
            </a:r>
            <a:endParaRPr lang="en-US" sz="1300" dirty="0"/>
          </a:p>
        </p:txBody>
      </p:sp>
      <p:sp>
        <p:nvSpPr>
          <p:cNvPr id="16" name="Shape 14"/>
          <p:cNvSpPr/>
          <p:nvPr/>
        </p:nvSpPr>
        <p:spPr>
          <a:xfrm>
            <a:off x="4754880" y="274320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17" name="Shape 15"/>
          <p:cNvSpPr/>
          <p:nvPr/>
        </p:nvSpPr>
        <p:spPr>
          <a:xfrm>
            <a:off x="4754880" y="2743200"/>
            <a:ext cx="73152" cy="1463040"/>
          </a:xfrm>
          <a:prstGeom prst="rect">
            <a:avLst/>
          </a:prstGeom>
          <a:solidFill>
            <a:srgbClr val="F59E0B"/>
          </a:solidFill>
          <a:ln/>
        </p:spPr>
      </p:sp>
      <p:sp>
        <p:nvSpPr>
          <p:cNvPr id="18" name="Text 16"/>
          <p:cNvSpPr/>
          <p:nvPr/>
        </p:nvSpPr>
        <p:spPr>
          <a:xfrm>
            <a:off x="4983480" y="2834640"/>
            <a:ext cx="3566160" cy="365760"/>
          </a:xfrm>
          <a:prstGeom prst="rect">
            <a:avLst/>
          </a:prstGeom>
          <a:noFill/>
          <a:ln/>
        </p:spPr>
        <p:txBody>
          <a:bodyPr wrap="square" lIns="0" tIns="0" rIns="0" bIns="0" rtlCol="0" anchor="ctr"/>
          <a:lstStyle/>
          <a:p>
            <a:pPr algn="l" indent="0" marL="0">
              <a:buNone/>
            </a:pPr>
            <a:r>
              <a:rPr lang="en-US" sz="1600" b="1" dirty="0">
                <a:solidFill>
                  <a:srgbClr val="F59E0B"/>
                </a:solidFill>
                <a:latin typeface="Calibri" pitchFamily="34" charset="0"/>
                <a:ea typeface="Calibri" pitchFamily="34" charset="-122"/>
                <a:cs typeface="Calibri" pitchFamily="34" charset="-120"/>
              </a:rPr>
              <a:t>思政元素</a:t>
            </a:r>
            <a:endParaRPr lang="en-US" sz="1600" dirty="0"/>
          </a:p>
        </p:txBody>
      </p:sp>
      <p:sp>
        <p:nvSpPr>
          <p:cNvPr id="19" name="Text 17"/>
          <p:cNvSpPr/>
          <p:nvPr/>
        </p:nvSpPr>
        <p:spPr>
          <a:xfrm>
            <a:off x="4983480" y="320040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乡村振兴——数字平台赋能乡村旅游</a:t>
            </a:r>
            <a:endParaRPr lang="en-US" sz="13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1C7293"/>
          </a:solidFill>
          <a:ln/>
        </p:spPr>
      </p:sp>
      <p:sp>
        <p:nvSpPr>
          <p:cNvPr id="3" name="Text 1"/>
          <p:cNvSpPr/>
          <p:nvPr/>
        </p:nvSpPr>
        <p:spPr>
          <a:xfrm>
            <a:off x="457200" y="91440"/>
            <a:ext cx="73152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导入案例</a:t>
            </a:r>
            <a:endParaRPr lang="en-US" sz="2600" dirty="0"/>
          </a:p>
        </p:txBody>
      </p:sp>
      <p:sp>
        <p:nvSpPr>
          <p:cNvPr id="4" name="Shape 2"/>
          <p:cNvSpPr/>
          <p:nvPr/>
        </p:nvSpPr>
        <p:spPr>
          <a:xfrm>
            <a:off x="457200" y="1005840"/>
            <a:ext cx="8229600" cy="3657600"/>
          </a:xfrm>
          <a:prstGeom prst="rect">
            <a:avLst/>
          </a:prstGeom>
          <a:solidFill>
            <a:srgbClr val="F8FAFC"/>
          </a:solidFill>
          <a:ln w="12700">
            <a:solidFill>
              <a:srgbClr val="1C7293"/>
            </a:solidFill>
            <a:prstDash val="solid"/>
          </a:ln>
        </p:spPr>
      </p:sp>
      <p:sp>
        <p:nvSpPr>
          <p:cNvPr id="5" name="Shape 3"/>
          <p:cNvSpPr/>
          <p:nvPr/>
        </p:nvSpPr>
        <p:spPr>
          <a:xfrm>
            <a:off x="457200" y="1005840"/>
            <a:ext cx="1371600" cy="365760"/>
          </a:xfrm>
          <a:prstGeom prst="rect">
            <a:avLst/>
          </a:prstGeom>
          <a:solidFill>
            <a:srgbClr val="F59E0B"/>
          </a:solidFill>
          <a:ln/>
        </p:spPr>
      </p:sp>
      <p:sp>
        <p:nvSpPr>
          <p:cNvPr id="6" name="Text 4"/>
          <p:cNvSpPr/>
          <p:nvPr/>
        </p:nvSpPr>
        <p:spPr>
          <a:xfrm>
            <a:off x="457200" y="1005840"/>
            <a:ext cx="1371600" cy="365760"/>
          </a:xfrm>
          <a:prstGeom prst="rect">
            <a:avLst/>
          </a:prstGeom>
          <a:noFill/>
          <a:ln/>
        </p:spPr>
        <p:txBody>
          <a:bodyPr wrap="square"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典型案例</a:t>
            </a:r>
            <a:endParaRPr lang="en-US" sz="1200" dirty="0"/>
          </a:p>
        </p:txBody>
      </p:sp>
      <p:sp>
        <p:nvSpPr>
          <p:cNvPr id="7" name="Text 5"/>
          <p:cNvSpPr/>
          <p:nvPr/>
        </p:nvSpPr>
        <p:spPr>
          <a:xfrm>
            <a:off x="731520" y="1508760"/>
            <a:ext cx="7680960" cy="2926080"/>
          </a:xfrm>
          <a:prstGeom prst="rect">
            <a:avLst/>
          </a:prstGeom>
          <a:noFill/>
          <a:ln/>
        </p:spPr>
        <p:txBody>
          <a:bodyPr wrap="square"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2020 年之前，贵州紫云县格凸河景区的一家苗族民宿老板杨大姐，每年只能靠旅行社带团和过路游客维持生意——旺季勉强满房，淡季门可罗雀。2020 年，"一码游贵州"平台上线后，杨大姐将民宿信息免费接入平台。令她没想到的是，平台的个性化推荐算法将她的民宿推送给了搜索"苗族文化体验"的游客群体——民宿的苗族蜡染工坊、苗家长桌宴等特色服务开始被精准曝光。一年后，杨大姐的民宿入住率提升了近 40%，其中超过一半的订单来自"一码游贵州"平台。</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杨大姐的故事背后，是一个典型的数字文旅平台生态系统的运作逻辑：平台提供连接和匹配能力，供给方（民宿）提供产品和服务，需求方（游客）进行消费和体验，数据在各方之间流动并产生价值。但故事的另一面是：如果有一天平台提高了佣金费率，或者改变了推荐算法的规则，杨大姐的生意会怎样？这就是本章要探讨的核心问题——数字文旅平台如何构建生态系统，以及这个系统中的权力、利益和风险如何分配。</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引导性问题：</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政府主导的"一码游贵州"平台与商业 OTA 平台（如携程）有何本质区别？</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为什么中小文旅企业对平台的"依赖"既是机遇也是风险？</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数字平台如何赋能乡村旅游和乡村振兴？</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a:t>
            </a:r>
            <a:endParaRPr lang="en-US" sz="13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本章内容架构</a:t>
            </a:r>
            <a:endParaRPr lang="en-US" sz="2600" dirty="0"/>
          </a:p>
        </p:txBody>
      </p:sp>
      <p:sp>
        <p:nvSpPr>
          <p:cNvPr id="4" name="Shape 2"/>
          <p:cNvSpPr/>
          <p:nvPr/>
        </p:nvSpPr>
        <p:spPr>
          <a:xfrm>
            <a:off x="457200" y="1005840"/>
            <a:ext cx="365760" cy="365760"/>
          </a:xfrm>
          <a:prstGeom prst="ellipse">
            <a:avLst/>
          </a:prstGeom>
          <a:solidFill>
            <a:srgbClr val="1C7293"/>
          </a:solidFill>
          <a:ln/>
        </p:spPr>
      </p:sp>
      <p:sp>
        <p:nvSpPr>
          <p:cNvPr id="5" name="Text 3"/>
          <p:cNvSpPr/>
          <p:nvPr/>
        </p:nvSpPr>
        <p:spPr>
          <a:xfrm>
            <a:off x="457200" y="100584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1</a:t>
            </a:r>
            <a:endParaRPr lang="en-US" sz="1400" dirty="0"/>
          </a:p>
        </p:txBody>
      </p:sp>
      <p:sp>
        <p:nvSpPr>
          <p:cNvPr id="6" name="Text 4"/>
          <p:cNvSpPr/>
          <p:nvPr/>
        </p:nvSpPr>
        <p:spPr>
          <a:xfrm>
            <a:off x="1005840" y="100584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5.1 数字文旅平台的类型与功能</a:t>
            </a:r>
            <a:endParaRPr lang="en-US" sz="1600" dirty="0"/>
          </a:p>
        </p:txBody>
      </p:sp>
      <p:sp>
        <p:nvSpPr>
          <p:cNvPr id="7" name="Text 5"/>
          <p:cNvSpPr/>
          <p:nvPr/>
        </p:nvSpPr>
        <p:spPr>
          <a:xfrm>
            <a:off x="1005840" y="1371600"/>
            <a:ext cx="749808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5.1.1 综合 OTA 平台  |  5.1.2 目的地智慧旅游平台  |  5.1.3 垂直细分平台  |  5.1.4 社交媒体与内容平台</a:t>
            </a:r>
            <a:endParaRPr lang="en-US" sz="1100" dirty="0"/>
          </a:p>
        </p:txBody>
      </p:sp>
      <p:sp>
        <p:nvSpPr>
          <p:cNvPr id="8" name="Shape 6"/>
          <p:cNvSpPr/>
          <p:nvPr/>
        </p:nvSpPr>
        <p:spPr>
          <a:xfrm>
            <a:off x="457200" y="1737360"/>
            <a:ext cx="365760" cy="365760"/>
          </a:xfrm>
          <a:prstGeom prst="ellipse">
            <a:avLst/>
          </a:prstGeom>
          <a:solidFill>
            <a:srgbClr val="1C7293"/>
          </a:solidFill>
          <a:ln/>
        </p:spPr>
      </p:sp>
      <p:sp>
        <p:nvSpPr>
          <p:cNvPr id="9" name="Text 7"/>
          <p:cNvSpPr/>
          <p:nvPr/>
        </p:nvSpPr>
        <p:spPr>
          <a:xfrm>
            <a:off x="457200" y="173736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2</a:t>
            </a:r>
            <a:endParaRPr lang="en-US" sz="1400" dirty="0"/>
          </a:p>
        </p:txBody>
      </p:sp>
      <p:sp>
        <p:nvSpPr>
          <p:cNvPr id="10" name="Text 8"/>
          <p:cNvSpPr/>
          <p:nvPr/>
        </p:nvSpPr>
        <p:spPr>
          <a:xfrm>
            <a:off x="1005840" y="173736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5.2 平台生态系统的构建</a:t>
            </a:r>
            <a:endParaRPr lang="en-US" sz="1600" dirty="0"/>
          </a:p>
        </p:txBody>
      </p:sp>
      <p:sp>
        <p:nvSpPr>
          <p:cNvPr id="11" name="Text 9"/>
          <p:cNvSpPr/>
          <p:nvPr/>
        </p:nvSpPr>
        <p:spPr>
          <a:xfrm>
            <a:off x="1005840" y="2103120"/>
            <a:ext cx="749808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5.2.1 生态系统的参与者与角色  |  5.2.2 价值共创与利益分配机制  |  5.2.3 数据共享与 API 经济</a:t>
            </a:r>
            <a:endParaRPr lang="en-US" sz="1100" dirty="0"/>
          </a:p>
        </p:txBody>
      </p:sp>
      <p:sp>
        <p:nvSpPr>
          <p:cNvPr id="12" name="Shape 10"/>
          <p:cNvSpPr/>
          <p:nvPr/>
        </p:nvSpPr>
        <p:spPr>
          <a:xfrm>
            <a:off x="457200" y="2468880"/>
            <a:ext cx="365760" cy="365760"/>
          </a:xfrm>
          <a:prstGeom prst="ellipse">
            <a:avLst/>
          </a:prstGeom>
          <a:solidFill>
            <a:srgbClr val="1C7293"/>
          </a:solidFill>
          <a:ln/>
        </p:spPr>
      </p:sp>
      <p:sp>
        <p:nvSpPr>
          <p:cNvPr id="13" name="Text 11"/>
          <p:cNvSpPr/>
          <p:nvPr/>
        </p:nvSpPr>
        <p:spPr>
          <a:xfrm>
            <a:off x="457200" y="246888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3</a:t>
            </a:r>
            <a:endParaRPr lang="en-US" sz="1400" dirty="0"/>
          </a:p>
        </p:txBody>
      </p:sp>
      <p:sp>
        <p:nvSpPr>
          <p:cNvPr id="14" name="Text 12"/>
          <p:cNvSpPr/>
          <p:nvPr/>
        </p:nvSpPr>
        <p:spPr>
          <a:xfrm>
            <a:off x="1005840" y="246888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5.3 平台的竞争与治理</a:t>
            </a:r>
            <a:endParaRPr lang="en-US" sz="1600" dirty="0"/>
          </a:p>
        </p:txBody>
      </p:sp>
      <p:sp>
        <p:nvSpPr>
          <p:cNvPr id="15" name="Text 13"/>
          <p:cNvSpPr/>
          <p:nvPr/>
        </p:nvSpPr>
        <p:spPr>
          <a:xfrm>
            <a:off x="1005840" y="2834640"/>
            <a:ext cx="749808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5.3.1 平台竞争策略  |  5.3.2 "二选一"与反垄断  |  5.3.3 中小文旅企业的平台化生存</a:t>
            </a:r>
            <a:endParaRPr lang="en-US" sz="11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1 节 / 共 3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5.1 数字文旅平台的类型与功能</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5.1 数字文旅平台的类型与功能</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5.1.1 综合 OTA 平台</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1/4</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OTA 平台的商业模式。 OTA（Online Travel Agency）是数字文旅平台中规模最大、影响力最强的类型。以携程、美团、飞猪为代表的中国 OTA 平台，已构建了覆盖机票、酒店、火车票、景区门票、租车、餐饮等全品类的旅行服务体系。OTA 的核心商业模式是"流量聚合+交易撮合"：平台投入巨资获取用户流量（通过广告、搜索引擎优化、会员体系等），然后将流量转化为酒店预订、机票销售等交易，从中收取佣金（酒店通常 10%～25%，机票较低）。
 OTA 的核心能力。 OTA 平台的竞争优势建立在三大核心能力之上。第一是搜索与比价能力——用户可以在几秒钟内比较数百家酒店的价格、位置和评价，这是传统旅行社无法提供的效率。第二是信任中介能力——用户评价系统（UGC）、平台担保和售后服务，降低了消费者在陌生目的地的决策风险。第三是供应链管理能力——大型 OTA 平台管理着数以百万计的酒店、航班和...</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OTA 平台的商业模式。 OTA（Online Travel Agency）是数字文旅平台中规模最大、影响力最强的类型。以携程、美团、飞猪为代表的中国 OTA 平台，已构建了覆盖机票、酒店、火车票、景区门票、租车、餐饮等全品类的旅行服务体系。OTA 的核心商业模式是"流量聚合+交易撮合"：平台投入巨资获取用户流量（通过广告、搜索引擎优化、会员体系等），然后将流量转化为酒店预订、机票销售等交易，从中...</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OTA 的核心能力。 OTA 平台的竞争优势建立在三大核心能力之上。第一是搜索与比价能力——用户可以在几秒钟内比较数百家酒店的价格、位置和评价，这是传统旅行社无法提供的效率。第二是信任中介能力——用户评价系统（UGC）、平台担保和售后服务，降低了消费者在陌生目的地的决策风险。第三是供应链管理能力——大型 OTA 平台管理着数以百万计的酒店、航班和旅游产品库存，需要强大的技术系统和商务团队支撑。</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OTA 的争议与反思。 OTA 平台对旅游产业的深刻影响也引发了广泛争议。高额佣金（酒店行业普遍抱怨"给 OTA 打工"）、排名算法的透明度、虚假评论的治理、"大数据杀熟"等问题，使得 OTA 与供给方之间的关系日趋紧张。近年来，越来越多的酒店集团开始建设自有直销渠道（如会员 APP、微信小程序），试图降低对 OTA 的依赖。"去 OTA 化"能否成功，取决于酒店能否建立起足以与 OTA 抗衡的流...</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平台经济的网络效应解析。 理解 OTA 平台的竞争优势，需要引入"网络效应"这一平台经济学的核心概念。网络效应分为两种：直接网络效应（或称同边网络效应）——平台的用户越多，对同类用户的价值越大（如微信，朋友越多越有用）；间接网络效应（或称跨边网络效应）——平台一端的用户越多，对另一端用户的价值越大（如 OTA 平台，游客越多，酒店越愿意入驻；酒店越多，游客越愿意使用）。OTA 平台同时具备两种网络...</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贵州本土的 OTA 竞争格局。 在贵州旅游市场，携程系和美团系是两大主力 OTA 平台。携程的优势在于远程客源——省外和境外游客更倾向于使用携程预订贵州的酒店和景区门票；美团则深耕本地生活——省内游客和本地居民的餐饮、休闲消费更依赖美团。黄果树景区数据显示，通过 OTA 渠道预订门票的游客中，携程系占比约 45%，美团系占比约 30%，其他平台（飞猪、去哪儿等）合计占比约 25%。这一格局提示我们...</a:t>
            </a:r>
            <a:endParaRPr lang="en-US"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5.1 数字文旅平台的类型与功能</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5.1.1 综合 OTA 平台 (续 1)</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1/4</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OTA 的争议与反思。 OTA 平台对旅游产业的深刻影响也引发了广泛争议。高额佣金（酒店行业普遍抱怨"给 OTA 打工"）、排名算法的透明度、虚假评论的治理、"大数据杀熟"等问题，使得 OTA 与供给方之间的关系日趋紧张。近年来，越来越多的酒店集团开始建设自有直销渠道（如会员 APP、微信小程序），试图降低对 OTA 的依赖。"去 OTA 化"能否成功，取决于酒店能否建立起足以与 OTA 抗衡的流量获取和用户运营能力。
 平台经济的网络效应解析。 理解 OTA 平台的竞争优势，需要引入"网络效应"这一平台经济学的核心概念。网络效应分为两种：直接网络效应（或称同边网络效应）——平台的用户越多，对同类用户的价值越大（如微信，朋友越多越有用）；间接网络效应（或称跨边网络效应）——平台一端的用户越多，对另一端用户的价值越大（如 OTA 平台，游客越多，酒店越愿意入驻；酒店越多，游客越愿意使用）。O...</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OTA 的争议与反思。 OTA 平台对旅游产业的深刻影响也引发了广泛争议。高额佣金（酒店行业普遍抱怨"给 OTA 打工"）、排名算法的透明度、虚假评论的治理、"大数据杀熟"等问题，使得 OTA 与供给方之间的关系日趋紧张。近年来，越来越多的酒店集团开始建设自有直销渠道（如会员 APP、微信小程序），试图降低对 OTA 的依赖。"去 OTA 化"能否成功，取决于酒店能否建立起足以与 OTA 抗衡的流...</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平台经济的网络效应解析。 理解 OTA 平台的竞争优势，需要引入"网络效应"这一平台经济学的核心概念。网络效应分为两种：直接网络效应（或称同边网络效应）——平台的用户越多，对同类用户的价值越大（如微信，朋友越多越有用）；间接网络效应（或称跨边网络效应）——平台一端的用户越多，对另一端用户的价值越大（如 OTA 平台，游客越多，酒店越愿意入驻；酒店越多，游客越愿意使用）。OTA 平台同时具备两种网络...</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贵州本土的 OTA 竞争格局。 在贵州旅游市场，携程系和美团系是两大主力 OTA 平台。携程的优势在于远程客源——省外和境外游客更倾向于使用携程预订贵州的酒店和景区门票；美团则深耕本地生活——省内游客和本地居民的餐饮、休闲消费更依赖美团。黄果树景区数据显示，通过 OTA 渠道预订门票的游客中，携程系占比约 45%，美团系占比约 30%，其他平台（飞猪、去哪儿等）合计占比约 25%。这一格局提示我们...</a:t>
            </a:r>
            <a:endParaRPr lang="en-US" sz="1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5.1 数字文旅平台的类型与功能</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5.1.2 目的地智慧旅游平台</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2/4</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公共平台 vs. 商业平台。 与 OTA 这类商业平台不同，目的地智慧旅游平台通常由地方政府主导建设，具有明显的公共服务属性。"一码游贵州"是这类平台的典型代表——其目标是服务全省旅游产业发展，而非追求平台自身利润最大化。公共平台的典型特征包括：免费向供给方开放（不收取佣金）、全面覆盖（接入大中小各类旅游资源）、数据共享（向政府管理部门开放监管数据）。
 "一码游贵州"的平台架构。 从技术架构看，"一码游贵州"是一个典型的"前轻后重"平台。前端是微信小程序，用户无需下载安装即可使用全部功能——这极大降低了游客的使用门槛，尤其对于中老年游客和不常来贵州的游客而言，"不用下载 APP"是一个重要的体验优势。后端则是复杂的数据中台和服务中台，整合了全省数百家景区的票务系统、数万家商户的实时信息、交通和气象等公共数据，以及 AI 智能体（客服、导游、行程规划）的服务能力。这种"前端轻量、后端厚重"...</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公共平台 vs. 商业平台。 与 OTA 这类商业平台不同，目的地智慧旅游平台通常由地方政府主导建设，具有明显的公共服务属性。"一码游贵州"是这类平台的典型代表——其目标是服务全省旅游产业发展，而非追求平台自身利润最大化。公共平台的典型特征包括：免费向供给方开放（不收取佣金）、全面覆盖（接入大中小各类旅游资源）、数据共享（向政府管理部门开放监管数据）。</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"一码游贵州"的平台架构。 从技术架构看，"一码游贵州"是一个典型的"前轻后重"平台。前端是微信小程序，用户无需下载安装即可使用全部功能——这极大降低了游客的使用门槛，尤其对于中老年游客和不常来贵州的游客而言，"不用下载 APP"是一个重要的体验优势。后端则是复杂的数据中台和服务中台，整合了全省数百家景区的票务系统、数万家商户的实时信息、交通和气象等公共数据，以及 AI 智能体（客服、导游、行程规...</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公共平台的价值与挑战。 公共平台的核心价值在于"公共服务"——为商业平台不愿服务的"长尾"资源（小型乡村旅游点、非遗工坊、特色民宿）提供数字化入口，避免数字鸿沟进一步扩大。但公共平台也面临独特的挑战：运营效率往往低于商业平台（政府主导的互联网产品在用户体验迭代方面通常慢于市场驱动的产品），可持续性面临资金压力（依赖财政拨款而非市场营收），以及与商业平台的竞合关系需要审慎处理（避免"既当裁判员又当运...</a:t>
            </a:r>
            <a:endParaRPr lang="en-US" sz="1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5.1 数字文旅平台的类型与功能</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5.1.3 垂直细分平台</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3/4</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垂直平台的差异化策略。 在综合 OTA 巨头已经占据大部分市场份额的格局下，垂直细分平台通过"做深做透"特定领域来寻找生存空间。民宿领域的 Airbnb、途家；研学旅游领域的专业平台；户外运动领域的"两步路"；美食旅游领域的"大众点评"——这些平台不追求"大而全"，而是通过深耕某一细分市场建立竞争壁垒。
 内容型平台的崛起。 近年来，以抖音、小红书、B 站为代表的内容平台在旅游领域的影响力急剧上升，形成了"内容即渠道"的新模式。一条爆款短视频可以让一个默默无闻的打卡点一夜之间成为"网红目的地"；一篇详尽的小红书攻略比传统旅行社的行程单更有说服力。内容平台的旅游"杀伤力"在于：它们改变了旅游消费的决策路径——从"想去某地→搜索信息→预订产品"变为"看到内容→产生兴趣→立即预订"。这种"种草即拔草"的消费链路，正在重塑旅游营销的底层逻辑。</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垂直平台的差异化策略。 在综合 OTA 巨头已经占据大部分市场份额的格局下，垂直细分平台通过"做深做透"特定领域来寻找生存空间。民宿领域的 Airbnb、途家；研学旅游领域的专业平台；户外运动领域的"两步路"；美食旅游领域的"大众点评"——这些平台不追求"大而全"，而是通过深耕某一细分市场建立竞争壁垒。</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内容型平台的崛起。 近年来，以抖音、小红书、B 站为代表的内容平台在旅游领域的影响力急剧上升，形成了"内容即渠道"的新模式。一条爆款短视频可以让一个默默无闻的打卡点一夜之间成为"网红目的地"；一篇详尽的小红书攻略比传统旅行社的行程单更有说服力。内容平台的旅游"杀伤力"在于：它们改变了旅游消费的决策路径——从"想去某地→搜索信息→预订产品"变为"看到内容→产生兴趣→立即预订"。这种"种草即拔草"的消...</a:t>
            </a:r>
            <a:endParaRPr lang="en-US" sz="1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5.1 数字文旅平台的类型与功能</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5.1.4 社交媒体与内容平台</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4/4</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"内容+交易"闭环。 抖音和小红书等平台正在构建"内容+交易"的商业闭环：用户在平台上看到旅游内容（短视频、图文攻略），被"种草"后直接在平台内完成酒店预订、景区门票购买——整个消费链路在同一个 APP 内完成，无需跳转到其他 OTA 平台。这种"所见即所得"的体验，对传统 OTA 构成了巨大挑战——OTA 的优势在于"比价和交易"，但在"激发需求"这个上游环节，内容平台显然更具优势。
 算法推荐的双刃剑。 内容平台的算法推荐机制为旅游营销带来了前所未有的精准性，但也引发了新的问题。算法倾向于推荐"已经有热度"的内容，导致热门目的地越来越热、冷门目的地更难被看见——这与"长尾理论"的预期相悖。此外，"滤镜景点"问题频发——经过精心拍摄和修图的短视频呈现了远高于现实的"美颜版"景点，导致游客实地体验后产生巨大的心理落差。这提醒我们：数字营销的效率提升，不能以牺牲信息真实性为代价。</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"内容+交易"闭环。 抖音和小红书等平台正在构建"内容+交易"的商业闭环：用户在平台上看到旅游内容（短视频、图文攻略），被"种草"后直接在平台内完成酒店预订、景区门票购买——整个消费链路在同一个 APP 内完成，无需跳转到其他 OTA 平台。这种"所见即所得"的体验，对传统 OTA 构成了巨大挑战——OTA 的优势在于"比价和交易"，但在"激发需求"这个上游环节，内容平台显然更具优势。</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算法推荐的双刃剑。 内容平台的算法推荐机制为旅游营销带来了前所未有的精准性，但也引发了新的问题。算法倾向于推荐"已经有热度"的内容，导致热门目的地越来越热、冷门目的地更难被看见——这与"长尾理论"的预期相悖。此外，"滤镜景点"问题频发——经过精心拍摄和修图的短视频呈现了远高于现实的"美颜版"景点，导致游客实地体验后产生巨大的心理落差。这提醒我们：数字营销的效率提升，不能以牺牲信息真实性为代价。</a:t>
            </a:r>
            <a:endParaRPr lang="en-US" sz="1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400" b="1" dirty="0">
                <a:solidFill>
                  <a:srgbClr val="FFFFFF"/>
                </a:solidFill>
                <a:latin typeface="Georgia" pitchFamily="34" charset="0"/>
                <a:ea typeface="Georgia" pitchFamily="34" charset="-122"/>
                <a:cs typeface="Georgia" pitchFamily="34" charset="-120"/>
              </a:rPr>
              <a:t>5.1 数字文旅平台的类型与功能 — 要点回顾</a:t>
            </a:r>
            <a:endParaRPr lang="en-US" sz="2400" dirty="0"/>
          </a:p>
        </p:txBody>
      </p:sp>
      <p:sp>
        <p:nvSpPr>
          <p:cNvPr id="4" name="Shape 2"/>
          <p:cNvSpPr/>
          <p:nvPr/>
        </p:nvSpPr>
        <p:spPr>
          <a:xfrm>
            <a:off x="457200" y="1005840"/>
            <a:ext cx="320040" cy="320040"/>
          </a:xfrm>
          <a:prstGeom prst="ellipse">
            <a:avLst/>
          </a:prstGeom>
          <a:solidFill>
            <a:srgbClr val="10B981"/>
          </a:solidFill>
          <a:ln/>
        </p:spPr>
      </p:sp>
      <p:sp>
        <p:nvSpPr>
          <p:cNvPr id="5" name="Text 3"/>
          <p:cNvSpPr/>
          <p:nvPr/>
        </p:nvSpPr>
        <p:spPr>
          <a:xfrm>
            <a:off x="457200" y="100584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p:nvPr/>
        </p:nvSpPr>
        <p:spPr>
          <a:xfrm>
            <a:off x="914400" y="98755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5.1.1 综合 OTA 平台</a:t>
            </a:r>
            <a:endParaRPr lang="en-US" sz="1400" dirty="0"/>
          </a:p>
        </p:txBody>
      </p:sp>
      <p:sp>
        <p:nvSpPr>
          <p:cNvPr id="7" name="Text 5"/>
          <p:cNvSpPr/>
          <p:nvPr/>
        </p:nvSpPr>
        <p:spPr>
          <a:xfrm>
            <a:off x="914400" y="126187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OTA 平台的商业模式。 OTA（Online Travel Agency）是数字文旅平台中规模最大、影响力最强的类型。以携程、美团、飞猪为代表的中国 OTA 平台，已构建了覆盖机票、酒店、火车票、景区门票、租车、餐饮等全品类的旅行服务体系。OTA 的核心商业模式是"流量聚合+交易撮合"：平台投入巨...</a:t>
            </a:r>
            <a:endParaRPr lang="en-US" sz="1100" dirty="0"/>
          </a:p>
        </p:txBody>
      </p:sp>
      <p:sp>
        <p:nvSpPr>
          <p:cNvPr id="8" name="Shape 6"/>
          <p:cNvSpPr/>
          <p:nvPr/>
        </p:nvSpPr>
        <p:spPr>
          <a:xfrm>
            <a:off x="457200" y="1645920"/>
            <a:ext cx="320040" cy="320040"/>
          </a:xfrm>
          <a:prstGeom prst="ellipse">
            <a:avLst/>
          </a:prstGeom>
          <a:solidFill>
            <a:srgbClr val="10B981"/>
          </a:solidFill>
          <a:ln/>
        </p:spPr>
      </p:sp>
      <p:sp>
        <p:nvSpPr>
          <p:cNvPr id="9" name="Text 7"/>
          <p:cNvSpPr/>
          <p:nvPr/>
        </p:nvSpPr>
        <p:spPr>
          <a:xfrm>
            <a:off x="457200" y="164592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0" name="Text 8"/>
          <p:cNvSpPr/>
          <p:nvPr/>
        </p:nvSpPr>
        <p:spPr>
          <a:xfrm>
            <a:off x="914400" y="162763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5.1.2 目的地智慧旅游平台</a:t>
            </a:r>
            <a:endParaRPr lang="en-US" sz="1400" dirty="0"/>
          </a:p>
        </p:txBody>
      </p:sp>
      <p:sp>
        <p:nvSpPr>
          <p:cNvPr id="11" name="Text 9"/>
          <p:cNvSpPr/>
          <p:nvPr/>
        </p:nvSpPr>
        <p:spPr>
          <a:xfrm>
            <a:off x="914400" y="190195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公共平台 vs. 商业平台。 与 OTA 这类商业平台不同，目的地智慧旅游平台通常由地方政府主导建设，具有明显的公共服务属性。"一码游贵州"是这类平台的典型代表——其目标是服务全省旅游产业发展，而非追求平台自身利润最大化。公共平台的典型特征包括：免费向供给方开放（不收取佣金）、全面覆盖（接入大中小各...</a:t>
            </a:r>
            <a:endParaRPr lang="en-US" sz="1100" dirty="0"/>
          </a:p>
        </p:txBody>
      </p:sp>
      <p:sp>
        <p:nvSpPr>
          <p:cNvPr id="12" name="Shape 10"/>
          <p:cNvSpPr/>
          <p:nvPr/>
        </p:nvSpPr>
        <p:spPr>
          <a:xfrm>
            <a:off x="457200" y="2286000"/>
            <a:ext cx="320040" cy="320040"/>
          </a:xfrm>
          <a:prstGeom prst="ellipse">
            <a:avLst/>
          </a:prstGeom>
          <a:solidFill>
            <a:srgbClr val="10B981"/>
          </a:solidFill>
          <a:ln/>
        </p:spPr>
      </p:sp>
      <p:sp>
        <p:nvSpPr>
          <p:cNvPr id="13" name="Text 11"/>
          <p:cNvSpPr/>
          <p:nvPr/>
        </p:nvSpPr>
        <p:spPr>
          <a:xfrm>
            <a:off x="457200" y="228600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4" name="Text 12"/>
          <p:cNvSpPr/>
          <p:nvPr/>
        </p:nvSpPr>
        <p:spPr>
          <a:xfrm>
            <a:off x="914400" y="226771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5.1.3 垂直细分平台</a:t>
            </a:r>
            <a:endParaRPr lang="en-US" sz="1400" dirty="0"/>
          </a:p>
        </p:txBody>
      </p:sp>
      <p:sp>
        <p:nvSpPr>
          <p:cNvPr id="15" name="Text 13"/>
          <p:cNvSpPr/>
          <p:nvPr/>
        </p:nvSpPr>
        <p:spPr>
          <a:xfrm>
            <a:off x="914400" y="254203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垂直平台的差异化策略。 在综合 OTA 巨头已经占据大部分市场份额的格局下，垂直细分平台通过"做深做透"特定领域来寻找生存空间。民宿领域的 Airbnb、途家；研学旅游领域的专业平台；户外运动领域的"两步路"；美食旅游领域的"大众点评"——这些平台不追求"大而全"，而是通过深耕某一细分市场建立竞争壁...</a:t>
            </a:r>
            <a:endParaRPr lang="en-US" sz="1100" dirty="0"/>
          </a:p>
        </p:txBody>
      </p:sp>
      <p:sp>
        <p:nvSpPr>
          <p:cNvPr id="16" name="Shape 14"/>
          <p:cNvSpPr/>
          <p:nvPr/>
        </p:nvSpPr>
        <p:spPr>
          <a:xfrm>
            <a:off x="457200" y="2926080"/>
            <a:ext cx="320040" cy="320040"/>
          </a:xfrm>
          <a:prstGeom prst="ellipse">
            <a:avLst/>
          </a:prstGeom>
          <a:solidFill>
            <a:srgbClr val="10B981"/>
          </a:solidFill>
          <a:ln/>
        </p:spPr>
      </p:sp>
      <p:sp>
        <p:nvSpPr>
          <p:cNvPr id="17" name="Text 15"/>
          <p:cNvSpPr/>
          <p:nvPr/>
        </p:nvSpPr>
        <p:spPr>
          <a:xfrm>
            <a:off x="457200" y="292608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4</a:t>
            </a:r>
            <a:endParaRPr lang="en-US" sz="1300" dirty="0"/>
          </a:p>
        </p:txBody>
      </p:sp>
      <p:sp>
        <p:nvSpPr>
          <p:cNvPr id="18" name="Text 16"/>
          <p:cNvSpPr/>
          <p:nvPr/>
        </p:nvSpPr>
        <p:spPr>
          <a:xfrm>
            <a:off x="914400" y="290779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5.1.4 社交媒体与内容平台</a:t>
            </a:r>
            <a:endParaRPr lang="en-US" sz="1400" dirty="0"/>
          </a:p>
        </p:txBody>
      </p:sp>
      <p:sp>
        <p:nvSpPr>
          <p:cNvPr id="19" name="Text 17"/>
          <p:cNvSpPr/>
          <p:nvPr/>
        </p:nvSpPr>
        <p:spPr>
          <a:xfrm>
            <a:off x="914400" y="318211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"内容+交易"闭环。 抖音和小红书等平台正在构建"内容+交易"的商业闭环：用户在平台上看到旅游内容（短视频、图文攻略），被"种草"后直接在平台内完成酒店预订、景区门票购买——整个消费链路在同一个 APP 内完成，无需跳转到其他 OTA 平台。这种"所见即所得"的体验，对传统 OTA 构成了巨大挑战—...</a:t>
            </a:r>
            <a:endParaRPr lang="en-US" sz="11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2 节 / 共 3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5.2 平台生态系统的构建</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5.2 平台生态系统的构建</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5.2.1 生态系统的参与者与角色</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1/3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五方参与者。 一个成熟的数字文旅平台生态系统通常包括五类参与者。平台方负责提供技术基础设施、制定平台规则和维护平台秩序。供给方（景区、酒店、餐饮、交通、文创企业等）提供产品和服务。需求方（游客）进行消费和体验。服务方（技术开发商、内容创作者、数据分析公司等）为平台和供给方提供专业服务。治理方（政府部门、行业协会等）负责监管和协调。
 角色的流动性。 在数字文旅平台生态系统中，参与者的角色是动态变化的。游客可以同时是内容生产者（发布游记和短视频）；酒店可以同时是数据提供者和数据消费者（提供客房信息，获取客流预测）；政府可以同时是治理者和平台运营者（如"一码游贵州"的运营方是政府部门）。这种角色的流动性使得平台生态系统比传统的线性价值链更加复杂，但也更加灵活和富有创新潜力。</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五方参与者。 一个成熟的数字文旅平台生态系统通常包括五类参与者。平台方负责提供技术基础设施、制定平台规则和维护平台秩序。供给方（景区、酒店、餐饮、交通、文创企业等）提供产品和服务。需求方（游客）进行消费和体验。服务方（技术开发商、内容创作者、数据分析公司等）为平台和供给方提供专业服务。治理方（政府部门、行业协会等）负责监管和协调。</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角色的流动性。 在数字文旅平台生态系统中，参与者的角色是动态变化的。游客可以同时是内容生产者（发布游记和短视频）；酒店可以同时是数据提供者和数据消费者（提供客房信息，获取客流预测）；政府可以同时是治理者和平台运营者（如"一码游贵州"的运营方是政府部门）。这种角色的流动性使得平台生态系统比传统的线性价值链更加复杂，但也更加灵活和富有创新潜力。</a:t>
            </a:r>
            <a:endParaRPr lang="en-US" sz="12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5.2 平台生态系统的构建</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5.2.2 价值共创与利益分配机制</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2/3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价值共创的三层机制。 数字文旅平台的价值共创体现在三个层面。信息价值——游客的搜索、浏览和评价行为为平台贡献了数据，平台利用这些数据优化推荐算法和营销策略。内容价值——游客和 KOL 创作的游记、短视频、攻略等内容，既是个人表达，也是平台的核心资产。网络价值——每一个新加入的用户都增加了平台对已有用户的价值（网络效应），用户本身成为平台的"产品"。
 利益分配的核心矛盾。 价值共创必然引发利益分配问题——当平台的价值在很大程度上由用户和供给方"共创"时，平台方应该拿多少？OTA 平台的高佣金之所以引发争议，根本原因在于供给方认为：我提供了产品和服务、用户提供了流量和数据，平台凭什么拿走 20% 以上的收入？这一问题没有标准答案，但公平的利益分配机制是平台生态系统可持续发展的前提。近年来出现的"低佣金+增值服务"模式（基础服务低佣金甚至免费，增值服务收费）和"区块链+智能合约"模式（按贡献自...</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价值共创的三层机制。 数字文旅平台的价值共创体现在三个层面。信息价值——游客的搜索、浏览和评价行为为平台贡献了数据，平台利用这些数据优化推荐算法和营销策略。内容价值——游客和 KOL 创作的游记、短视频、攻略等内容，既是个人表达，也是平台的核心资产。网络价值——每一个新加入的用户都增加了平台对已有用户的价值（网络效应），用户本身成为平台的"产品"。</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利益分配的核心矛盾。 价值共创必然引发利益分配问题——当平台的价值在很大程度上由用户和供给方"共创"时，平台方应该拿多少？OTA 平台的高佣金之所以引发争议，根本原因在于供给方认为：我提供了产品和服务、用户提供了流量和数据，平台凭什么拿走 20% 以上的收入？这一问题没有标准答案，但公平的利益分配机制是平台生态系统可持续发展的前提。近年来出现的"低佣金+增值服务"模式（基础服务低佣金甚至免费，增值...</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服务主导逻辑与价值共创理论。 理解价值共创，需要引入 Vargo 和 Lusch 提出的"服务主导逻辑"（Service-Dominant Logic, S-D Logic）。该理论的核心主张是：价值不是由企业单方面"生产"然后"交付"给消费者的，而是由企业、消费者和其他利益相关者共同"创造"的。在文旅平台上，这一逻辑体现得尤为明显——游客的评价和分享创造了内容价值，游客的浏览和预订行为创造了数据...</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贵州乡村旅游平台的价值共创实践。 在贵州的乡村旅游领域，价值共创的理念已经落地实践。黔东南的西江千户苗寨通过"智慧苗寨"小程序，将苗族的银饰锻造、刺绣、古歌等非遗技艺数字化展示，游客可以线上预约体验课程、线下亲手制作并带走作品。在这个过程中，游客不再是"被动观看者"，而是"主动参与者"——他们的动手体验本身就是产品价值的一部分；他们的朋友圈分享和抖音短视频又为苗寨带来了新的游客。平台（小程序）、供...</a:t>
            </a:r>
            <a:endParaRPr lang="en-US" sz="12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5.2 平台生态系统的构建</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5.2.3 数据共享与 API 经济</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3/3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数据共享的价值与障碍。 数字文旅平台生态系统的效率，在很大程度上取决于数据共享的深度和广度。如果景区票务系统、酒店管理系统和交通调度系统的数据彼此隔离，平台的客流预测和智能调度就无法实现。但数据共享面临多重障碍：技术上，不同系统的数据格式和接口标准不统一；商业上，企业担心数据共享会削弱竞争优势；法律上，数据共享需要满足隐私保护和数据安全法规的要求。
 API 经济的兴起。 API（Application Programming Interface，应用程序接口）是解决数据共享问题的技术方案。通过标准化的 API 接口，不同系统之间可以实现安全、可控的数据交换。"一码游贵州"平台的成功，在很大程度上得益于贵州率先建立了全省统一的数据共享交换平台——数百家景区的票务系统通过 API 接入平台，实现了实时数据互通。API 经济的核心理念是"开放但不失控"——数据所有者可以控制哪些数据被共享、被谁...</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数据共享的价值与障碍。 数字文旅平台生态系统的效率，在很大程度上取决于数据共享的深度和广度。如果景区票务系统、酒店管理系统和交通调度系统的数据彼此隔离，平台的客流预测和智能调度就无法实现。但数据共享面临多重障碍：技术上，不同系统的数据格式和接口标准不统一；商业上，企业担心数据共享会削弱竞争优势；法律上，数据共享需要满足隐私保护和数据安全法规的要求。</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API 经济的兴起。 API（Application Programming Interface，应用程序接口）是解决数据共享问题的技术方案。通过标准化的 API 接口，不同系统之间可以实现安全、可控的数据交换。"一码游贵州"平台的成功，在很大程度上得益于贵州率先建立了全省统一的数据共享交换平台——数百家景区的票务系统通过 API 接入平台，实现了实时数据互通。API 经济的核心理念是"开放但不失...</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黄果树景区的数据整合实践。 黄果树景区扩容项目中的"大数据中心"展示了数据共享的实践价值。该中心整合了来自票务系统（实名制分时预约数据）、视频监控（客流密度数据）、物联网传感器（环境数据）、交通系统（观光车调度数据）和外部数据（气象、OTA 预订趋势）等多源数据。通过统一的数据中台，这些分散的数据被整合为"景区运行全景图"，支撑了动态定价、客流调度和安全预警等核心应用。这一实践表明，数据共享不是"...</a:t>
            </a:r>
            <a:endParaRPr lang="en-US" sz="12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400" b="1" dirty="0">
                <a:solidFill>
                  <a:srgbClr val="FFFFFF"/>
                </a:solidFill>
                <a:latin typeface="Georgia" pitchFamily="34" charset="0"/>
                <a:ea typeface="Georgia" pitchFamily="34" charset="-122"/>
                <a:cs typeface="Georgia" pitchFamily="34" charset="-120"/>
              </a:rPr>
              <a:t>5.2 平台生态系统的构建 — 要点回顾</a:t>
            </a:r>
            <a:endParaRPr lang="en-US" sz="2400" dirty="0"/>
          </a:p>
        </p:txBody>
      </p:sp>
      <p:sp>
        <p:nvSpPr>
          <p:cNvPr id="4" name="Shape 2"/>
          <p:cNvSpPr/>
          <p:nvPr/>
        </p:nvSpPr>
        <p:spPr>
          <a:xfrm>
            <a:off x="457200" y="1005840"/>
            <a:ext cx="320040" cy="320040"/>
          </a:xfrm>
          <a:prstGeom prst="ellipse">
            <a:avLst/>
          </a:prstGeom>
          <a:solidFill>
            <a:srgbClr val="10B981"/>
          </a:solidFill>
          <a:ln/>
        </p:spPr>
      </p:sp>
      <p:sp>
        <p:nvSpPr>
          <p:cNvPr id="5" name="Text 3"/>
          <p:cNvSpPr/>
          <p:nvPr/>
        </p:nvSpPr>
        <p:spPr>
          <a:xfrm>
            <a:off x="457200" y="100584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p:nvPr/>
        </p:nvSpPr>
        <p:spPr>
          <a:xfrm>
            <a:off x="914400" y="98755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5.2.1 生态系统的参与者与角色</a:t>
            </a:r>
            <a:endParaRPr lang="en-US" sz="1400" dirty="0"/>
          </a:p>
        </p:txBody>
      </p:sp>
      <p:sp>
        <p:nvSpPr>
          <p:cNvPr id="7" name="Text 5"/>
          <p:cNvSpPr/>
          <p:nvPr/>
        </p:nvSpPr>
        <p:spPr>
          <a:xfrm>
            <a:off x="914400" y="126187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五方参与者。 一个成熟的数字文旅平台生态系统通常包括五类参与者。平台方负责提供技术基础设施、制定平台规则和维护平台秩序。供给方（景区、酒店、餐饮、交通、文创企业等）提供产品和服务。需求方（游客）进行消费和体验。服务方（技术开发商、内容创作者、数据分析公司等）为平台和供给方提供专业服务。治理方（政府部...</a:t>
            </a:r>
            <a:endParaRPr lang="en-US" sz="1100" dirty="0"/>
          </a:p>
        </p:txBody>
      </p:sp>
      <p:sp>
        <p:nvSpPr>
          <p:cNvPr id="8" name="Shape 6"/>
          <p:cNvSpPr/>
          <p:nvPr/>
        </p:nvSpPr>
        <p:spPr>
          <a:xfrm>
            <a:off x="457200" y="1645920"/>
            <a:ext cx="320040" cy="320040"/>
          </a:xfrm>
          <a:prstGeom prst="ellipse">
            <a:avLst/>
          </a:prstGeom>
          <a:solidFill>
            <a:srgbClr val="10B981"/>
          </a:solidFill>
          <a:ln/>
        </p:spPr>
      </p:sp>
      <p:sp>
        <p:nvSpPr>
          <p:cNvPr id="9" name="Text 7"/>
          <p:cNvSpPr/>
          <p:nvPr/>
        </p:nvSpPr>
        <p:spPr>
          <a:xfrm>
            <a:off x="457200" y="164592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0" name="Text 8"/>
          <p:cNvSpPr/>
          <p:nvPr/>
        </p:nvSpPr>
        <p:spPr>
          <a:xfrm>
            <a:off x="914400" y="162763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5.2.2 价值共创与利益分配机制</a:t>
            </a:r>
            <a:endParaRPr lang="en-US" sz="1400" dirty="0"/>
          </a:p>
        </p:txBody>
      </p:sp>
      <p:sp>
        <p:nvSpPr>
          <p:cNvPr id="11" name="Text 9"/>
          <p:cNvSpPr/>
          <p:nvPr/>
        </p:nvSpPr>
        <p:spPr>
          <a:xfrm>
            <a:off x="914400" y="190195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价值共创的三层机制。 数字文旅平台的价值共创体现在三个层面。信息价值——游客的搜索、浏览和评价行为为平台贡献了数据，平台利用这些数据优化推荐算法和营销策略。内容价值——游客和 KOL 创作的游记、短视频、攻略等内容，既是个人表达，也是平台的核心资产。网络价值——每一个新加入的用户都增加了平台对已有用...</a:t>
            </a:r>
            <a:endParaRPr lang="en-US" sz="1100" dirty="0"/>
          </a:p>
        </p:txBody>
      </p:sp>
      <p:sp>
        <p:nvSpPr>
          <p:cNvPr id="12" name="Shape 10"/>
          <p:cNvSpPr/>
          <p:nvPr/>
        </p:nvSpPr>
        <p:spPr>
          <a:xfrm>
            <a:off x="457200" y="2286000"/>
            <a:ext cx="320040" cy="320040"/>
          </a:xfrm>
          <a:prstGeom prst="ellipse">
            <a:avLst/>
          </a:prstGeom>
          <a:solidFill>
            <a:srgbClr val="10B981"/>
          </a:solidFill>
          <a:ln/>
        </p:spPr>
      </p:sp>
      <p:sp>
        <p:nvSpPr>
          <p:cNvPr id="13" name="Text 11"/>
          <p:cNvSpPr/>
          <p:nvPr/>
        </p:nvSpPr>
        <p:spPr>
          <a:xfrm>
            <a:off x="457200" y="228600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4" name="Text 12"/>
          <p:cNvSpPr/>
          <p:nvPr/>
        </p:nvSpPr>
        <p:spPr>
          <a:xfrm>
            <a:off x="914400" y="226771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5.2.3 数据共享与 API 经济</a:t>
            </a:r>
            <a:endParaRPr lang="en-US" sz="1400" dirty="0"/>
          </a:p>
        </p:txBody>
      </p:sp>
      <p:sp>
        <p:nvSpPr>
          <p:cNvPr id="15" name="Text 13"/>
          <p:cNvSpPr/>
          <p:nvPr/>
        </p:nvSpPr>
        <p:spPr>
          <a:xfrm>
            <a:off x="914400" y="254203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数据共享的价值与障碍。 数字文旅平台生态系统的效率，在很大程度上取决于数据共享的深度和广度。如果景区票务系统、酒店管理系统和交通调度系统的数据彼此隔离，平台的客流预测和智能调度就无法实现。但数据共享面临多重障碍：技术上，不同系统的数据格式和接口标准不统一；商业上，企业担心数据共享会削弱竞争优势；法律...</a:t>
            </a:r>
            <a:endParaRPr lang="en-US" sz="11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3 节 / 共 3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5.3 平台的竞争与治理</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5.3 平台的竞争与治理</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5.3.1 平台竞争策略</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1/3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规模竞争的"赢者通吃"逻辑。 平台经济的网络效应导致了一个残酷的竞争现实：规模最大的平台往往"通吃"市场。在酒店预订领域，携程系（携程+去哪儿+同程艺龙）合计占据了超过 60% 的市场份额；在餐饮和本地生活领域，美团一家独大。这种"赢者通吃"格局的形成逻辑是：用户倾向于使用酒店最多的平台，酒店倾向于入驻用户最多的平台——形成自增强的正反馈循环。一旦某个平台达到"临界规模"，竞争对手极难追赶。
 差异化竞争策略。 面对巨头的"赢者通吃"效应，中小平台和后来者只能通过差异化策略寻找生存空间。差异化可以体现在多个维度：品类差异化（专注民宿而非全部住宿类型）、地域差异化（深耕某一省份或城市）、用户群差异化（专注商务旅客或青年背包客）、服务模式差异化（提供 OTA 不提供的特色服务）。安顺学院的智慧文旅实训项目中"AI 个性化旅游路线规划助手"的设计思路，就体现了差异化竞争的理念——不是与携程比酒店...</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规模竞争的"赢者通吃"逻辑。 平台经济的网络效应导致了一个残酷的竞争现实：规模最大的平台往往"通吃"市场。在酒店预订领域，携程系（携程+去哪儿+同程艺龙）合计占据了超过 60% 的市场份额；在餐饮和本地生活领域，美团一家独大。这种"赢者通吃"格局的形成逻辑是：用户倾向于使用酒店最多的平台，酒店倾向于入驻用户最多的平台——形成自增强的正反馈循环。一旦某个平台达到"临界规模"，竞争对手极难追赶。</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差异化竞争策略。 面对巨头的"赢者通吃"效应，中小平台和后来者只能通过差异化策略寻找生存空间。差异化可以体现在多个维度：品类差异化（专注民宿而非全部住宿类型）、地域差异化（深耕某一省份或城市）、用户群差异化（专注商务旅客或青年背包客）、服务模式差异化（提供 OTA 不提供的特色服务）。安顺学院的智慧文旅实训项目中"AI 个性化旅游路线规划助手"的设计思路，就体现了差异化竞争的理念——不是与携程比酒...</a:t>
            </a:r>
            <a:endParaRPr lang="en-US" sz="12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5.3 平台的竞争与治理</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5.3.2 "二选一"与反垄断</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2/3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平台的"二选一"行为。 "二选一"是平台经济中最受关注的垄断行为之一——要求供给方只能在自家平台经营，不得同时入驻竞争平台。这种行为在电商、外卖、旅游等多个领域都曾出现。对供给方而言，"二选一"意味着失去了多元化的销售渠道，议价能力被进一步削弱；对消费者而言，"二选一"意味着选择空间缩小，可能面临更高的价格。
 反垄断的监管趋势。 近年来，中国显著加强了平台经济的反垄断监管。2021 年，市场监管总局对阿里巴巴"二选一"行为处以 182 亿元罚款；同年，《反垄断法》完成修订，增加了针对平台经济的专门条款。在文旅领域，OTA 平台之间的竞争尚未触发大规模的"二选一"调查，但监管趋严的趋势提醒平台企业：规模优势不等于可以滥用市场支配地位。
 多平台策略与"去中心化"趋势。 近年来，文旅供给方正在从"单平台依赖"转向"多平台矩阵"策略——同时在携程、美团、飞猪、抖音、小红书等多个平台布局，根据不...</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平台的"二选一"行为。 "二选一"是平台经济中最受关注的垄断行为之一——要求供给方只能在自家平台经营，不得同时入驻竞争平台。这种行为在电商、外卖、旅游等多个领域都曾出现。对供给方而言，"二选一"意味着失去了多元化的销售渠道，议价能力被进一步削弱；对消费者而言，"二选一"意味着选择空间缩小，可能面临更高的价格。</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反垄断的监管趋势。 近年来，中国显著加强了平台经济的反垄断监管。2021 年，市场监管总局对阿里巴巴"二选一"行为处以 182 亿元罚款；同年，《反垄断法》完成修订，增加了针对平台经济的专门条款。在文旅领域，OTA 平台之间的竞争尚未触发大规模的"二选一"调查，但监管趋严的趋势提醒平台企业：规模优势不等于可以滥用市场支配地位。</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多平台策略与"去中心化"趋势。 近年来，文旅供给方正在从"单平台依赖"转向"多平台矩阵"策略——同时在携程、美团、飞猪、抖音、小红书等多个平台布局，根据不同平台的用户特征和流量特点分配不同的产品线和营销预算。这种"去中心化"趋势的背后是供给方议价意识的觉醒——"把鸡蛋放在多个篮子里"可以有效降低对单一平台的依赖风险。对平台方而言，这意味着"赢者通吃"逻辑正在松动——当供给方不再"非你不可"时，平台...</a:t>
            </a:r>
            <a:endParaRPr lang="en-US" sz="12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5.3 平台的竞争与治理</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5.3.3 中小文旅企业的平台化生存</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3/3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数字困境：不上平台没流量，上了平台没利润。 对于大量中小文旅企业（民宿、农家乐、小型景区、非遗工坊等），数字平台带来了一个典型困境：不上平台，确实没有足够的客流——在"一部手机游天下"的时代，无法在主流平台上被搜索到的商家几乎等于"不存在"；上了平台，高昂的佣金和流量费又严重挤压利润空间——一些民宿主反映，OTA 平台佣金加上参与促销活动的成本，占到客房收入的 30% 以上。这不是简单的"好"或"坏"的问题，而是一种结构性的困境。
 摆脱依赖的多条路径。 中小文旅企业摆脱平台依赖并非无路可走。路径之一是建设自有渠道——通过微信公众号、小程序、抖音号等直接触达客户，逐步积累私域流量。路径之二是加入公共平台——利用"一码游贵州"等免佣金的政府平台，降低分销成本。路径之三是差异化定位——提供 OTA 平台上难以标准化、难以比价的特色体验（如手工制作课程、深度文化讲解），减少对"比价"渠道的依赖。...</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数字困境：不上平台没流量，上了平台没利润。 对于大量中小文旅企业（民宿、农家乐、小型景区、非遗工坊等），数字平台带来了一个典型困境：不上平台，确实没有足够的客流——在"一部手机游天下"的时代，无法在主流平台上被搜索到的商家几乎等于"不存在"；上了平台，高昂的佣金和流量费又严重挤压利润空间——一些民宿主反映，OTA 平台佣金加上参与促销活动的成本，占到客房收入的 30% 以上。这不是简单的"好"或"...</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摆脱依赖的多条路径。 中小文旅企业摆脱平台依赖并非无路可走。路径之一是建设自有渠道——通过微信公众号、小程序、抖音号等直接触达客户，逐步积累私域流量。路径之二是加入公共平台——利用"一码游贵州"等免佣金的政府平台，降低分销成本。路径之三是差异化定位——提供 OTA 平台上难以标准化、难以比价的特色体验（如手工制作课程、深度文化讲解），减少对"比价"渠道的依赖。路径之四是抱团发展——多个中小商户联合...</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本章从平台类型、生态系统构建和竞争治理三个维度，系统分析了数字文旅平台经济的运作逻辑。数字文旅平台可以分为综合 OTA 平台、目的地智慧旅游平台、垂直细分平台和内容社交平台四种类型，它们在商业模式、服务范围和治理逻辑上各有侧重。平台生态系统的核心在于多元参与者的价值共创——信息价值、内容价值和网络价值通过平台汇聚和放大，但利益分配机制的不完善是当前平台治理的突出短板。平台的竞争呈现出"赢者通吃"的...</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平台不仅是技术系统，更是权力系统和利益系统。理解平台经济的运作逻辑，对于数字文旅从业者至关重要——无论是作为平台的"参与者"还是"建设者"。第 6 章将聚焦数据要素，探讨文旅数据治理的核心议题。</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简答题：比较政府主导的目的地智慧旅游平台（如"一码游贵州"）与企业主导的 OTA 平台（如携程）在商业模式、服务对象和治理逻辑上的主要差异。</a:t>
            </a:r>
            <a:endParaRPr lang="en-US" sz="12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5.3 平台的竞争与治理</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5.3.3 中小文旅企业的平台化生存 (续 1)</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3/3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
 1. 简答题：比较政府主导的目的地智慧旅游平台（如"一码游贵州"）与企业主导的 OTA 平台（如携程）在商业模式、服务对象和治理逻辑上的主要差异。
 2. 论述题：中小民宿企业面临"上平台没利润、不上平台没流量"的困境。请运用本章所学理论，为这类企业设计一套包含自有渠道建设、平台策略选择和差异化定位的综合方案。
 3. 案例分析题：假设你是安顺市旅游主管部门的工作人员，需要制定一项政策，既要鼓励数字文旅平台的发展，又要防止平台对中小商户的不公平对待。请提出你的政策建议框架。
 4. 实践操作题：打开"一码游贵州"微信小程序，作为"神秘顾客"完整体验一次从搜索目的地到完成预订的流程。分析该平台在用户体验、供给覆盖、功能完善度方面的优势和不足，撰写一份 800 字左右的体验评估报告。
 ---</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简答题：比较政府主导的目的地智慧旅游平台（如"一码游贵州"）与企业主导的 OTA 平台（如携程）在商业模式、服务对象和治理逻辑上的主要差异。</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论述题：中小民宿企业面临"上平台没利润、不上平台没流量"的困境。请运用本章所学理论，为这类企业设计一套包含自有渠道建设、平台策略选择和差异化定位的综合方案。</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案例分析题：假设你是安顺市旅游主管部门的工作人员，需要制定一项政策，既要鼓励数字文旅平台的发展，又要防止平台对中小商户的不公平对待。请提出你的政策建议框架。</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实践操作题：打开"一码游贵州"微信小程序，作为"神秘顾客"完整体验一次从搜索目的地到完成预订的流程。分析该平台在用户体验、供给覆盖、功能完善度方面的优势和不足，撰写一份 800 字左右的体验评估报告。</a:t>
            </a:r>
            <a:endParaRPr lang="en-US" sz="12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5.3 平台的竞争与治理</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5.3.3 中小文旅企业的平台化生存 (续 2)</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3/3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论述题：中小民宿企业面临"上平台没利润、不上平台没流量"的困境。请运用本章所学理论，为这类企业设计一套包含自有渠道建设、平台策略选择和差异化定位的综合方案。
 3. 案例分析题：假设你是安顺市旅游主管部门的工作人员，需要制定一项政策，既要鼓励数字文旅平台的发展，又要防止平台对中小商户的不公平对待。请提出你的政策建议框架。
 4. 实践操作题：打开"一码游贵州"微信小程序，作为"神秘顾客"完整体验一次从搜索目的地到完成预订的流程。分析该平台在用户体验、供给覆盖、功能完善度方面的优势和不足，撰写一份 800 字左右的体验评估报告。
 ---</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论述题：中小民宿企业面临"上平台没利润、不上平台没流量"的困境。请运用本章所学理论，为这类企业设计一套包含自有渠道建设、平台策略选择和差异化定位的综合方案。</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案例分析题：假设你是安顺市旅游主管部门的工作人员，需要制定一项政策，既要鼓励数字文旅平台的发展，又要防止平台对中小商户的不公平对待。请提出你的政策建议框架。</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实践操作题：打开"一码游贵州"微信小程序，作为"神秘顾客"完整体验一次从搜索目的地到完成预订的流程。分析该平台在用户体验、供给覆盖、功能完善度方面的优势和不足，撰写一份 800 字左右的体验评估报告。</a:t>
            </a:r>
            <a:endParaRPr lang="en-US" sz="12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400" b="1" dirty="0">
                <a:solidFill>
                  <a:srgbClr val="FFFFFF"/>
                </a:solidFill>
                <a:latin typeface="Georgia" pitchFamily="34" charset="0"/>
                <a:ea typeface="Georgia" pitchFamily="34" charset="-122"/>
                <a:cs typeface="Georgia" pitchFamily="34" charset="-120"/>
              </a:rPr>
              <a:t>5.3 平台的竞争与治理 — 要点回顾</a:t>
            </a:r>
            <a:endParaRPr lang="en-US" sz="2400" dirty="0"/>
          </a:p>
        </p:txBody>
      </p:sp>
      <p:sp>
        <p:nvSpPr>
          <p:cNvPr id="4" name="Shape 2"/>
          <p:cNvSpPr/>
          <p:nvPr/>
        </p:nvSpPr>
        <p:spPr>
          <a:xfrm>
            <a:off x="457200" y="1005840"/>
            <a:ext cx="320040" cy="320040"/>
          </a:xfrm>
          <a:prstGeom prst="ellipse">
            <a:avLst/>
          </a:prstGeom>
          <a:solidFill>
            <a:srgbClr val="10B981"/>
          </a:solidFill>
          <a:ln/>
        </p:spPr>
      </p:sp>
      <p:sp>
        <p:nvSpPr>
          <p:cNvPr id="5" name="Text 3"/>
          <p:cNvSpPr/>
          <p:nvPr/>
        </p:nvSpPr>
        <p:spPr>
          <a:xfrm>
            <a:off x="457200" y="100584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p:nvPr/>
        </p:nvSpPr>
        <p:spPr>
          <a:xfrm>
            <a:off x="914400" y="98755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5.3.1 平台竞争策略</a:t>
            </a:r>
            <a:endParaRPr lang="en-US" sz="1400" dirty="0"/>
          </a:p>
        </p:txBody>
      </p:sp>
      <p:sp>
        <p:nvSpPr>
          <p:cNvPr id="7" name="Text 5"/>
          <p:cNvSpPr/>
          <p:nvPr/>
        </p:nvSpPr>
        <p:spPr>
          <a:xfrm>
            <a:off x="914400" y="126187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规模竞争的"赢者通吃"逻辑。 平台经济的网络效应导致了一个残酷的竞争现实：规模最大的平台往往"通吃"市场。在酒店预订领域，携程系（携程+去哪儿+同程艺龙）合计占据了超过 60% 的市场份额；在餐饮和本地生活领域，美团一家独大。这种"赢者通吃"格局的形成逻辑是：用户倾向于使用酒店最多的平台，酒店倾向于...</a:t>
            </a:r>
            <a:endParaRPr lang="en-US" sz="1100" dirty="0"/>
          </a:p>
        </p:txBody>
      </p:sp>
      <p:sp>
        <p:nvSpPr>
          <p:cNvPr id="8" name="Shape 6"/>
          <p:cNvSpPr/>
          <p:nvPr/>
        </p:nvSpPr>
        <p:spPr>
          <a:xfrm>
            <a:off x="457200" y="1645920"/>
            <a:ext cx="320040" cy="320040"/>
          </a:xfrm>
          <a:prstGeom prst="ellipse">
            <a:avLst/>
          </a:prstGeom>
          <a:solidFill>
            <a:srgbClr val="10B981"/>
          </a:solidFill>
          <a:ln/>
        </p:spPr>
      </p:sp>
      <p:sp>
        <p:nvSpPr>
          <p:cNvPr id="9" name="Text 7"/>
          <p:cNvSpPr/>
          <p:nvPr/>
        </p:nvSpPr>
        <p:spPr>
          <a:xfrm>
            <a:off x="457200" y="164592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0" name="Text 8"/>
          <p:cNvSpPr/>
          <p:nvPr/>
        </p:nvSpPr>
        <p:spPr>
          <a:xfrm>
            <a:off x="914400" y="162763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5.3.2 "二选一"与反垄断</a:t>
            </a:r>
            <a:endParaRPr lang="en-US" sz="1400" dirty="0"/>
          </a:p>
        </p:txBody>
      </p:sp>
      <p:sp>
        <p:nvSpPr>
          <p:cNvPr id="11" name="Text 9"/>
          <p:cNvSpPr/>
          <p:nvPr/>
        </p:nvSpPr>
        <p:spPr>
          <a:xfrm>
            <a:off x="914400" y="190195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平台的"二选一"行为。 "二选一"是平台经济中最受关注的垄断行为之一——要求供给方只能在自家平台经营，不得同时入驻竞争平台。这种行为在电商、外卖、旅游等多个领域都曾出现。对供给方而言，"二选一"意味着失去了多元化的销售渠道，议价能力被进一步削弱；对消费者而言，"二选一"意味着选择空间缩小，可能面临更...</a:t>
            </a:r>
            <a:endParaRPr lang="en-US" sz="1100" dirty="0"/>
          </a:p>
        </p:txBody>
      </p:sp>
      <p:sp>
        <p:nvSpPr>
          <p:cNvPr id="12" name="Shape 10"/>
          <p:cNvSpPr/>
          <p:nvPr/>
        </p:nvSpPr>
        <p:spPr>
          <a:xfrm>
            <a:off x="457200" y="2286000"/>
            <a:ext cx="320040" cy="320040"/>
          </a:xfrm>
          <a:prstGeom prst="ellipse">
            <a:avLst/>
          </a:prstGeom>
          <a:solidFill>
            <a:srgbClr val="10B981"/>
          </a:solidFill>
          <a:ln/>
        </p:spPr>
      </p:sp>
      <p:sp>
        <p:nvSpPr>
          <p:cNvPr id="13" name="Text 11"/>
          <p:cNvSpPr/>
          <p:nvPr/>
        </p:nvSpPr>
        <p:spPr>
          <a:xfrm>
            <a:off x="457200" y="228600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4" name="Text 12"/>
          <p:cNvSpPr/>
          <p:nvPr/>
        </p:nvSpPr>
        <p:spPr>
          <a:xfrm>
            <a:off x="914400" y="226771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5.3.3 中小文旅企业的平台化生存</a:t>
            </a:r>
            <a:endParaRPr lang="en-US" sz="1400" dirty="0"/>
          </a:p>
        </p:txBody>
      </p:sp>
      <p:sp>
        <p:nvSpPr>
          <p:cNvPr id="15" name="Text 13"/>
          <p:cNvSpPr/>
          <p:nvPr/>
        </p:nvSpPr>
        <p:spPr>
          <a:xfrm>
            <a:off x="914400" y="254203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数字困境：不上平台没流量，上了平台没利润。 对于大量中小文旅企业（民宿、农家乐、小型景区、非遗工坊等），数字平台带来了一个典型困境：不上平台，确实没有足够的客流——在"一部手机游天下"的时代，无法在主流平台上被搜索到的商家几乎等于"不存在"；上了平台，高昂的佣金和流量费又严重挤压利润空间——一些民宿...</a:t>
            </a:r>
            <a:endParaRPr lang="en-US" sz="11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10B981"/>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800" b="1" dirty="0">
                <a:solidFill>
                  <a:srgbClr val="FFFFFF"/>
                </a:solidFill>
                <a:latin typeface="Georgia" pitchFamily="34" charset="0"/>
                <a:ea typeface="Georgia" pitchFamily="34" charset="-122"/>
                <a:cs typeface="Georgia" pitchFamily="34" charset="-120"/>
              </a:rPr>
              <a:t>知识拓展</a:t>
            </a:r>
            <a:endParaRPr lang="en-US" sz="2800" dirty="0"/>
          </a:p>
        </p:txBody>
      </p:sp>
      <p:sp>
        <p:nvSpPr>
          <p:cNvPr id="4" name="Shape 2"/>
          <p:cNvSpPr/>
          <p:nvPr/>
        </p:nvSpPr>
        <p:spPr>
          <a:xfrm>
            <a:off x="457200" y="1005840"/>
            <a:ext cx="8229600" cy="3474720"/>
          </a:xfrm>
          <a:prstGeom prst="rect">
            <a:avLst/>
          </a:prstGeom>
          <a:solidFill>
            <a:srgbClr val="FFFFFF"/>
          </a:solidFill>
          <a:ln/>
          <a:effectLst>
            <a:outerShdw sx="100000" sy="100000" kx="0" ky="0" algn="bl" rotWithShape="0" blurRad="76200" dist="25400" dir="8100000">
              <a:srgbClr val="000000">
                <a:alpha val="8000"/>
              </a:srgbClr>
            </a:outerShdw>
          </a:effectLst>
        </p:spPr>
      </p:sp>
      <p:sp>
        <p:nvSpPr>
          <p:cNvPr id="5" name="Shape 3"/>
          <p:cNvSpPr/>
          <p:nvPr/>
        </p:nvSpPr>
        <p:spPr>
          <a:xfrm>
            <a:off x="457200" y="1005840"/>
            <a:ext cx="73152" cy="3474720"/>
          </a:xfrm>
          <a:prstGeom prst="rect">
            <a:avLst/>
          </a:prstGeom>
          <a:solidFill>
            <a:srgbClr val="10B981"/>
          </a:solidFill>
          <a:ln/>
        </p:spPr>
      </p:sp>
      <p:sp>
        <p:nvSpPr>
          <p:cNvPr id="6" name="Text 4"/>
          <p:cNvSpPr/>
          <p:nvPr/>
        </p:nvSpPr>
        <p:spPr>
          <a:xfrm>
            <a:off x="685800" y="1097280"/>
            <a:ext cx="7772400" cy="457200"/>
          </a:xfrm>
          <a:prstGeom prst="rect">
            <a:avLst/>
          </a:prstGeom>
          <a:noFill/>
          <a:ln/>
        </p:spPr>
        <p:txBody>
          <a:bodyPr wrap="square" lIns="0" tIns="0" rIns="0" bIns="0" rtlCol="0" anchor="ctr"/>
          <a:lstStyle/>
          <a:p>
            <a:pPr algn="l" indent="0" marL="0">
              <a:buNone/>
            </a:pPr>
            <a:r>
              <a:rPr lang="en-US" sz="1600" b="1" dirty="0">
                <a:solidFill>
                  <a:srgbClr val="10B981"/>
                </a:solidFill>
                <a:latin typeface="Calibri" pitchFamily="34" charset="0"/>
                <a:ea typeface="Calibri" pitchFamily="34" charset="-122"/>
                <a:cs typeface="Calibri" pitchFamily="34" charset="-120"/>
              </a:rPr>
              <a:t>5-2：私域流量是相对于公域流量（平台流量）而言的概念。公域流量属于平台，商家需要付费购买（广告费、佣金）；私域流量属于商家自己，可以通过微信群、公众号、小程序等免费反复触达。在旅游行业，越来越多的民宿和景区开始重视私域流量的积累——通过优质服务将"游客"转化为"粉丝"，通过粉丝的口碑传播获取新客户，逐步降低对付费流量的依赖。</a:t>
            </a:r>
            <a:endParaRPr lang="en-US" sz="1600" dirty="0"/>
          </a:p>
        </p:txBody>
      </p:sp>
      <p:sp>
        <p:nvSpPr>
          <p:cNvPr id="7" name="Text 5"/>
          <p:cNvSpPr/>
          <p:nvPr/>
        </p:nvSpPr>
        <p:spPr>
          <a:xfrm>
            <a:off x="685800" y="1600200"/>
            <a:ext cx="7772400" cy="2743200"/>
          </a:xfrm>
          <a:prstGeom prst="rect">
            <a:avLst/>
          </a:prstGeom>
          <a:noFill/>
          <a:ln/>
        </p:spPr>
        <p:txBody>
          <a:bodyPr wrap="square" lIns="0" tIns="0" rIns="0" bIns="0" rtlCol="0" anchor="t"/>
          <a:lstStyle/>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[图 5-1：数字文旅平台生态系统五方参与者关系图]</a:t>
            </a:r>
            <a:endParaRPr lang="en-US" sz="1200" dirty="0"/>
          </a:p>
          <a:p>
            <a:pPr algn="l" indent="0" marL="0">
              <a:lnSpc>
                <a:spcPct val="130000"/>
              </a:lnSpc>
              <a:buNone/>
            </a:pP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a:t>
            </a:r>
            <a:endParaRPr lang="en-US" sz="12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21295C"/>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本章关键术语</a:t>
            </a:r>
            <a:endParaRPr lang="en-US" sz="2600" dirty="0"/>
          </a:p>
        </p:txBody>
      </p:sp>
      <p:sp>
        <p:nvSpPr>
          <p:cNvPr id="4" name="Shape 2"/>
          <p:cNvSpPr/>
          <p:nvPr/>
        </p:nvSpPr>
        <p:spPr>
          <a:xfrm>
            <a:off x="457200" y="1005840"/>
            <a:ext cx="3931920" cy="457200"/>
          </a:xfrm>
          <a:prstGeom prst="rect">
            <a:avLst/>
          </a:prstGeom>
          <a:solidFill>
            <a:srgbClr val="F8FAFC"/>
          </a:solidFill>
          <a:ln/>
        </p:spPr>
      </p:sp>
      <p:sp>
        <p:nvSpPr>
          <p:cNvPr id="5" name="Shape 3"/>
          <p:cNvSpPr/>
          <p:nvPr/>
        </p:nvSpPr>
        <p:spPr>
          <a:xfrm>
            <a:off x="457200" y="1005840"/>
            <a:ext cx="54864" cy="457200"/>
          </a:xfrm>
          <a:prstGeom prst="rect">
            <a:avLst/>
          </a:prstGeom>
          <a:solidFill>
            <a:srgbClr val="1C7293"/>
          </a:solidFill>
          <a:ln/>
        </p:spPr>
      </p:sp>
      <p:sp>
        <p:nvSpPr>
          <p:cNvPr id="6" name="Text 4"/>
          <p:cNvSpPr/>
          <p:nvPr/>
        </p:nvSpPr>
        <p:spPr>
          <a:xfrm>
            <a:off x="594360" y="100584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5.1.1 综合 OTA 平台</a:t>
            </a:r>
            <a:endParaRPr lang="en-US" sz="1200" dirty="0"/>
          </a:p>
        </p:txBody>
      </p:sp>
      <p:sp>
        <p:nvSpPr>
          <p:cNvPr id="7" name="Shape 5"/>
          <p:cNvSpPr/>
          <p:nvPr/>
        </p:nvSpPr>
        <p:spPr>
          <a:xfrm>
            <a:off x="457200" y="1508760"/>
            <a:ext cx="3931920" cy="457200"/>
          </a:xfrm>
          <a:prstGeom prst="rect">
            <a:avLst/>
          </a:prstGeom>
          <a:solidFill>
            <a:srgbClr val="F8FAFC"/>
          </a:solidFill>
          <a:ln/>
        </p:spPr>
      </p:sp>
      <p:sp>
        <p:nvSpPr>
          <p:cNvPr id="8" name="Shape 6"/>
          <p:cNvSpPr/>
          <p:nvPr/>
        </p:nvSpPr>
        <p:spPr>
          <a:xfrm>
            <a:off x="457200" y="1508760"/>
            <a:ext cx="54864" cy="457200"/>
          </a:xfrm>
          <a:prstGeom prst="rect">
            <a:avLst/>
          </a:prstGeom>
          <a:solidFill>
            <a:srgbClr val="1C7293"/>
          </a:solidFill>
          <a:ln/>
        </p:spPr>
      </p:sp>
      <p:sp>
        <p:nvSpPr>
          <p:cNvPr id="9" name="Text 7"/>
          <p:cNvSpPr/>
          <p:nvPr/>
        </p:nvSpPr>
        <p:spPr>
          <a:xfrm>
            <a:off x="594360" y="150876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5.1.2 目的地智慧旅游平台</a:t>
            </a:r>
            <a:endParaRPr lang="en-US" sz="1200" dirty="0"/>
          </a:p>
        </p:txBody>
      </p:sp>
      <p:sp>
        <p:nvSpPr>
          <p:cNvPr id="10" name="Shape 8"/>
          <p:cNvSpPr/>
          <p:nvPr/>
        </p:nvSpPr>
        <p:spPr>
          <a:xfrm>
            <a:off x="457200" y="2011680"/>
            <a:ext cx="3931920" cy="457200"/>
          </a:xfrm>
          <a:prstGeom prst="rect">
            <a:avLst/>
          </a:prstGeom>
          <a:solidFill>
            <a:srgbClr val="F8FAFC"/>
          </a:solidFill>
          <a:ln/>
        </p:spPr>
      </p:sp>
      <p:sp>
        <p:nvSpPr>
          <p:cNvPr id="11" name="Shape 9"/>
          <p:cNvSpPr/>
          <p:nvPr/>
        </p:nvSpPr>
        <p:spPr>
          <a:xfrm>
            <a:off x="457200" y="2011680"/>
            <a:ext cx="54864" cy="457200"/>
          </a:xfrm>
          <a:prstGeom prst="rect">
            <a:avLst/>
          </a:prstGeom>
          <a:solidFill>
            <a:srgbClr val="1C7293"/>
          </a:solidFill>
          <a:ln/>
        </p:spPr>
      </p:sp>
      <p:sp>
        <p:nvSpPr>
          <p:cNvPr id="12" name="Text 10"/>
          <p:cNvSpPr/>
          <p:nvPr/>
        </p:nvSpPr>
        <p:spPr>
          <a:xfrm>
            <a:off x="594360" y="201168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5.1.3 垂直细分平台</a:t>
            </a:r>
            <a:endParaRPr lang="en-US" sz="1200" dirty="0"/>
          </a:p>
        </p:txBody>
      </p:sp>
      <p:sp>
        <p:nvSpPr>
          <p:cNvPr id="13" name="Shape 11"/>
          <p:cNvSpPr/>
          <p:nvPr/>
        </p:nvSpPr>
        <p:spPr>
          <a:xfrm>
            <a:off x="457200" y="2514600"/>
            <a:ext cx="3931920" cy="457200"/>
          </a:xfrm>
          <a:prstGeom prst="rect">
            <a:avLst/>
          </a:prstGeom>
          <a:solidFill>
            <a:srgbClr val="F8FAFC"/>
          </a:solidFill>
          <a:ln/>
        </p:spPr>
      </p:sp>
      <p:sp>
        <p:nvSpPr>
          <p:cNvPr id="14" name="Shape 12"/>
          <p:cNvSpPr/>
          <p:nvPr/>
        </p:nvSpPr>
        <p:spPr>
          <a:xfrm>
            <a:off x="457200" y="2514600"/>
            <a:ext cx="54864" cy="457200"/>
          </a:xfrm>
          <a:prstGeom prst="rect">
            <a:avLst/>
          </a:prstGeom>
          <a:solidFill>
            <a:srgbClr val="1C7293"/>
          </a:solidFill>
          <a:ln/>
        </p:spPr>
      </p:sp>
      <p:sp>
        <p:nvSpPr>
          <p:cNvPr id="15" name="Text 13"/>
          <p:cNvSpPr/>
          <p:nvPr/>
        </p:nvSpPr>
        <p:spPr>
          <a:xfrm>
            <a:off x="594360" y="251460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5.1.4 社交媒体与内容平台</a:t>
            </a:r>
            <a:endParaRPr lang="en-US" sz="1200" dirty="0"/>
          </a:p>
        </p:txBody>
      </p:sp>
      <p:sp>
        <p:nvSpPr>
          <p:cNvPr id="16" name="Shape 14"/>
          <p:cNvSpPr/>
          <p:nvPr/>
        </p:nvSpPr>
        <p:spPr>
          <a:xfrm>
            <a:off x="457200" y="3017520"/>
            <a:ext cx="3931920" cy="457200"/>
          </a:xfrm>
          <a:prstGeom prst="rect">
            <a:avLst/>
          </a:prstGeom>
          <a:solidFill>
            <a:srgbClr val="F8FAFC"/>
          </a:solidFill>
          <a:ln/>
        </p:spPr>
      </p:sp>
      <p:sp>
        <p:nvSpPr>
          <p:cNvPr id="17" name="Shape 15"/>
          <p:cNvSpPr/>
          <p:nvPr/>
        </p:nvSpPr>
        <p:spPr>
          <a:xfrm>
            <a:off x="457200" y="3017520"/>
            <a:ext cx="54864" cy="457200"/>
          </a:xfrm>
          <a:prstGeom prst="rect">
            <a:avLst/>
          </a:prstGeom>
          <a:solidFill>
            <a:srgbClr val="1C7293"/>
          </a:solidFill>
          <a:ln/>
        </p:spPr>
      </p:sp>
      <p:sp>
        <p:nvSpPr>
          <p:cNvPr id="18" name="Text 16"/>
          <p:cNvSpPr/>
          <p:nvPr/>
        </p:nvSpPr>
        <p:spPr>
          <a:xfrm>
            <a:off x="594360" y="301752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5.2.1 生态系统的参与者与角色</a:t>
            </a:r>
            <a:endParaRPr lang="en-US" sz="1200" dirty="0"/>
          </a:p>
        </p:txBody>
      </p:sp>
      <p:sp>
        <p:nvSpPr>
          <p:cNvPr id="19" name="Shape 17"/>
          <p:cNvSpPr/>
          <p:nvPr/>
        </p:nvSpPr>
        <p:spPr>
          <a:xfrm>
            <a:off x="4754880" y="1005840"/>
            <a:ext cx="3931920" cy="457200"/>
          </a:xfrm>
          <a:prstGeom prst="rect">
            <a:avLst/>
          </a:prstGeom>
          <a:solidFill>
            <a:srgbClr val="F8FAFC"/>
          </a:solidFill>
          <a:ln/>
        </p:spPr>
      </p:sp>
      <p:sp>
        <p:nvSpPr>
          <p:cNvPr id="20" name="Shape 18"/>
          <p:cNvSpPr/>
          <p:nvPr/>
        </p:nvSpPr>
        <p:spPr>
          <a:xfrm>
            <a:off x="4754880" y="1005840"/>
            <a:ext cx="54864" cy="457200"/>
          </a:xfrm>
          <a:prstGeom prst="rect">
            <a:avLst/>
          </a:prstGeom>
          <a:solidFill>
            <a:srgbClr val="1C7293"/>
          </a:solidFill>
          <a:ln/>
        </p:spPr>
      </p:sp>
      <p:sp>
        <p:nvSpPr>
          <p:cNvPr id="21" name="Text 19"/>
          <p:cNvSpPr/>
          <p:nvPr/>
        </p:nvSpPr>
        <p:spPr>
          <a:xfrm>
            <a:off x="4892040" y="100584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5.2.2 价值共创与利益分配机制</a:t>
            </a:r>
            <a:endParaRPr lang="en-US" sz="1200" dirty="0"/>
          </a:p>
        </p:txBody>
      </p:sp>
      <p:sp>
        <p:nvSpPr>
          <p:cNvPr id="22" name="Shape 20"/>
          <p:cNvSpPr/>
          <p:nvPr/>
        </p:nvSpPr>
        <p:spPr>
          <a:xfrm>
            <a:off x="4754880" y="1508760"/>
            <a:ext cx="3931920" cy="457200"/>
          </a:xfrm>
          <a:prstGeom prst="rect">
            <a:avLst/>
          </a:prstGeom>
          <a:solidFill>
            <a:srgbClr val="F8FAFC"/>
          </a:solidFill>
          <a:ln/>
        </p:spPr>
      </p:sp>
      <p:sp>
        <p:nvSpPr>
          <p:cNvPr id="23" name="Shape 21"/>
          <p:cNvSpPr/>
          <p:nvPr/>
        </p:nvSpPr>
        <p:spPr>
          <a:xfrm>
            <a:off x="4754880" y="1508760"/>
            <a:ext cx="54864" cy="457200"/>
          </a:xfrm>
          <a:prstGeom prst="rect">
            <a:avLst/>
          </a:prstGeom>
          <a:solidFill>
            <a:srgbClr val="1C7293"/>
          </a:solidFill>
          <a:ln/>
        </p:spPr>
      </p:sp>
      <p:sp>
        <p:nvSpPr>
          <p:cNvPr id="24" name="Text 22"/>
          <p:cNvSpPr/>
          <p:nvPr/>
        </p:nvSpPr>
        <p:spPr>
          <a:xfrm>
            <a:off x="4892040" y="150876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5.2.3 数据共享与 API 经济</a:t>
            </a:r>
            <a:endParaRPr lang="en-US" sz="1200" dirty="0"/>
          </a:p>
        </p:txBody>
      </p:sp>
      <p:sp>
        <p:nvSpPr>
          <p:cNvPr id="25" name="Shape 23"/>
          <p:cNvSpPr/>
          <p:nvPr/>
        </p:nvSpPr>
        <p:spPr>
          <a:xfrm>
            <a:off x="4754880" y="2011680"/>
            <a:ext cx="3931920" cy="457200"/>
          </a:xfrm>
          <a:prstGeom prst="rect">
            <a:avLst/>
          </a:prstGeom>
          <a:solidFill>
            <a:srgbClr val="F8FAFC"/>
          </a:solidFill>
          <a:ln/>
        </p:spPr>
      </p:sp>
      <p:sp>
        <p:nvSpPr>
          <p:cNvPr id="26" name="Shape 24"/>
          <p:cNvSpPr/>
          <p:nvPr/>
        </p:nvSpPr>
        <p:spPr>
          <a:xfrm>
            <a:off x="4754880" y="2011680"/>
            <a:ext cx="54864" cy="457200"/>
          </a:xfrm>
          <a:prstGeom prst="rect">
            <a:avLst/>
          </a:prstGeom>
          <a:solidFill>
            <a:srgbClr val="1C7293"/>
          </a:solidFill>
          <a:ln/>
        </p:spPr>
      </p:sp>
      <p:sp>
        <p:nvSpPr>
          <p:cNvPr id="27" name="Text 25"/>
          <p:cNvSpPr/>
          <p:nvPr/>
        </p:nvSpPr>
        <p:spPr>
          <a:xfrm>
            <a:off x="4892040" y="201168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5.3.1 平台竞争策略</a:t>
            </a:r>
            <a:endParaRPr lang="en-US" sz="1200" dirty="0"/>
          </a:p>
        </p:txBody>
      </p:sp>
      <p:sp>
        <p:nvSpPr>
          <p:cNvPr id="28" name="Shape 26"/>
          <p:cNvSpPr/>
          <p:nvPr/>
        </p:nvSpPr>
        <p:spPr>
          <a:xfrm>
            <a:off x="4754880" y="2514600"/>
            <a:ext cx="3931920" cy="457200"/>
          </a:xfrm>
          <a:prstGeom prst="rect">
            <a:avLst/>
          </a:prstGeom>
          <a:solidFill>
            <a:srgbClr val="F8FAFC"/>
          </a:solidFill>
          <a:ln/>
        </p:spPr>
      </p:sp>
      <p:sp>
        <p:nvSpPr>
          <p:cNvPr id="29" name="Shape 27"/>
          <p:cNvSpPr/>
          <p:nvPr/>
        </p:nvSpPr>
        <p:spPr>
          <a:xfrm>
            <a:off x="4754880" y="2514600"/>
            <a:ext cx="54864" cy="457200"/>
          </a:xfrm>
          <a:prstGeom prst="rect">
            <a:avLst/>
          </a:prstGeom>
          <a:solidFill>
            <a:srgbClr val="1C7293"/>
          </a:solidFill>
          <a:ln/>
        </p:spPr>
      </p:sp>
      <p:sp>
        <p:nvSpPr>
          <p:cNvPr id="30" name="Text 28"/>
          <p:cNvSpPr/>
          <p:nvPr/>
        </p:nvSpPr>
        <p:spPr>
          <a:xfrm>
            <a:off x="4892040" y="251460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5.3.2 "二选一"与反垄断</a:t>
            </a:r>
            <a:endParaRPr lang="en-US" sz="1200" dirty="0"/>
          </a:p>
        </p:txBody>
      </p:sp>
      <p:sp>
        <p:nvSpPr>
          <p:cNvPr id="31" name="Shape 29"/>
          <p:cNvSpPr/>
          <p:nvPr/>
        </p:nvSpPr>
        <p:spPr>
          <a:xfrm>
            <a:off x="4754880" y="3017520"/>
            <a:ext cx="3931920" cy="457200"/>
          </a:xfrm>
          <a:prstGeom prst="rect">
            <a:avLst/>
          </a:prstGeom>
          <a:solidFill>
            <a:srgbClr val="F8FAFC"/>
          </a:solidFill>
          <a:ln/>
        </p:spPr>
      </p:sp>
      <p:sp>
        <p:nvSpPr>
          <p:cNvPr id="32" name="Shape 30"/>
          <p:cNvSpPr/>
          <p:nvPr/>
        </p:nvSpPr>
        <p:spPr>
          <a:xfrm>
            <a:off x="4754880" y="3017520"/>
            <a:ext cx="54864" cy="457200"/>
          </a:xfrm>
          <a:prstGeom prst="rect">
            <a:avLst/>
          </a:prstGeom>
          <a:solidFill>
            <a:srgbClr val="1C7293"/>
          </a:solidFill>
          <a:ln/>
        </p:spPr>
      </p:sp>
      <p:sp>
        <p:nvSpPr>
          <p:cNvPr id="33" name="Text 31"/>
          <p:cNvSpPr/>
          <p:nvPr/>
        </p:nvSpPr>
        <p:spPr>
          <a:xfrm>
            <a:off x="4892040" y="301752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5.3.3 中小文旅企业的平台化生存</a:t>
            </a:r>
            <a:endParaRPr lang="en-US" sz="12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EF4444"/>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课程讨论与延伸</a:t>
            </a:r>
            <a:endParaRPr lang="en-US" sz="2600" dirty="0"/>
          </a:p>
        </p:txBody>
      </p:sp>
      <p:sp>
        <p:nvSpPr>
          <p:cNvPr id="4" name="Shape 2"/>
          <p:cNvSpPr/>
          <p:nvPr/>
        </p:nvSpPr>
        <p:spPr>
          <a:xfrm>
            <a:off x="457200" y="1005840"/>
            <a:ext cx="8229600" cy="640080"/>
          </a:xfrm>
          <a:prstGeom prst="rect">
            <a:avLst/>
          </a:prstGeom>
          <a:solidFill>
            <a:srgbClr val="F8FAFC"/>
          </a:solidFill>
          <a:ln/>
        </p:spPr>
      </p:sp>
      <p:sp>
        <p:nvSpPr>
          <p:cNvPr id="5" name="Shape 3"/>
          <p:cNvSpPr/>
          <p:nvPr/>
        </p:nvSpPr>
        <p:spPr>
          <a:xfrm>
            <a:off x="457200" y="1005840"/>
            <a:ext cx="73152" cy="640080"/>
          </a:xfrm>
          <a:prstGeom prst="rect">
            <a:avLst/>
          </a:prstGeom>
          <a:solidFill>
            <a:srgbClr val="EF4444"/>
          </a:solidFill>
          <a:ln/>
        </p:spPr>
      </p:sp>
      <p:sp>
        <p:nvSpPr>
          <p:cNvPr id="6" name="Shape 4"/>
          <p:cNvSpPr/>
          <p:nvPr/>
        </p:nvSpPr>
        <p:spPr>
          <a:xfrm>
            <a:off x="640080" y="1124712"/>
            <a:ext cx="320040" cy="320040"/>
          </a:xfrm>
          <a:prstGeom prst="ellipse">
            <a:avLst/>
          </a:prstGeom>
          <a:solidFill>
            <a:srgbClr val="EF4444"/>
          </a:solidFill>
          <a:ln/>
        </p:spPr>
      </p:sp>
      <p:sp>
        <p:nvSpPr>
          <p:cNvPr id="7" name="Text 5"/>
          <p:cNvSpPr/>
          <p:nvPr/>
        </p:nvSpPr>
        <p:spPr>
          <a:xfrm>
            <a:off x="640080" y="1124712"/>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8" name="Text 6"/>
          <p:cNvSpPr/>
          <p:nvPr/>
        </p:nvSpPr>
        <p:spPr>
          <a:xfrm>
            <a:off x="1097280" y="1051560"/>
            <a:ext cx="7315200" cy="548640"/>
          </a:xfrm>
          <a:prstGeom prst="rect">
            <a:avLst/>
          </a:prstGeom>
          <a:noFill/>
          <a:ln/>
        </p:spPr>
        <p:txBody>
          <a:bodyPr wrap="square" lIns="0" tIns="0" rIns="0" bIns="0" rtlCol="0" anchor="ctr"/>
          <a:lstStyle/>
          <a:p>
            <a:pPr algn="l" indent="0" marL="0">
              <a:lnSpc>
                <a:spcPct val="120000"/>
              </a:lnSpc>
              <a:buNone/>
            </a:pPr>
            <a:r>
              <a:rPr lang="en-US" sz="1300" dirty="0">
                <a:solidFill>
                  <a:srgbClr val="1E293B"/>
                </a:solidFill>
                <a:latin typeface="Calibri" pitchFamily="34" charset="0"/>
                <a:ea typeface="Calibri" pitchFamily="34" charset="-122"/>
                <a:cs typeface="Calibri" pitchFamily="34" charset="-120"/>
              </a:rPr>
              <a:t>5.1 数字文旅平台的类型与功能：结合实际案例分析其核心观点的应用场景</a:t>
            </a:r>
            <a:endParaRPr lang="en-US" sz="1300" dirty="0"/>
          </a:p>
        </p:txBody>
      </p:sp>
      <p:sp>
        <p:nvSpPr>
          <p:cNvPr id="9" name="Shape 7"/>
          <p:cNvSpPr/>
          <p:nvPr/>
        </p:nvSpPr>
        <p:spPr>
          <a:xfrm>
            <a:off x="457200" y="1737360"/>
            <a:ext cx="8229600" cy="640080"/>
          </a:xfrm>
          <a:prstGeom prst="rect">
            <a:avLst/>
          </a:prstGeom>
          <a:solidFill>
            <a:srgbClr val="F8FAFC"/>
          </a:solidFill>
          <a:ln/>
        </p:spPr>
      </p:sp>
      <p:sp>
        <p:nvSpPr>
          <p:cNvPr id="10" name="Shape 8"/>
          <p:cNvSpPr/>
          <p:nvPr/>
        </p:nvSpPr>
        <p:spPr>
          <a:xfrm>
            <a:off x="457200" y="1737360"/>
            <a:ext cx="73152" cy="640080"/>
          </a:xfrm>
          <a:prstGeom prst="rect">
            <a:avLst/>
          </a:prstGeom>
          <a:solidFill>
            <a:srgbClr val="EF4444"/>
          </a:solidFill>
          <a:ln/>
        </p:spPr>
      </p:sp>
      <p:sp>
        <p:nvSpPr>
          <p:cNvPr id="11" name="Shape 9"/>
          <p:cNvSpPr/>
          <p:nvPr/>
        </p:nvSpPr>
        <p:spPr>
          <a:xfrm>
            <a:off x="640080" y="1856232"/>
            <a:ext cx="320040" cy="320040"/>
          </a:xfrm>
          <a:prstGeom prst="ellipse">
            <a:avLst/>
          </a:prstGeom>
          <a:solidFill>
            <a:srgbClr val="EF4444"/>
          </a:solidFill>
          <a:ln/>
        </p:spPr>
      </p:sp>
      <p:sp>
        <p:nvSpPr>
          <p:cNvPr id="12" name="Text 10"/>
          <p:cNvSpPr/>
          <p:nvPr/>
        </p:nvSpPr>
        <p:spPr>
          <a:xfrm>
            <a:off x="640080" y="1856232"/>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3" name="Text 11"/>
          <p:cNvSpPr/>
          <p:nvPr/>
        </p:nvSpPr>
        <p:spPr>
          <a:xfrm>
            <a:off x="1097280" y="1783080"/>
            <a:ext cx="7315200" cy="548640"/>
          </a:xfrm>
          <a:prstGeom prst="rect">
            <a:avLst/>
          </a:prstGeom>
          <a:noFill/>
          <a:ln/>
        </p:spPr>
        <p:txBody>
          <a:bodyPr wrap="square" lIns="0" tIns="0" rIns="0" bIns="0" rtlCol="0" anchor="ctr"/>
          <a:lstStyle/>
          <a:p>
            <a:pPr algn="l" indent="0" marL="0">
              <a:lnSpc>
                <a:spcPct val="120000"/>
              </a:lnSpc>
              <a:buNone/>
            </a:pPr>
            <a:r>
              <a:rPr lang="en-US" sz="1300" dirty="0">
                <a:solidFill>
                  <a:srgbClr val="1E293B"/>
                </a:solidFill>
                <a:latin typeface="Calibri" pitchFamily="34" charset="0"/>
                <a:ea typeface="Calibri" pitchFamily="34" charset="-122"/>
                <a:cs typeface="Calibri" pitchFamily="34" charset="-120"/>
              </a:rPr>
              <a:t>5.2 平台生态系统的构建：结合实际案例分析其核心观点的应用场景</a:t>
            </a:r>
            <a:endParaRPr lang="en-US" sz="1300" dirty="0"/>
          </a:p>
        </p:txBody>
      </p:sp>
      <p:sp>
        <p:nvSpPr>
          <p:cNvPr id="14" name="Shape 12"/>
          <p:cNvSpPr/>
          <p:nvPr/>
        </p:nvSpPr>
        <p:spPr>
          <a:xfrm>
            <a:off x="457200" y="2468880"/>
            <a:ext cx="8229600" cy="640080"/>
          </a:xfrm>
          <a:prstGeom prst="rect">
            <a:avLst/>
          </a:prstGeom>
          <a:solidFill>
            <a:srgbClr val="F8FAFC"/>
          </a:solidFill>
          <a:ln/>
        </p:spPr>
      </p:sp>
      <p:sp>
        <p:nvSpPr>
          <p:cNvPr id="15" name="Shape 13"/>
          <p:cNvSpPr/>
          <p:nvPr/>
        </p:nvSpPr>
        <p:spPr>
          <a:xfrm>
            <a:off x="457200" y="2468880"/>
            <a:ext cx="73152" cy="640080"/>
          </a:xfrm>
          <a:prstGeom prst="rect">
            <a:avLst/>
          </a:prstGeom>
          <a:solidFill>
            <a:srgbClr val="EF4444"/>
          </a:solidFill>
          <a:ln/>
        </p:spPr>
      </p:sp>
      <p:sp>
        <p:nvSpPr>
          <p:cNvPr id="16" name="Shape 14"/>
          <p:cNvSpPr/>
          <p:nvPr/>
        </p:nvSpPr>
        <p:spPr>
          <a:xfrm>
            <a:off x="640080" y="2587752"/>
            <a:ext cx="320040" cy="320040"/>
          </a:xfrm>
          <a:prstGeom prst="ellipse">
            <a:avLst/>
          </a:prstGeom>
          <a:solidFill>
            <a:srgbClr val="EF4444"/>
          </a:solidFill>
          <a:ln/>
        </p:spPr>
      </p:sp>
      <p:sp>
        <p:nvSpPr>
          <p:cNvPr id="17" name="Text 15"/>
          <p:cNvSpPr/>
          <p:nvPr/>
        </p:nvSpPr>
        <p:spPr>
          <a:xfrm>
            <a:off x="640080" y="2587752"/>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8" name="Text 16"/>
          <p:cNvSpPr/>
          <p:nvPr/>
        </p:nvSpPr>
        <p:spPr>
          <a:xfrm>
            <a:off x="1097280" y="2514600"/>
            <a:ext cx="7315200" cy="548640"/>
          </a:xfrm>
          <a:prstGeom prst="rect">
            <a:avLst/>
          </a:prstGeom>
          <a:noFill/>
          <a:ln/>
        </p:spPr>
        <p:txBody>
          <a:bodyPr wrap="square" lIns="0" tIns="0" rIns="0" bIns="0" rtlCol="0" anchor="ctr"/>
          <a:lstStyle/>
          <a:p>
            <a:pPr algn="l" indent="0" marL="0">
              <a:lnSpc>
                <a:spcPct val="120000"/>
              </a:lnSpc>
              <a:buNone/>
            </a:pPr>
            <a:r>
              <a:rPr lang="en-US" sz="1300" dirty="0">
                <a:solidFill>
                  <a:srgbClr val="1E293B"/>
                </a:solidFill>
                <a:latin typeface="Calibri" pitchFamily="34" charset="0"/>
                <a:ea typeface="Calibri" pitchFamily="34" charset="-122"/>
                <a:cs typeface="Calibri" pitchFamily="34" charset="-120"/>
              </a:rPr>
              <a:t>5.3 平台的竞争与治理：结合实际案例分析其核心观点的应用场景</a:t>
            </a:r>
            <a:endParaRPr lang="en-US" sz="1300" dirty="0"/>
          </a:p>
        </p:txBody>
      </p:sp>
      <p:sp>
        <p:nvSpPr>
          <p:cNvPr id="19" name="Shape 17"/>
          <p:cNvSpPr/>
          <p:nvPr/>
        </p:nvSpPr>
        <p:spPr>
          <a:xfrm>
            <a:off x="457200" y="3200400"/>
            <a:ext cx="8229600" cy="640080"/>
          </a:xfrm>
          <a:prstGeom prst="rect">
            <a:avLst/>
          </a:prstGeom>
          <a:solidFill>
            <a:srgbClr val="F8FAFC"/>
          </a:solidFill>
          <a:ln/>
        </p:spPr>
      </p:sp>
      <p:sp>
        <p:nvSpPr>
          <p:cNvPr id="20" name="Shape 18"/>
          <p:cNvSpPr/>
          <p:nvPr/>
        </p:nvSpPr>
        <p:spPr>
          <a:xfrm>
            <a:off x="457200" y="3200400"/>
            <a:ext cx="73152" cy="640080"/>
          </a:xfrm>
          <a:prstGeom prst="rect">
            <a:avLst/>
          </a:prstGeom>
          <a:solidFill>
            <a:srgbClr val="EF4444"/>
          </a:solidFill>
          <a:ln/>
        </p:spPr>
      </p:sp>
      <p:sp>
        <p:nvSpPr>
          <p:cNvPr id="21" name="Shape 19"/>
          <p:cNvSpPr/>
          <p:nvPr/>
        </p:nvSpPr>
        <p:spPr>
          <a:xfrm>
            <a:off x="640080" y="3319272"/>
            <a:ext cx="320040" cy="320040"/>
          </a:xfrm>
          <a:prstGeom prst="ellipse">
            <a:avLst/>
          </a:prstGeom>
          <a:solidFill>
            <a:srgbClr val="EF4444"/>
          </a:solidFill>
          <a:ln/>
        </p:spPr>
      </p:sp>
      <p:sp>
        <p:nvSpPr>
          <p:cNvPr id="22" name="Text 20"/>
          <p:cNvSpPr/>
          <p:nvPr/>
        </p:nvSpPr>
        <p:spPr>
          <a:xfrm>
            <a:off x="640080" y="3319272"/>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4</a:t>
            </a:r>
            <a:endParaRPr lang="en-US" sz="1300" dirty="0"/>
          </a:p>
        </p:txBody>
      </p:sp>
      <p:sp>
        <p:nvSpPr>
          <p:cNvPr id="23" name="Text 21"/>
          <p:cNvSpPr/>
          <p:nvPr/>
        </p:nvSpPr>
        <p:spPr>
          <a:xfrm>
            <a:off x="1097280" y="3246120"/>
            <a:ext cx="7315200" cy="548640"/>
          </a:xfrm>
          <a:prstGeom prst="rect">
            <a:avLst/>
          </a:prstGeom>
          <a:noFill/>
          <a:ln/>
        </p:spPr>
        <p:txBody>
          <a:bodyPr wrap="square" lIns="0" tIns="0" rIns="0" bIns="0" rtlCol="0" anchor="ctr"/>
          <a:lstStyle/>
          <a:p>
            <a:pPr algn="l" indent="0" marL="0">
              <a:lnSpc>
                <a:spcPct val="120000"/>
              </a:lnSpc>
              <a:buNone/>
            </a:pPr>
            <a:r>
              <a:rPr lang="en-US" sz="1300" dirty="0">
                <a:solidFill>
                  <a:srgbClr val="1E293B"/>
                </a:solidFill>
                <a:latin typeface="Calibri" pitchFamily="34" charset="0"/>
                <a:ea typeface="Calibri" pitchFamily="34" charset="-122"/>
                <a:cs typeface="Calibri" pitchFamily="34" charset="-120"/>
              </a:rPr>
              <a:t>延伸阅读：查阅近两年数字文旅领域相关学术论文，对比本章观点</a:t>
            </a:r>
            <a:endParaRPr lang="en-US" sz="1300" dirty="0"/>
          </a:p>
        </p:txBody>
      </p:sp>
      <p:sp>
        <p:nvSpPr>
          <p:cNvPr id="24" name="Shape 22"/>
          <p:cNvSpPr/>
          <p:nvPr/>
        </p:nvSpPr>
        <p:spPr>
          <a:xfrm>
            <a:off x="457200" y="3931920"/>
            <a:ext cx="8229600" cy="640080"/>
          </a:xfrm>
          <a:prstGeom prst="rect">
            <a:avLst/>
          </a:prstGeom>
          <a:solidFill>
            <a:srgbClr val="F8FAFC"/>
          </a:solidFill>
          <a:ln/>
        </p:spPr>
      </p:sp>
      <p:sp>
        <p:nvSpPr>
          <p:cNvPr id="25" name="Shape 23"/>
          <p:cNvSpPr/>
          <p:nvPr/>
        </p:nvSpPr>
        <p:spPr>
          <a:xfrm>
            <a:off x="457200" y="3931920"/>
            <a:ext cx="73152" cy="640080"/>
          </a:xfrm>
          <a:prstGeom prst="rect">
            <a:avLst/>
          </a:prstGeom>
          <a:solidFill>
            <a:srgbClr val="EF4444"/>
          </a:solidFill>
          <a:ln/>
        </p:spPr>
      </p:sp>
      <p:sp>
        <p:nvSpPr>
          <p:cNvPr id="26" name="Shape 24"/>
          <p:cNvSpPr/>
          <p:nvPr/>
        </p:nvSpPr>
        <p:spPr>
          <a:xfrm>
            <a:off x="640080" y="4050792"/>
            <a:ext cx="320040" cy="320040"/>
          </a:xfrm>
          <a:prstGeom prst="ellipse">
            <a:avLst/>
          </a:prstGeom>
          <a:solidFill>
            <a:srgbClr val="EF4444"/>
          </a:solidFill>
          <a:ln/>
        </p:spPr>
      </p:sp>
      <p:sp>
        <p:nvSpPr>
          <p:cNvPr id="27" name="Text 25"/>
          <p:cNvSpPr/>
          <p:nvPr/>
        </p:nvSpPr>
        <p:spPr>
          <a:xfrm>
            <a:off x="640080" y="4050792"/>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5</a:t>
            </a:r>
            <a:endParaRPr lang="en-US" sz="1300" dirty="0"/>
          </a:p>
        </p:txBody>
      </p:sp>
      <p:sp>
        <p:nvSpPr>
          <p:cNvPr id="28" name="Text 26"/>
          <p:cNvSpPr/>
          <p:nvPr/>
        </p:nvSpPr>
        <p:spPr>
          <a:xfrm>
            <a:off x="1097280" y="3977640"/>
            <a:ext cx="7315200" cy="548640"/>
          </a:xfrm>
          <a:prstGeom prst="rect">
            <a:avLst/>
          </a:prstGeom>
          <a:noFill/>
          <a:ln/>
        </p:spPr>
        <p:txBody>
          <a:bodyPr wrap="square" lIns="0" tIns="0" rIns="0" bIns="0" rtlCol="0" anchor="ctr"/>
          <a:lstStyle/>
          <a:p>
            <a:pPr algn="l" indent="0" marL="0">
              <a:lnSpc>
                <a:spcPct val="120000"/>
              </a:lnSpc>
              <a:buNone/>
            </a:pPr>
            <a:r>
              <a:rPr lang="en-US" sz="1300" dirty="0">
                <a:solidFill>
                  <a:srgbClr val="1E293B"/>
                </a:solidFill>
                <a:latin typeface="Calibri" pitchFamily="34" charset="0"/>
                <a:ea typeface="Calibri" pitchFamily="34" charset="-122"/>
                <a:cs typeface="Calibri" pitchFamily="34" charset="-120"/>
              </a:rPr>
              <a:t>实践任务：选择一个贵州文旅案例，运用本章理论框架进行分析</a:t>
            </a:r>
            <a:endParaRPr lang="en-US" sz="13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EF4444"/>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800" b="1" dirty="0">
                <a:solidFill>
                  <a:srgbClr val="FFFFFF"/>
                </a:solidFill>
                <a:latin typeface="Georgia" pitchFamily="34" charset="0"/>
                <a:ea typeface="Georgia" pitchFamily="34" charset="-122"/>
                <a:cs typeface="Georgia" pitchFamily="34" charset="-120"/>
              </a:rPr>
              <a:t>思考与讨论</a:t>
            </a:r>
            <a:endParaRPr lang="en-US" sz="2800" dirty="0"/>
          </a:p>
        </p:txBody>
      </p:sp>
      <p:sp>
        <p:nvSpPr>
          <p:cNvPr id="4" name="Shape 2"/>
          <p:cNvSpPr/>
          <p:nvPr/>
        </p:nvSpPr>
        <p:spPr>
          <a:xfrm>
            <a:off x="457200" y="1005840"/>
            <a:ext cx="8229600" cy="822960"/>
          </a:xfrm>
          <a:prstGeom prst="rect">
            <a:avLst/>
          </a:prstGeom>
          <a:solidFill>
            <a:srgbClr val="F8FAFC"/>
          </a:solidFill>
          <a:ln/>
        </p:spPr>
      </p:sp>
      <p:sp>
        <p:nvSpPr>
          <p:cNvPr id="5" name="Shape 3"/>
          <p:cNvSpPr/>
          <p:nvPr/>
        </p:nvSpPr>
        <p:spPr>
          <a:xfrm>
            <a:off x="457200" y="1005840"/>
            <a:ext cx="73152" cy="822960"/>
          </a:xfrm>
          <a:prstGeom prst="rect">
            <a:avLst/>
          </a:prstGeom>
          <a:solidFill>
            <a:srgbClr val="065A82"/>
          </a:solidFill>
          <a:ln/>
        </p:spPr>
      </p:sp>
      <p:sp>
        <p:nvSpPr>
          <p:cNvPr id="6" name="Shape 4"/>
          <p:cNvSpPr/>
          <p:nvPr/>
        </p:nvSpPr>
        <p:spPr>
          <a:xfrm>
            <a:off x="640080" y="1143000"/>
            <a:ext cx="365760" cy="365760"/>
          </a:xfrm>
          <a:prstGeom prst="ellipse">
            <a:avLst/>
          </a:prstGeom>
          <a:solidFill>
            <a:srgbClr val="065A82"/>
          </a:solidFill>
          <a:ln/>
        </p:spPr>
      </p:sp>
      <p:sp>
        <p:nvSpPr>
          <p:cNvPr id="7" name="Text 5"/>
          <p:cNvSpPr/>
          <p:nvPr/>
        </p:nvSpPr>
        <p:spPr>
          <a:xfrm>
            <a:off x="640080" y="114300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1</a:t>
            </a:r>
            <a:endParaRPr lang="en-US" sz="1400" dirty="0"/>
          </a:p>
        </p:txBody>
      </p:sp>
      <p:sp>
        <p:nvSpPr>
          <p:cNvPr id="8" name="Text 6"/>
          <p:cNvSpPr/>
          <p:nvPr/>
        </p:nvSpPr>
        <p:spPr>
          <a:xfrm>
            <a:off x="1188720" y="1051560"/>
            <a:ext cx="7315200" cy="731520"/>
          </a:xfrm>
          <a:prstGeom prst="rect">
            <a:avLst/>
          </a:prstGeom>
          <a:noFill/>
          <a:ln/>
        </p:spPr>
        <p:txBody>
          <a:bodyPr wrap="square" lIns="0" tIns="0" rIns="0" bIns="0" rtlCol="0" anchor="ctr"/>
          <a:lstStyle/>
          <a:p>
            <a:pPr algn="l" indent="0" marL="0">
              <a:lnSpc>
                <a:spcPct val="120000"/>
              </a:lnSpc>
              <a:buNone/>
            </a:pPr>
            <a:r>
              <a:rPr lang="en-US" sz="1200" dirty="0">
                <a:solidFill>
                  <a:srgbClr val="1E293B"/>
                </a:solidFill>
                <a:latin typeface="Calibri" pitchFamily="34" charset="0"/>
                <a:ea typeface="Calibri" pitchFamily="34" charset="-122"/>
                <a:cs typeface="Calibri" pitchFamily="34" charset="-120"/>
              </a:rPr>
              <a:t>简答题：比较政府主导的目的地智慧旅游平台（如"一码游贵州"）与企业主导的 OTA 平台（如携程）在商业模式、服务对象和治理逻辑上的主要差异。</a:t>
            </a:r>
            <a:endParaRPr lang="en-US" sz="1200" dirty="0"/>
          </a:p>
        </p:txBody>
      </p:sp>
      <p:sp>
        <p:nvSpPr>
          <p:cNvPr id="9" name="Shape 7"/>
          <p:cNvSpPr/>
          <p:nvPr/>
        </p:nvSpPr>
        <p:spPr>
          <a:xfrm>
            <a:off x="457200" y="1965960"/>
            <a:ext cx="8229600" cy="822960"/>
          </a:xfrm>
          <a:prstGeom prst="rect">
            <a:avLst/>
          </a:prstGeom>
          <a:solidFill>
            <a:srgbClr val="F8FAFC"/>
          </a:solidFill>
          <a:ln/>
        </p:spPr>
      </p:sp>
      <p:sp>
        <p:nvSpPr>
          <p:cNvPr id="10" name="Shape 8"/>
          <p:cNvSpPr/>
          <p:nvPr/>
        </p:nvSpPr>
        <p:spPr>
          <a:xfrm>
            <a:off x="457200" y="1965960"/>
            <a:ext cx="73152" cy="822960"/>
          </a:xfrm>
          <a:prstGeom prst="rect">
            <a:avLst/>
          </a:prstGeom>
          <a:solidFill>
            <a:srgbClr val="1C7293"/>
          </a:solidFill>
          <a:ln/>
        </p:spPr>
      </p:sp>
      <p:sp>
        <p:nvSpPr>
          <p:cNvPr id="11" name="Shape 9"/>
          <p:cNvSpPr/>
          <p:nvPr/>
        </p:nvSpPr>
        <p:spPr>
          <a:xfrm>
            <a:off x="640080" y="2103120"/>
            <a:ext cx="365760" cy="365760"/>
          </a:xfrm>
          <a:prstGeom prst="ellipse">
            <a:avLst/>
          </a:prstGeom>
          <a:solidFill>
            <a:srgbClr val="1C7293"/>
          </a:solidFill>
          <a:ln/>
        </p:spPr>
      </p:sp>
      <p:sp>
        <p:nvSpPr>
          <p:cNvPr id="12" name="Text 10"/>
          <p:cNvSpPr/>
          <p:nvPr/>
        </p:nvSpPr>
        <p:spPr>
          <a:xfrm>
            <a:off x="640080" y="210312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2</a:t>
            </a:r>
            <a:endParaRPr lang="en-US" sz="1400" dirty="0"/>
          </a:p>
        </p:txBody>
      </p:sp>
      <p:sp>
        <p:nvSpPr>
          <p:cNvPr id="13" name="Text 11"/>
          <p:cNvSpPr/>
          <p:nvPr/>
        </p:nvSpPr>
        <p:spPr>
          <a:xfrm>
            <a:off x="1188720" y="2011680"/>
            <a:ext cx="7315200" cy="731520"/>
          </a:xfrm>
          <a:prstGeom prst="rect">
            <a:avLst/>
          </a:prstGeom>
          <a:noFill/>
          <a:ln/>
        </p:spPr>
        <p:txBody>
          <a:bodyPr wrap="square" lIns="0" tIns="0" rIns="0" bIns="0" rtlCol="0" anchor="ctr"/>
          <a:lstStyle/>
          <a:p>
            <a:pPr algn="l" indent="0" marL="0">
              <a:lnSpc>
                <a:spcPct val="120000"/>
              </a:lnSpc>
              <a:buNone/>
            </a:pPr>
            <a:r>
              <a:rPr lang="en-US" sz="1200" dirty="0">
                <a:solidFill>
                  <a:srgbClr val="1E293B"/>
                </a:solidFill>
                <a:latin typeface="Calibri" pitchFamily="34" charset="0"/>
                <a:ea typeface="Calibri" pitchFamily="34" charset="-122"/>
                <a:cs typeface="Calibri" pitchFamily="34" charset="-120"/>
              </a:rPr>
              <a:t>论述题：中小民宿企业面临"上平台没利润、不上平台没流量"的困境。请运用本章所学理论，为这类企业设计一套包含自有渠道建设、平台策略选择和差异化定位的综合方案。</a:t>
            </a:r>
            <a:endParaRPr lang="en-US" sz="1200" dirty="0"/>
          </a:p>
        </p:txBody>
      </p:sp>
      <p:sp>
        <p:nvSpPr>
          <p:cNvPr id="14" name="Shape 12"/>
          <p:cNvSpPr/>
          <p:nvPr/>
        </p:nvSpPr>
        <p:spPr>
          <a:xfrm>
            <a:off x="457200" y="2926080"/>
            <a:ext cx="8229600" cy="822960"/>
          </a:xfrm>
          <a:prstGeom prst="rect">
            <a:avLst/>
          </a:prstGeom>
          <a:solidFill>
            <a:srgbClr val="F8FAFC"/>
          </a:solidFill>
          <a:ln/>
        </p:spPr>
      </p:sp>
      <p:sp>
        <p:nvSpPr>
          <p:cNvPr id="15" name="Shape 13"/>
          <p:cNvSpPr/>
          <p:nvPr/>
        </p:nvSpPr>
        <p:spPr>
          <a:xfrm>
            <a:off x="457200" y="2926080"/>
            <a:ext cx="73152" cy="822960"/>
          </a:xfrm>
          <a:prstGeom prst="rect">
            <a:avLst/>
          </a:prstGeom>
          <a:solidFill>
            <a:srgbClr val="F59E0B"/>
          </a:solidFill>
          <a:ln/>
        </p:spPr>
      </p:sp>
      <p:sp>
        <p:nvSpPr>
          <p:cNvPr id="16" name="Shape 14"/>
          <p:cNvSpPr/>
          <p:nvPr/>
        </p:nvSpPr>
        <p:spPr>
          <a:xfrm>
            <a:off x="640080" y="3063240"/>
            <a:ext cx="365760" cy="365760"/>
          </a:xfrm>
          <a:prstGeom prst="ellipse">
            <a:avLst/>
          </a:prstGeom>
          <a:solidFill>
            <a:srgbClr val="F59E0B"/>
          </a:solidFill>
          <a:ln/>
        </p:spPr>
      </p:sp>
      <p:sp>
        <p:nvSpPr>
          <p:cNvPr id="17" name="Text 15"/>
          <p:cNvSpPr/>
          <p:nvPr/>
        </p:nvSpPr>
        <p:spPr>
          <a:xfrm>
            <a:off x="640080" y="306324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3</a:t>
            </a:r>
            <a:endParaRPr lang="en-US" sz="1400" dirty="0"/>
          </a:p>
        </p:txBody>
      </p:sp>
      <p:sp>
        <p:nvSpPr>
          <p:cNvPr id="18" name="Text 16"/>
          <p:cNvSpPr/>
          <p:nvPr/>
        </p:nvSpPr>
        <p:spPr>
          <a:xfrm>
            <a:off x="1188720" y="2971800"/>
            <a:ext cx="7315200" cy="731520"/>
          </a:xfrm>
          <a:prstGeom prst="rect">
            <a:avLst/>
          </a:prstGeom>
          <a:noFill/>
          <a:ln/>
        </p:spPr>
        <p:txBody>
          <a:bodyPr wrap="square" lIns="0" tIns="0" rIns="0" bIns="0" rtlCol="0" anchor="ctr"/>
          <a:lstStyle/>
          <a:p>
            <a:pPr algn="l" indent="0" marL="0">
              <a:lnSpc>
                <a:spcPct val="120000"/>
              </a:lnSpc>
              <a:buNone/>
            </a:pPr>
            <a:r>
              <a:rPr lang="en-US" sz="1200" dirty="0">
                <a:solidFill>
                  <a:srgbClr val="1E293B"/>
                </a:solidFill>
                <a:latin typeface="Calibri" pitchFamily="34" charset="0"/>
                <a:ea typeface="Calibri" pitchFamily="34" charset="-122"/>
                <a:cs typeface="Calibri" pitchFamily="34" charset="-120"/>
              </a:rPr>
              <a:t>案例分析题：假设你是安顺市旅游主管部门的工作人员，需要制定一项政策，既要鼓励数字文旅平台的发展，又要防止平台对中小商户的不公平对待。请提出你的政策建议框架。</a:t>
            </a:r>
            <a:endParaRPr lang="en-US" sz="1200" dirty="0"/>
          </a:p>
        </p:txBody>
      </p:sp>
      <p:sp>
        <p:nvSpPr>
          <p:cNvPr id="19" name="Shape 17"/>
          <p:cNvSpPr/>
          <p:nvPr/>
        </p:nvSpPr>
        <p:spPr>
          <a:xfrm>
            <a:off x="457200" y="3886200"/>
            <a:ext cx="8229600" cy="822960"/>
          </a:xfrm>
          <a:prstGeom prst="rect">
            <a:avLst/>
          </a:prstGeom>
          <a:solidFill>
            <a:srgbClr val="F8FAFC"/>
          </a:solidFill>
          <a:ln/>
        </p:spPr>
      </p:sp>
      <p:sp>
        <p:nvSpPr>
          <p:cNvPr id="20" name="Shape 18"/>
          <p:cNvSpPr/>
          <p:nvPr/>
        </p:nvSpPr>
        <p:spPr>
          <a:xfrm>
            <a:off x="457200" y="3886200"/>
            <a:ext cx="73152" cy="822960"/>
          </a:xfrm>
          <a:prstGeom prst="rect">
            <a:avLst/>
          </a:prstGeom>
          <a:solidFill>
            <a:srgbClr val="10B981"/>
          </a:solidFill>
          <a:ln/>
        </p:spPr>
      </p:sp>
      <p:sp>
        <p:nvSpPr>
          <p:cNvPr id="21" name="Shape 19"/>
          <p:cNvSpPr/>
          <p:nvPr/>
        </p:nvSpPr>
        <p:spPr>
          <a:xfrm>
            <a:off x="640080" y="4023360"/>
            <a:ext cx="365760" cy="365760"/>
          </a:xfrm>
          <a:prstGeom prst="ellipse">
            <a:avLst/>
          </a:prstGeom>
          <a:solidFill>
            <a:srgbClr val="10B981"/>
          </a:solidFill>
          <a:ln/>
        </p:spPr>
      </p:sp>
      <p:sp>
        <p:nvSpPr>
          <p:cNvPr id="22" name="Text 20"/>
          <p:cNvSpPr/>
          <p:nvPr/>
        </p:nvSpPr>
        <p:spPr>
          <a:xfrm>
            <a:off x="640080" y="402336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4</a:t>
            </a:r>
            <a:endParaRPr lang="en-US" sz="1400" dirty="0"/>
          </a:p>
        </p:txBody>
      </p:sp>
      <p:sp>
        <p:nvSpPr>
          <p:cNvPr id="23" name="Text 21"/>
          <p:cNvSpPr/>
          <p:nvPr/>
        </p:nvSpPr>
        <p:spPr>
          <a:xfrm>
            <a:off x="1188720" y="3931920"/>
            <a:ext cx="7315200" cy="731520"/>
          </a:xfrm>
          <a:prstGeom prst="rect">
            <a:avLst/>
          </a:prstGeom>
          <a:noFill/>
          <a:ln/>
        </p:spPr>
        <p:txBody>
          <a:bodyPr wrap="square" lIns="0" tIns="0" rIns="0" bIns="0" rtlCol="0" anchor="ctr"/>
          <a:lstStyle/>
          <a:p>
            <a:pPr algn="l" indent="0" marL="0">
              <a:lnSpc>
                <a:spcPct val="120000"/>
              </a:lnSpc>
              <a:buNone/>
            </a:pPr>
            <a:r>
              <a:rPr lang="en-US" sz="1200" dirty="0">
                <a:solidFill>
                  <a:srgbClr val="1E293B"/>
                </a:solidFill>
                <a:latin typeface="Calibri" pitchFamily="34" charset="0"/>
                <a:ea typeface="Calibri" pitchFamily="34" charset="-122"/>
                <a:cs typeface="Calibri" pitchFamily="34" charset="-120"/>
              </a:rPr>
              <a:t>实践操作题：打开"一码游贵州"微信小程序，作为"神秘顾客"完整体验一次从搜索目的地到完成预订的流程。分析该平台在用户体验、供给覆盖、功能完善度方面的优势和不足，撰写一份 800 字左右的体验评估报告。</a:t>
            </a:r>
            <a:endParaRPr lang="en-US" sz="12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F59E0B"/>
          </a:solidFill>
          <a:ln/>
        </p:spPr>
      </p:sp>
      <p:sp>
        <p:nvSpPr>
          <p:cNvPr id="3" name="Text 1"/>
          <p:cNvSpPr/>
          <p:nvPr/>
        </p:nvSpPr>
        <p:spPr>
          <a:xfrm>
            <a:off x="457200" y="365760"/>
            <a:ext cx="8229600" cy="640080"/>
          </a:xfrm>
          <a:prstGeom prst="rect">
            <a:avLst/>
          </a:prstGeom>
          <a:noFill/>
          <a:ln/>
        </p:spPr>
        <p:txBody>
          <a:bodyPr wrap="square" rtlCol="0" anchor="ctr"/>
          <a:lstStyle/>
          <a:p>
            <a:pPr algn="l" indent="0" marL="0">
              <a:buNone/>
            </a:pPr>
            <a:r>
              <a:rPr lang="en-US" sz="3200" b="1" dirty="0">
                <a:solidFill>
                  <a:srgbClr val="FFFFFF"/>
                </a:solidFill>
                <a:latin typeface="Georgia" pitchFamily="34" charset="0"/>
                <a:ea typeface="Georgia" pitchFamily="34" charset="-122"/>
                <a:cs typeface="Georgia" pitchFamily="34" charset="-120"/>
              </a:rPr>
              <a:t>本章小结</a:t>
            </a:r>
            <a:endParaRPr lang="en-US" sz="3200" dirty="0"/>
          </a:p>
        </p:txBody>
      </p:sp>
      <p:sp>
        <p:nvSpPr>
          <p:cNvPr id="4" name="Shape 2"/>
          <p:cNvSpPr/>
          <p:nvPr/>
        </p:nvSpPr>
        <p:spPr>
          <a:xfrm>
            <a:off x="457200" y="1005840"/>
            <a:ext cx="1828800" cy="36576"/>
          </a:xfrm>
          <a:prstGeom prst="rect">
            <a:avLst/>
          </a:prstGeom>
          <a:solidFill>
            <a:srgbClr val="F59E0B"/>
          </a:solidFill>
          <a:ln/>
        </p:spPr>
      </p:sp>
      <p:sp>
        <p:nvSpPr>
          <p:cNvPr id="5" name="Text 3"/>
          <p:cNvSpPr/>
          <p:nvPr/>
        </p:nvSpPr>
        <p:spPr>
          <a:xfrm>
            <a:off x="457200" y="1280160"/>
            <a:ext cx="8229600" cy="3200400"/>
          </a:xfrm>
          <a:prstGeom prst="rect">
            <a:avLst/>
          </a:prstGeom>
          <a:noFill/>
          <a:ln/>
        </p:spPr>
        <p:txBody>
          <a:bodyPr wrap="square" rtlCol="0" anchor="t"/>
          <a:lstStyle/>
          <a:p>
            <a:pPr algn="l" indent="0" marL="0">
              <a:lnSpc>
                <a:spcPct val="140000"/>
              </a:lnSpc>
              <a:buNone/>
            </a:pPr>
            <a:r>
              <a:rPr lang="en-US" sz="1400" dirty="0">
                <a:solidFill>
                  <a:srgbClr val="E8F4F8"/>
                </a:solidFill>
                <a:latin typeface="Calibri" pitchFamily="34" charset="0"/>
                <a:ea typeface="Calibri" pitchFamily="34" charset="-122"/>
                <a:cs typeface="Calibri" pitchFamily="34" charset="-120"/>
              </a:rPr>
              <a:t>本章从平台类型、生态系统构建和竞争治理三个维度，系统分析了数字文旅平台经济的运作逻辑。 数字文旅平台可以分为综合 OTA 平台、目的地智慧旅游平台、垂直细分平台和内容社交平台四种类型，它们在商业模式、服务范围和治理逻辑上各有侧重。 平台生态系统的核心在于多元参与者的价值共创——信息价值、内容价值和网络价值通过平台汇聚和放大，但利益分配机制的不完善是当前平台治理的突出短板。 平台的竞争呈现出"赢者通吃"的特征，反垄断监管正在加强；中小文旅企业面临"上平台没利润、不上平台没流量"的结构性困境，多元化渠道建设和差异化定位是可行的破局路径。 </a:t>
            </a:r>
            <a:endParaRPr lang="en-US" sz="1400" dirty="0"/>
          </a:p>
          <a:p>
            <a:pPr algn="l" indent="0" marL="0">
              <a:lnSpc>
                <a:spcPct val="140000"/>
              </a:lnSpc>
              <a:buNone/>
            </a:pPr>
            <a:endParaRPr lang="en-US" sz="1400" dirty="0"/>
          </a:p>
          <a:p>
            <a:pPr algn="l" indent="0" marL="0">
              <a:lnSpc>
                <a:spcPct val="140000"/>
              </a:lnSpc>
              <a:buNone/>
            </a:pPr>
            <a:r>
              <a:rPr lang="en-US" sz="1400" dirty="0">
                <a:solidFill>
                  <a:srgbClr val="E8F4F8"/>
                </a:solidFill>
                <a:latin typeface="Calibri" pitchFamily="34" charset="0"/>
                <a:ea typeface="Calibri" pitchFamily="34" charset="-122"/>
                <a:cs typeface="Calibri" pitchFamily="34" charset="-120"/>
              </a:rPr>
              <a:t>平台不仅是技术系统，更是权力系统和利益系统。</a:t>
            </a:r>
            <a:endParaRPr lang="en-US" sz="1400" dirty="0"/>
          </a:p>
        </p:txBody>
      </p:sp>
      <p:sp>
        <p:nvSpPr>
          <p:cNvPr id="6" name="Text 4"/>
          <p:cNvSpPr/>
          <p:nvPr/>
        </p:nvSpPr>
        <p:spPr>
          <a:xfrm>
            <a:off x="457200" y="4572000"/>
            <a:ext cx="8229600" cy="365760"/>
          </a:xfrm>
          <a:prstGeom prst="rect">
            <a:avLst/>
          </a:prstGeom>
          <a:noFill/>
          <a:ln/>
        </p:spPr>
        <p:txBody>
          <a:bodyPr wrap="square" rtlCol="0" anchor="ctr"/>
          <a:lstStyle/>
          <a:p>
            <a:pPr algn="r" indent="0" marL="0">
              <a:buNone/>
            </a:pPr>
            <a:r>
              <a:rPr lang="en-US" sz="1400" dirty="0">
                <a:solidFill>
                  <a:srgbClr val="1C7293"/>
                </a:solidFill>
                <a:latin typeface="Calibri" pitchFamily="34" charset="0"/>
                <a:ea typeface="Calibri" pitchFamily="34" charset="-122"/>
                <a:cs typeface="Calibri" pitchFamily="34" charset="-120"/>
              </a:rPr>
              <a:t>第 5 章 完</a:t>
            </a:r>
            <a:endParaRPr lang="en-US" sz="14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21295C"/>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800" b="1" dirty="0">
                <a:solidFill>
                  <a:srgbClr val="FFFFFF"/>
                </a:solidFill>
                <a:latin typeface="Georgia" pitchFamily="34" charset="0"/>
                <a:ea typeface="Georgia" pitchFamily="34" charset="-122"/>
                <a:cs typeface="Georgia" pitchFamily="34" charset="-120"/>
              </a:rPr>
              <a:t>参考文献</a:t>
            </a:r>
            <a:endParaRPr lang="en-US" sz="2800" dirty="0"/>
          </a:p>
        </p:txBody>
      </p:sp>
      <p:sp>
        <p:nvSpPr>
          <p:cNvPr id="4" name="Text 2"/>
          <p:cNvSpPr/>
          <p:nvPr/>
        </p:nvSpPr>
        <p:spPr>
          <a:xfrm>
            <a:off x="457200" y="1005840"/>
            <a:ext cx="8229600" cy="347472"/>
          </a:xfrm>
          <a:prstGeom prst="rect">
            <a:avLst/>
          </a:prstGeom>
          <a:noFill/>
          <a:ln/>
        </p:spPr>
        <p:txBody>
          <a:bodyPr wrap="square" lIns="0" tIns="0" rIns="0" bIns="0" rtlCol="0" anchor="ctr"/>
          <a:lstStyle/>
          <a:p>
            <a:pPr algn="l" indent="0" marL="0">
              <a:buNone/>
            </a:pPr>
            <a:r>
              <a:rPr lang="en-US" sz="1100" dirty="0">
                <a:solidFill>
                  <a:srgbClr val="1E293B"/>
                </a:solidFill>
                <a:latin typeface="Calibri" pitchFamily="34" charset="0"/>
                <a:ea typeface="Calibri" pitchFamily="34" charset="-122"/>
                <a:cs typeface="Calibri" pitchFamily="34" charset="-120"/>
              </a:rPr>
              <a:t>[13] Ammirato S, Felicetti A M, Linzalone R, et al. Digital business models in cultural tourism[J]. International Journal of Entrepreneurial Behavior &amp; Research, 2021, 27(8): 1949-...</a:t>
            </a:r>
            <a:endParaRPr lang="en-US" sz="1100" dirty="0"/>
          </a:p>
        </p:txBody>
      </p:sp>
      <p:sp>
        <p:nvSpPr>
          <p:cNvPr id="5" name="Text 3"/>
          <p:cNvSpPr/>
          <p:nvPr/>
        </p:nvSpPr>
        <p:spPr>
          <a:xfrm>
            <a:off x="457200" y="1371600"/>
            <a:ext cx="8229600" cy="347472"/>
          </a:xfrm>
          <a:prstGeom prst="rect">
            <a:avLst/>
          </a:prstGeom>
          <a:noFill/>
          <a:ln/>
        </p:spPr>
        <p:txBody>
          <a:bodyPr wrap="square" lIns="0" tIns="0" rIns="0" bIns="0" rtlCol="0" anchor="ctr"/>
          <a:lstStyle/>
          <a:p>
            <a:pPr algn="l" indent="0" marL="0">
              <a:buNone/>
            </a:pPr>
            <a:r>
              <a:rPr lang="en-US" sz="1100" dirty="0">
                <a:solidFill>
                  <a:srgbClr val="1E293B"/>
                </a:solidFill>
                <a:latin typeface="Calibri" pitchFamily="34" charset="0"/>
                <a:ea typeface="Calibri" pitchFamily="34" charset="-122"/>
                <a:cs typeface="Calibri" pitchFamily="34" charset="-120"/>
              </a:rPr>
              <a:t>[14] 金陵科技学院. 数字文旅视域下移动智慧旅游平台拓展技术集成研究[J]. 江苏科技信息, 2024, 41(8): 25-32.</a:t>
            </a:r>
            <a:endParaRPr lang="en-US" sz="1100" dirty="0"/>
          </a:p>
        </p:txBody>
      </p:sp>
      <p:sp>
        <p:nvSpPr>
          <p:cNvPr id="6" name="Text 4"/>
          <p:cNvSpPr/>
          <p:nvPr/>
        </p:nvSpPr>
        <p:spPr>
          <a:xfrm>
            <a:off x="457200" y="1737360"/>
            <a:ext cx="8229600" cy="347472"/>
          </a:xfrm>
          <a:prstGeom prst="rect">
            <a:avLst/>
          </a:prstGeom>
          <a:noFill/>
          <a:ln/>
        </p:spPr>
        <p:txBody>
          <a:bodyPr wrap="square" lIns="0" tIns="0" rIns="0" bIns="0" rtlCol="0" anchor="ctr"/>
          <a:lstStyle/>
          <a:p>
            <a:pPr algn="l" indent="0" marL="0">
              <a:buNone/>
            </a:pPr>
            <a:r>
              <a:rPr lang="en-US" sz="1100" dirty="0">
                <a:solidFill>
                  <a:srgbClr val="1E293B"/>
                </a:solidFill>
                <a:latin typeface="Calibri" pitchFamily="34" charset="0"/>
                <a:ea typeface="Calibri" pitchFamily="34" charset="-122"/>
                <a:cs typeface="Calibri" pitchFamily="34" charset="-120"/>
              </a:rPr>
              <a:t>[15] Xu L. Construction of digital cultural tourism integration holiday system based on differential equation model[J]. Applied Mathematics and Nonlinear Sciences, 2023, 8(2): 1080...</a:t>
            </a:r>
            <a:endParaRPr lang="en-US" sz="11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3200400" y="914400"/>
            <a:ext cx="2743200" cy="2743200"/>
          </a:xfrm>
          <a:prstGeom prst="ellipse">
            <a:avLst/>
          </a:prstGeom>
          <a:solidFill>
            <a:srgbClr val="065A82">
              <a:alpha val="30000"/>
            </a:srgbClr>
          </a:solidFill>
          <a:ln/>
        </p:spPr>
      </p:sp>
      <p:sp>
        <p:nvSpPr>
          <p:cNvPr id="3" name="Text 1"/>
          <p:cNvSpPr/>
          <p:nvPr/>
        </p:nvSpPr>
        <p:spPr>
          <a:xfrm>
            <a:off x="914400" y="1645920"/>
            <a:ext cx="7315200" cy="1097280"/>
          </a:xfrm>
          <a:prstGeom prst="rect">
            <a:avLst/>
          </a:prstGeom>
          <a:noFill/>
          <a:ln/>
        </p:spPr>
        <p:txBody>
          <a:bodyPr wrap="square" rtlCol="0" anchor="ctr"/>
          <a:lstStyle/>
          <a:p>
            <a:pPr algn="ctr" indent="0" marL="0">
              <a:buNone/>
            </a:pPr>
            <a:r>
              <a:rPr lang="en-US" sz="4800" b="1" dirty="0">
                <a:solidFill>
                  <a:srgbClr val="FFFFFF"/>
                </a:solidFill>
                <a:latin typeface="Georgia" pitchFamily="34" charset="0"/>
                <a:ea typeface="Georgia" pitchFamily="34" charset="-122"/>
                <a:cs typeface="Georgia" pitchFamily="34" charset="-120"/>
              </a:rPr>
              <a:t>谢谢</a:t>
            </a:r>
            <a:endParaRPr lang="en-US" sz="4800" dirty="0"/>
          </a:p>
        </p:txBody>
      </p:sp>
      <p:sp>
        <p:nvSpPr>
          <p:cNvPr id="4" name="Text 2"/>
          <p:cNvSpPr/>
          <p:nvPr/>
        </p:nvSpPr>
        <p:spPr>
          <a:xfrm>
            <a:off x="914400" y="2743200"/>
            <a:ext cx="7315200" cy="548640"/>
          </a:xfrm>
          <a:prstGeom prst="rect">
            <a:avLst/>
          </a:prstGeom>
          <a:noFill/>
          <a:ln/>
        </p:spPr>
        <p:txBody>
          <a:bodyPr wrap="square" rtlCol="0" anchor="ctr"/>
          <a:lstStyle/>
          <a:p>
            <a:pPr algn="ctr" indent="0" marL="0">
              <a:buNone/>
            </a:pPr>
            <a:r>
              <a:rPr lang="en-US" sz="2000" spc="600" kern="0" dirty="0">
                <a:solidFill>
                  <a:srgbClr val="1C7293"/>
                </a:solidFill>
                <a:latin typeface="Georgia" pitchFamily="34" charset="0"/>
                <a:ea typeface="Georgia" pitchFamily="34" charset="-122"/>
                <a:cs typeface="Georgia" pitchFamily="34" charset="-120"/>
              </a:rPr>
              <a:t>Thank You</a:t>
            </a:r>
            <a:endParaRPr lang="en-US" sz="2000" dirty="0"/>
          </a:p>
        </p:txBody>
      </p:sp>
      <p:sp>
        <p:nvSpPr>
          <p:cNvPr id="5" name="Text 3"/>
          <p:cNvSpPr/>
          <p:nvPr/>
        </p:nvSpPr>
        <p:spPr>
          <a:xfrm>
            <a:off x="914400" y="4114800"/>
            <a:ext cx="7315200" cy="365760"/>
          </a:xfrm>
          <a:prstGeom prst="rect">
            <a:avLst/>
          </a:prstGeom>
          <a:noFill/>
          <a:ln/>
        </p:spPr>
        <p:txBody>
          <a:bodyPr wrap="square" rtlCol="0" anchor="ctr"/>
          <a:lstStyle/>
          <a:p>
            <a:pPr algn="ctr" indent="0" marL="0">
              <a:buNone/>
            </a:pPr>
            <a:r>
              <a:rPr lang="en-US" sz="1200" dirty="0">
                <a:solidFill>
                  <a:srgbClr val="64748B"/>
                </a:solidFill>
                <a:latin typeface="Calibri" pitchFamily="34" charset="0"/>
                <a:ea typeface="Calibri" pitchFamily="34" charset="-122"/>
                <a:cs typeface="Calibri" pitchFamily="34" charset="-120"/>
              </a:rPr>
              <a:t>数字文旅概论  |  安顺学院旅游管理学院</a:t>
            </a:r>
            <a:endParaRPr lang="en-US"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30</Slides>
  <Notes>30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30</vt:i4>
      </vt:variant>
    </vt:vector>
  </HeadingPairs>
  <TitlesOfParts>
    <vt:vector size="3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数字文旅概论 - 第5章 数字文旅平台与生态系统</dc:title>
  <dc:subject>PptxGenJS Presentation</dc:subject>
  <dc:creator>安顺学院旅游管理学院</dc:creator>
  <cp:lastModifiedBy>安顺学院旅游管理学院</cp:lastModifiedBy>
  <cp:revision>1</cp:revision>
  <dcterms:created xsi:type="dcterms:W3CDTF">2026-07-28T13:01:00Z</dcterms:created>
  <dcterms:modified xsi:type="dcterms:W3CDTF">2026-07-28T13:01:00Z</dcterms:modified>
</cp:coreProperties>
</file>