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第一篇：概念与理论基础</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数字文旅理论基石</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掌握数字经济理论、体验经济理论、平台经济理论等核心理论框架</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能运用理论工具分析数字文旅现象</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形成跨学科理论思维</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 年国庆黄金周，黄果树景区日接待游客量突破 5 万人次。面对激增的客流，景区管理者面临一个两难选择：继续放票可能引发核心景点（水帘洞、大瀑布观景台）的严重拥堵，降低游客体验甚至带来安全隐患；限制售票则意味着放弃可观的票务收入，且可能引发游客不满。</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景区给出的解决方案是"三位一体"系统——"时空客流引导、动态容量管控与智能设施协同"。这一方案的核心机制是动态定价：通过次梯度投影算法，实时分析客流密度、天气状况和历史数据，在拥堵时段自动上调票价（浮动幅度控制在±10%以内），引导价格敏感型游客错峰游览；同时联动观光车和扶梯运力调度，优化景区内的客流分布。这一方案的实施，使核心景点排队时间降低了约 30%，票务收入增加了 10%～15%。</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的案例看似是一个技术问题——"用算法优化定价"，但其背后涉及多个理论层面的深层逻辑：数据为何能成为定价的核心依据（数字经济理论）？动态定价如何改变游客的体验感知（体验经济理论）？景区平台如何连接游客、旅行社和景区运营方（平台经济理论）？定价策略的调整涉及哪些利益主体，如何平衡他们的诉求（利益相关者理论）？本章将系统介绍这四个核心理论，为分析和理解数字文旅现象提供理论工具箱。</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数据作为一种"生产要素"，与传统生产要素（土地、劳动、资本）相比有何独特性质？</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在数字环境中，游客的"体验"是如何被设计、管理和优化的？</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景区平台与传统旅行社的商业模式有何本质区别？</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数字经济理论</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3.1.1 数据作为生产要素  |  3.1.2 网络效应与边际成本递减  |  3.1.3 长尾理论与文旅产品多样性</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体验经济与服务主导逻辑</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3.2.1 体验经济理论与文旅体验设计  |  3.2.2 服务主导逻辑与价值共创  |  3.2.3 数字化转型中的服务创新</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平台经济与双边市场</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3.3.1 平台经济的核心机制  |  3.3.2 文旅平台的多边架构  |  3.3.3 平台治理与反垄断</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利益相关者理论与协同治理</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3.4.1 数字文旅的多元利益主体  |  3.4.2 公私合作与社区参与  |  3.4.3 协同治理的理论框架</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数字经济理论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数字经济理论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3.1.1 数据作为生产要素</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从"三要素"到"五要素"。 古典经济学将土地、劳动和资本视为三大生产要素——土地提供自然资源，劳动提供人力投入，资本提供生产工具。新古典经济学在此基础上加入了"企业家才能"作为第四要素。21 世纪以来，随着数字经济的蓬勃发展，数据被广泛认为是第五种核心生产要素。2019 年，中共十九届四中全会首次在中央政策文件中将数据增列为生产要素，标志着数据要素在国家治理层面获得了正式"身份"。
 数据要素的独特经济属性。 与传统生产要素相比，数据具有三个独特的经济属性，深刻改变了文旅产业的价值创造逻辑。
 第一，非竞争性。一块土地同一时间只能被一个主体使用（种粮食就不能盖房子），但一份数据可以同时被多个主体使用而不减损其价值。"一码游贵州"平台上的游客行为数据，可以同时被景区管理方（用于客流调度）、酒店企业（用于精准营销）和政府部门（用于政策制定）使用，互不冲突。这一特性意味着数据的边际使用成本几乎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从"三要素"到"五要素"。 古典经济学将土地、劳动和资本视为三大生产要素——土地提供自然资源，劳动提供人力投入，资本提供生产工具。新古典经济学在此基础上加入了"企业家才能"作为第四要素。21 世纪以来，随着数字经济的蓬勃发展，数据被广泛认为是第五种核心生产要素。2019 年，中共十九届四中全会首次在中央政策文件中将数据增列为生产要素，标志着数据要素在国家治理层面获得了正式"身份"。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数据要素的独特经济属性。 与传统生产要素相比，数据具有三个独特的经济属性，深刻改变了文旅产业的价值创造逻辑。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一，非竞争性。一块土地同一时间只能被一个主体使用（种粮食就不能盖房子），但一份数据可以同时被多个主体使用而不减损其价值。"一码游贵州"平台上的游客行为数据，可以同时被景区管理方（用于客流调度）、酒店企业（用于精准营销）和政府部门（用于政策制定）使用，互不冲突。这一特性意味着数据的边际使用成本几乎为零。</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边际收益递增。传统生产要素通常遵循边际收益递减规律——增加一单位投入带来的额外产出逐渐减少。但数据要素呈现相反的趋势：数据越多，价值越大。更多的游客行为数据可以让推荐算法更精准、让预测模型更可靠，形成"数据越多→服务越好→用户越多→数据更多"的正反馈循环。这一特性是数字文旅企业追求"数据网络效应"的经济学基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三，价值密度不均。数据本身是"原材料"，其价值取决于分析处理的能力。同一位游客的浏览记录，对一家想要精准投放广告的酒店来说价值很高，但对景区环卫部门来说几乎毫无价值。数据价值的情境依赖性，决定了数字文旅不能仅仅"收集数据"，更需要"用对数据"——即建立数据治理能力和数据分析能力。</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数字经济理论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3.1.1 数据作为生产要素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第二，边际收益递增。传统生产要素通常遵循边际收益递减规律——增加一单位投入带来的额外产出逐渐减少。但数据要素呈现相反的趋势：数据越多，价值越大。更多的游客行为数据可以让推荐算法更精准、让预测模型更可靠，形成"数据越多→服务越好→用户越多→数据更多"的正反馈循环。这一特性是数字文旅企业追求"数据网络效应"的经济学基础。
 第三，价值密度不均。数据本身是"原材料"，其价值取决于分析处理的能力。同一位游客的浏览记录，对一家想要精准投放广告的酒店来说价值很高，但对景区环卫部门来说几乎毫无价值。数据价值的情境依赖性，决定了数字文旅不能仅仅"收集数据"，更需要"用对数据"——即建立数据治理能力和数据分析能力。
 "数据二十条"与制度基础。 2022 年发布的《中共中央 国务院关于构建数据基础制度更好发挥数据要素作用的意见》（"数据二十条"），从数据产权、流通交易、收益分配和治理四个方面构建了数据要素的...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二，边际收益递增。传统生产要素通常遵循边际收益递减规律——增加一单位投入带来的额外产出逐渐减少。但数据要素呈现相反的趋势：数据越多，价值越大。更多的游客行为数据可以让推荐算法更精准、让预测模型更可靠，形成"数据越多→服务越好→用户越多→数据更多"的正反馈循环。这一特性是数字文旅企业追求"数据网络效应"的经济学基础。</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三，价值密度不均。数据本身是"原材料"，其价值取决于分析处理的能力。同一位游客的浏览记录，对一家想要精准投放广告的酒店来说价值很高，但对景区环卫部门来说几乎毫无价值。数据价值的情境依赖性，决定了数字文旅不能仅仅"收集数据"，更需要"用对数据"——即建立数据治理能力和数据分析能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"数据二十条"与制度基础。 2022 年发布的《中共中央 国务院关于构建数据基础制度更好发挥数据要素作用的意见》（"数据二十条"），从数据产权、流通交易、收益分配和治理四个方面构建了数据要素的基础制度框架。其中，"数据资源持有权、数据加工使用权、数据产品经营权"三权分置的产权结构设计，为文旅数据的资产化和交易提供了制度基础。</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数字经济理论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3.1.2 网络效应与边际成本递减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网络效应的基本机制。 网络效应（Network Effect）是指一个产品或服务的价值随着使用人数的增加而增加的现象。电话是最经典的解释案例：如果世界上只有一部电话，它毫无价值；两部电话可以连接两个人；一亿部电话可以连接一亿人。网络效应分为"直接网络效应"（同一侧用户之间的相互影响，如社交平台上的好友越多越有价值）和"间接网络效应"（一侧用户的增加提高了对另一侧用户的价值，如 OTA 平台上的酒店越多，对游客的吸引力越大）。
 文旅平台的网络效应。 数字文旅平台是典型的网络效应受益者。以携程为例：更多的酒店入驻→更多的游客使用→更多的订单产生→吸引更多的酒店入驻，形成正向循环。但网络效应也是一把"双刃剑"——一旦平台达到临界规模，新进入者很难挑战其市场地位（这被称为"赢者通吃"效应），可能导致市场垄断。这正是数字文旅治理中反垄断议题的理论根源。
 数字产品的边际成本递减。 传统旅游产品的边...</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网络效应的基本机制。 网络效应（Network Effect）是指一个产品或服务的价值随着使用人数的增加而增加的现象。电话是最经典的解释案例：如果世界上只有一部电话，它毫无价值；两部电话可以连接两个人；一亿部电话可以连接一亿人。网络效应分为"直接网络效应"（同一侧用户之间的相互影响，如社交平台上的好友越多越有价值）和"间接网络效应"（一侧用户的增加提高了对另一侧用户的价值，如 OTA 平台上的酒店...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文旅平台的网络效应。 数字文旅平台是典型的网络效应受益者。以携程为例：更多的酒店入驻→更多的游客使用→更多的订单产生→吸引更多的酒店入驻，形成正向循环。但网络效应也是一把"双刃剑"——一旦平台达到临界规模，新进入者很难挑战其市场地位（这被称为"赢者通吃"效应），可能导致市场垄断。这正是数字文旅治理中反垄断议题的理论根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数字产品的边际成本递减。 传统旅游产品的边际成本较高——多接待一位游客，景区需要额外的人力、设施和资源消耗。但数字文旅产品的边际成本极低甚至趋近于零——虚拟景区的数字化内容一旦制作完成，向一百万用户提供服务的成本与向一千用户提供服务的成本几乎相同。这一特性使得数字文旅产品具有显著的规模经济效应：前期投入较大（开发 AR 导览系统、建设数据平台），但后期运营的边际成本极低。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对文旅企业的启示。 边际成本递减规律意味着，数字文旅企业应该追求"一次生产、多次分发"的商业模式。故宫博物院的"数字故宫"项目投入了大量资源进行文物三维建模和全景影像采集，但一旦完成，这些数字内容可以通过网站、小程序、社交媒体等多种渠道无限次分发，边际成本几乎为零。同样，"一码游贵州"平台的建设成本是固定的，但每增加一名用户的服务成本极低，这解释了为什么省级统一平台模式比各景区各自建平台更经济。</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数字经济理论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3.1.3 长尾理论与文旅产品多样性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从"热门商品"到"小众需求"。 长尾理论由《连线》杂志主编克里斯·安德森于 2004 年提出，其核心观点是：在数字分销环境中，大量"小众产品"的总销售额可以超过少数"热门产品"的总销售额。传统零售业受限于货架空间，只能陈列最畅销的少数商品；但数字平台（如亚马逊、Netflix）可以展示无限多的商品，使"冷门商品"也有了被发现的可能。
 文旅产品的长尾效应。 在传统旅游市场中，旅行社倾向于推荐"热门线路"（如"贵州 5 日经典游"，涵盖黄果树、西江苗寨、荔波小七孔等顶级景点），因为这些线路信息充分、操作成熟、利润稳定。但数字平台的出现正在改变这一格局：OTA 平台可以展示成千上万条旅游线路，社交媒体上的"小众打卡地"推荐可以引爆冷门目的地，个性化推荐算法可以根据用户的特殊偏好推荐"非常规"产品。
 贵州文旅的长尾潜力。 贵州拥有大量"非热门但极具特色"的文旅资源——屯堡文化村落、苗族银饰工艺...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从"热门商品"到"小众需求"。 长尾理论由《连线》杂志主编克里斯·安德森于 2004 年提出，其核心观点是：在数字分销环境中，大量"小众产品"的总销售额可以超过少数"热门产品"的总销售额。传统零售业受限于货架空间，只能陈列最畅销的少数商品；但数字平台（如亚马逊、Netflix）可以展示无限多的商品，使"冷门商品"也有了被发现的可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文旅产品的长尾效应。 在传统旅游市场中，旅行社倾向于推荐"热门线路"（如"贵州 5 日经典游"，涵盖黄果树、西江苗寨、荔波小七孔等顶级景点），因为这些线路信息充分、操作成熟、利润稳定。但数字平台的出现正在改变这一格局：OTA 平台可以展示成千上万条旅游线路，社交媒体上的"小众打卡地"推荐可以引爆冷门目的地，个性化推荐算法可以根据用户的特殊偏好推荐"非常规"产品。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贵州文旅的长尾潜力。 贵州拥有大量"非热门但极具特色"的文旅资源——屯堡文化村落、苗族银饰工艺村、侗族大歌传承地、喀斯特溶洞群等。在传统旅游市场结构中，这些资源很难进入主流旅行社的产品线，但在数字文旅时代，它们可以通过社交媒体传播、个性化推荐和在线预订平台找到自己的受众。这正是贵州数字文旅"后发赶超"逻辑的重要支撑：数字化不是让贵州去复制热门目的地的模式，而是让贵州的"长尾资源"被更多目标受众发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[表 3-1：传统经济与数字经济核心特征对比]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维度 | 传统经济 | 数字经济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数字经济理论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3.1.3 长尾理论与文旅产品多样性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365760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核心要素 | 土地、劳动、资本 | 数据（新增要素）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边际成本 | 递增或不变 | 趋近于零（数字产品）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规模效应 | 边际收益递减 | 边际收益递增（网络效应）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市场结构 | 头部集中（"二八定律"） | 长尾分布（小众也有市场）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 竞争壁垒 | 资源独占、规模优势 | 数据积累、网络效应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C7293"/>
          </a:solidFill>
          <a:ln/>
        </p:spPr>
      </p:sp>
      <p:sp>
        <p:nvSpPr>
          <p:cNvPr id="3" name="Text 1"/>
          <p:cNvSpPr/>
          <p:nvPr/>
        </p:nvSpPr>
        <p:spPr>
          <a:xfrm>
            <a:off x="457200" y="91440"/>
            <a:ext cx="8229600" cy="457200"/>
          </a:xfrm>
          <a:prstGeom prst="rect">
            <a:avLst/>
          </a:prstGeom>
          <a:noFill/>
          <a:ln/>
        </p:spPr>
        <p:txBody>
          <a:bodyPr wrap="square" rtlCol="0" anchor="ctr"/>
          <a:lstStyle/>
          <a:p>
            <a:pPr algn="l" indent="0" marL="0">
              <a:buNone/>
            </a:pPr>
            <a:r>
              <a:rPr lang="en-US" sz="2000" b="1" dirty="0">
                <a:solidFill>
                  <a:srgbClr val="FFFFFF"/>
                </a:solidFill>
                <a:latin typeface="Georgia" pitchFamily="34" charset="0"/>
                <a:ea typeface="Georgia" pitchFamily="34" charset="-122"/>
                <a:cs typeface="Georgia" pitchFamily="34" charset="-120"/>
              </a:rPr>
              <a:t>3.1 数字经济理论 — 数据表格</a:t>
            </a:r>
            <a:endParaRPr lang="en-US" sz="2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914400"/>
          <a:ext cx="8229600" cy="3200400"/>
        </p:xfrm>
        <a:graphic>
          <a:graphicData uri="http://schemas.openxmlformats.org/drawingml/2006/table">
            <a:tbl>
              <a:tblPr/>
              <a:tblGrid>
                <a:gridCol w="2743200"/>
                <a:gridCol w="2743200"/>
                <a:gridCol w="2743200"/>
              </a:tblGrid>
              <a:tr h="411480">
                <a:tc>
                  <a:txBody>
                    <a:bodyPr/>
                    <a:lstStyle/>
                    <a:p>
                      <a:pPr algn="ctr" indent="0" marL="0">
                        <a:buNone/>
                      </a:pPr>
                      <a:r>
                        <a:rPr lang="en-US" sz="1100" b="1" dirty="0">
                          <a:solidFill>
                            <a:srgbClr val="FFFFFF"/>
                          </a:solidFill>
                        </a:rPr>
                        <a:t>维度</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传统经济</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c>
                  <a:txBody>
                    <a:bodyPr/>
                    <a:lstStyle/>
                    <a:p>
                      <a:pPr algn="ctr" indent="0" marL="0">
                        <a:buNone/>
                      </a:pPr>
                      <a:r>
                        <a:rPr lang="en-US" sz="1100" b="1" dirty="0">
                          <a:solidFill>
                            <a:srgbClr val="FFFFFF"/>
                          </a:solidFill>
                        </a:rPr>
                        <a:t>数字经济</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065A82"/>
                    </a:solidFill>
                  </a:tcPr>
                </a:tc>
              </a:tr>
              <a:tr h="411480">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核心要素</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土地、劳动、资本</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数据（新增要素）</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边际成本</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递增或不变</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趋近于零（数字产品）</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规模效应</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边际收益递减</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边际收益递增（网络效应）</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r h="411480">
                <a:tc>
                  <a:txBody>
                    <a:bodyPr/>
                    <a:lstStyle/>
                    <a:p>
                      <a:pPr algn="l" indent="0" marL="0">
                        <a:buNone/>
                      </a:pPr>
                      <a:r>
                        <a:rPr lang="en-US" sz="1100" dirty="0">
                          <a:solidFill>
                            <a:srgbClr val="1E293B"/>
                          </a:solidFill>
                        </a:rPr>
                        <a:t>市场结构</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头部集中（"二八定律"）</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algn="l" indent="0" marL="0">
                        <a:buNone/>
                      </a:pPr>
                      <a:r>
                        <a:rPr lang="en-US" sz="1100" dirty="0">
                          <a:solidFill>
                            <a:srgbClr val="1E293B"/>
                          </a:solidFill>
                        </a:rPr>
                        <a:t>长尾分布（小众也有市场）</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411480">
                <a:tc>
                  <a:txBody>
                    <a:bodyPr/>
                    <a:lstStyle/>
                    <a:p>
                      <a:pPr algn="l" indent="0" marL="0">
                        <a:buNone/>
                      </a:pPr>
                      <a:r>
                        <a:rPr lang="en-US" sz="1100" dirty="0">
                          <a:solidFill>
                            <a:srgbClr val="1E293B"/>
                          </a:solidFill>
                        </a:rPr>
                        <a:t>竞争壁垒</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资源独占、规模优势</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c>
                  <a:txBody>
                    <a:bodyPr/>
                    <a:lstStyle/>
                    <a:p>
                      <a:pPr algn="l" indent="0" marL="0">
                        <a:buNone/>
                      </a:pPr>
                      <a:r>
                        <a:rPr lang="en-US" sz="1100" dirty="0">
                          <a:solidFill>
                            <a:srgbClr val="1E293B"/>
                          </a:solidFill>
                        </a:rPr>
                        <a:t>数据积累、网络效应</a:t>
                      </a:r>
                      <a:endParaRPr lang="en-US" sz="1100" dirty="0"/>
                    </a:p>
                  </a:txBody>
                  <a:tcPr marL="91440" marR="91440" marT="45720" marB="45720" anchor="ctr">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8FAFC"/>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3.1 数字经济理论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3.1.1 数据作为生产要素</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从"三要素"到"五要素"。 古典经济学将土地、劳动和资本视为三大生产要素——土地提供自然资源，劳动提供人力投入，资本提供生产工具。新古典经济学在此基础上加入了"企业家才能"作为第四要素。21 世纪以来，随着数字经济的蓬勃发展，数据被广泛认为是第五种核心生产要素。2019 年，中共十九届四中全会首次在...</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3.1.2 网络效应与边际成本递减</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网络效应的基本机制。 网络效应（Network Effect）是指一个产品或服务的价值随着使用人数的增加而增加的现象。电话是最经典的解释案例：如果世界上只有一部电话，它毫无价值；两部电话可以连接两个人；一亿部电话可以连接一亿人。网络效应分为"直接网络效应"（同一侧用户之间的相互影响，如社交平台上的好...</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3.1.3 长尾理论与文旅产品多样性</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从"热门商品"到"小众需求"。 长尾理论由《连线》杂志主编克里斯·安德森于 2004 年提出，其核心观点是：在数字分销环境中，大量"小众产品"的总销售额可以超过少数"热门产品"的总销售额。传统零售业受限于货架空间，只能陈列最畅销的少数商品；但数字平台（如亚马逊、Netflix）可以展示无限多的商品，...</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体验经济与服务主导逻辑</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体验经济与服务主导逻辑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3.2.1 体验经济理论与文旅体验设计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从产品经济到体验经济。 美国学者派恩和吉尔摩在 1999 年出版的《体验经济》一书中提出，经济发展经历了四个阶段：产品经济（提供原材料）→商品经济（提供标准化产品）→服务经济（提供个性化服务）→体验经济（提供难忘的体验）。在体验经济阶段，消费者购买的不再是商品或服务本身，而是消费过程中的"体验"——一种独特的、个性化的、值得记忆的感受。
 文旅产业的"体验"本质。 旅游业天然属于体验经济的核心领域。游客花钱购买的不是景区门票本身，而是游览过程中获得的美感、知识、情感和记忆。数字文旅对"体验"的影响是双重的：一方面，数字技术可以增强体验——AR 导览让历史场景"活"起来，个性化推荐让游客发现"意想不到"的惊喜；另一方面，数字技术也可能"稀释"体验——过度依赖手机拍照和社交分享可能削弱"在场感"，算法推荐可能导致"千人一面"的同质化体验。
 体验设计的四个维度。 派恩和吉尔摩将体验分为四个维度...</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从产品经济到体验经济。 美国学者派恩和吉尔摩在 1999 年出版的《体验经济》一书中提出，经济发展经历了四个阶段：产品经济（提供原材料）→商品经济（提供标准化产品）→服务经济（提供个性化服务）→体验经济（提供难忘的体验）。在体验经济阶段，消费者购买的不再是商品或服务本身，而是消费过程中的"体验"——一种独特的、个性化的、值得记忆的感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文旅产业的"体验"本质。 旅游业天然属于体验经济的核心领域。游客花钱购买的不是景区门票本身，而是游览过程中获得的美感、知识、情感和记忆。数字文旅对"体验"的影响是双重的：一方面，数字技术可以增强体验——AR 导览让历史场景"活"起来，个性化推荐让游客发现"意想不到"的惊喜；另一方面，数字技术也可能"稀释"体验——过度依赖手机拍照和社交分享可能削弱"在场感"，算法推荐可能导致"千人一面"的同质化体验...</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体验设计的四个维度。 派恩和吉尔摩将体验分为四个维度：娱乐性（Entertainment）、教育性（Educational）、逃避性（Escapist）和审美性（Esthetic），简称"4E 模型"。数字文旅的体验设计需要在这四个维度上统筹规划。以黄果树夜游项目为例：数字光影提供了审美体验，瀑布形成的自然震撼提供了逃避性体验，解说系统提供了教育性体验，互动环节提供了娱乐性体验——四个维度协同作用...</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体验经济与服务主导逻辑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3.2.2 服务主导逻辑与价值共创</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从"商品主导逻辑"到"服务主导逻辑"。 传统的市场营销理论建立在"商品主导逻辑"之上——企业生产商品，消费者购买和消费商品，价值在生产环节被"嵌入"商品中，交换环节实现价值转移。2004 年，美国学者瓦戈和卢施提出"服务主导逻辑"（Service-Dominant Logic），认为价值不是在工厂里被"创造"的，而是在消费者使用产品或服务的过程中被"共同创造"的。这一理论的核心命题是：企业只能提供"价值主张"（value proposition），真正的价值实现需要消费者的参与和共创。
 数字文旅中的价值共创。 数字文旅为价值共创提供了前所未有的技术条件。在传统旅游中，游客的参与主要体现在"消费"环节——选择旅行社的产品、按照固定线路游览、在指定餐厅用餐。但在数字文旅中，游客可以在多个环节参与价值创造：行前，通过搜索和比较构建个性化的旅行方案（参与信息价值创造）；行中，通过实时分享和互动影...</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从"商品主导逻辑"到"服务主导逻辑"。 传统的市场营销理论建立在"商品主导逻辑"之上——企业生产商品，消费者购买和消费商品，价值在生产环节被"嵌入"商品中，交换环节实现价值转移。2004 年，美国学者瓦戈和卢施提出"服务主导逻辑"（Service-Dominant Logic），认为价值不是在工厂里被"创造"的，而是在消费者使用产品或服务的过程中被"共同创造"的。这一理论的核心命题是：企业只能提供...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数字文旅中的价值共创。 数字文旅为价值共创提供了前所未有的技术条件。在传统旅游中，游客的参与主要体现在"消费"环节——选择旅行社的产品、按照固定线路游览、在指定餐厅用餐。但在数字文旅中，游客可以在多个环节参与价值创造：行前，通过搜索和比较构建个性化的旅行方案（参与信息价值创造）；行中，通过实时分享和互动影响其他游客的决策（参与社交价值创造）；行后，通过点评和内容创作丰富平台的信息库（参与平台价值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从"用户生成内容"到"用户生成价值"。 社交媒体和内容平台上的"用户生成内容"（UGC）是价值共创的典型体现。一条关于安顺美食的抖音短视频，既为创作者带来了点赞和粉丝（个人价值），也为被推荐的美食商家带来了客流（商业价值），还为平台带来了流量和广告收入（平台价值），更为其他游客提供了消费参考（社会价值）。在这个过程中，游客不再是被动的消费者，而是价值的主动共创者。安顺学院"大数据与旅游业"课程实训...</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体验经济与服务主导逻辑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3.2.3 数字化转型中的服务创新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服务创新的三种类型。 在数字文旅语境下，服务创新可以分为三种类型。第一种是渐进式创新——在不改变服务核心价值的前提下，用数字技术优化服务流程（如用电子票务替代纸质门票）。第二种是重构式创新——数字技术改变了服务的交付方式甚至核心价值（如 AI 导游替代人工导游，改变了导览的获取方式和交互模式）。第三种是颠覆式创新——数字技术创造了全新的服务品类（如虚拟现实景区游览，创造了一个此前不存在的"产品"）。
 数据驱动的服务设计。 数字化转型使服务设计从"经验驱动"转向"数据驱动"。安顺学院《数据驱动下的智慧景区运营实战》课程所教授的数据分析全生命周期——业务理解→数据收集→预处理→分析建模→可视化→成果部署——展示了数据驱动服务设计的完整流程。以景区导览服务为例：传统做法是根据专家经验设计导览路线和讲解内容；数据驱动的做法是分析游客的游览轨迹、停留时间和评价反馈，识别"热门景点""被忽略的宝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服务创新的三种类型。 在数字文旅语境下，服务创新可以分为三种类型。第一种是渐进式创新——在不改变服务核心价值的前提下，用数字技术优化服务流程（如用电子票务替代纸质门票）。第二种是重构式创新——数字技术改变了服务的交付方式甚至核心价值（如 AI 导游替代人工导游，改变了导览的获取方式和交互模式）。第三种是颠覆式创新——数字技术创造了全新的服务品类（如虚拟现实景区游览，创造了一个此前不存在的"产品"）...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数据驱动的服务设计。 数字化转型使服务设计从"经验驱动"转向"数据驱动"。安顺学院《数据驱动下的智慧景区运营实战》课程所教授的数据分析全生命周期——业务理解→数据收集→预处理→分析建模→可视化→成果部署——展示了数据驱动服务设计的完整流程。以景区导览服务为例：传统做法是根据专家经验设计导览路线和讲解内容；数据驱动的做法是分析游客的游览轨迹、停留时间和评价反馈，识别"热门景点""被忽略的宝藏""容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"翻译官"型人才：连接业务与技术的桥梁。 数字化转型中的服务创新，需要一种关键角色——能够"翻译"业务需求和技术方案的人才。安顺学院智慧文旅综合管控平台教学模拟方案将这一角色定义为"桥梁型"人才：他们不需要会写代码，但需要理解数据分析的逻辑；他们不需要开发算法，但需要能够将业务问题转化为数据分析需求。这种"懂业务、会分析、能决策"的复合型人才培养，正是数字文旅教育的核心目标。</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3.2 体验经济与服务主导逻辑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3.2.1 体验经济理论与文旅体验设计</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从产品经济到体验经济。 美国学者派恩和吉尔摩在 1999 年出版的《体验经济》一书中提出，经济发展经历了四个阶段：产品经济（提供原材料）→商品经济（提供标准化产品）→服务经济（提供个性化服务）→体验经济（提供难忘的体验）。在体验经济阶段，消费者购买的不再是商品或服务本身，而是消费过程中的"体验"——...</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3.2.2 服务主导逻辑与价值共创</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从"商品主导逻辑"到"服务主导逻辑"。 传统的市场营销理论建立在"商品主导逻辑"之上——企业生产商品，消费者购买和消费商品，价值在生产环节被"嵌入"商品中，交换环节实现价值转移。2004 年，美国学者瓦戈和卢施提出"服务主导逻辑"（Service-Dominant Logic），认为价值不是在工厂里...</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3.2.3 数字化转型中的服务创新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服务创新的三种类型。 在数字文旅语境下，服务创新可以分为三种类型。第一种是渐进式创新——在不改变服务核心价值的前提下，用数字技术优化服务流程（如用电子票务替代纸质门票）。第二种是重构式创新——数字技术改变了服务的交付方式甚至核心价值（如 AI 导游替代人工导游，改变了导览的获取方式和交互模式）。第三...</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平台经济与双边市场</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平台经济与双边市场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3.3.1 平台经济的核心机制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平台的定义与特征。 平台（Platform）是一种不直接生产产品，而是通过连接不同用户群体、促进他们之间互动的商业模式。诺贝尔经济学奖得主梯若尔提出的"双边市场"理论是平台经济的基础框架：平台连接两组不同的用户群体（如买家和卖家、游客和酒店），每组用户的价值取决于另一组用户的规模和活跃度。
 交叉网络外部性。 平台经济的核心动力是"交叉网络外部性"——一组用户的数量和活跃度越高，平台对另一组用户的价值越大。以携程为例：平台上的酒店越多，对游客的吸引力越大（正向交叉网络外部性）；但平台上的广告越多，对游客的体验干扰越大（负向交叉网络外部性）。平台企业需要精心管理这两种效应之间的平衡。
 定价的"倾斜"策略。 平台经济的另一个核心特征是定价的"倾斜"——平台通常对一组用户收取低价甚至免费（称为"补贴方"），而对另一组用户收取较高费用（称为"付费方"）。典型的做法是：向消费者端免费或低价（以吸引...</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平台的定义与特征。 平台（Platform）是一种不直接生产产品，而是通过连接不同用户群体、促进他们之间互动的商业模式。诺贝尔经济学奖得主梯若尔提出的"双边市场"理论是平台经济的基础框架：平台连接两组不同的用户群体（如买家和卖家、游客和酒店），每组用户的价值取决于另一组用户的规模和活跃度。</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交叉网络外部性。 平台经济的核心动力是"交叉网络外部性"——一组用户的数量和活跃度越高，平台对另一组用户的价值越大。以携程为例：平台上的酒店越多，对游客的吸引力越大（正向交叉网络外部性）；但平台上的广告越多，对游客的体验干扰越大（负向交叉网络外部性）。平台企业需要精心管理这两种效应之间的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定价的"倾斜"策略。 平台经济的另一个核心特征是定价的"倾斜"——平台通常对一组用户收取低价甚至免费（称为"补贴方"），而对另一组用户收取较高费用（称为"付费方"）。典型的做法是：向消费者端免费或低价（以吸引大量用户），向供给端收费（广告费、佣金、年费等）。OTA 平台通常向游客免费提供搜索和比价服务，但向酒店收取 10%～25% 的佣金。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鸡蛋相生问题。 平台初创期面临"鸡蛋相生"困境——没有酒店入驻，游客不来；没有游客，酒店不愿入驻。解决这一困境的常见策略包括：单边补贴（先免费邀请酒店入驻）、排他性激励（给首批入驻酒店特殊优惠）和"导入"策略（利用母公司已有用户基础导入流量，如微信生态中的小程序）。</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平台经济与双边市场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3.3.2 文旅平台的多边架构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文旅平台的参与者图谱。 与典型的双边平台（如 Uber 连接司机和乘客）不同，文旅平台通常呈现多边架构。以"一码游贵州"为例，平台的参与者至少包括五个群体：游客（需求方）、景区/酒店/餐饮/交通等资源方（供给方）、旅行社等中间商（渠道方）、内容创作者和媒体（内容方）、政府部门（治理方）。每一组参与者都有不同的需求和利益诉求，平台需要在多边之间进行复杂的协调和平衡。
 "一码游贵州"的多边架构分析。 在"一码游贵州"平台上：游客获得了"一站式"旅游服务的便利（价值获取）；景区和酒店获得了数字化分销渠道和精准营销工具（价值获取）；政府获得了旅游市场运行的实时数据，支持政策制定和应急管理（价值获取）；内容创作者获得了流量和变现机会（价值获取）。平台本身通过数据整合和服务撮合获得运营资金（通常来自政府购买服务和企业合作），而非直接向游客或景区收费——这构成了与商业 OTA 平台截然不同的商业模式。...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文旅平台的参与者图谱。 与典型的双边平台（如 Uber 连接司机和乘客）不同，文旅平台通常呈现多边架构。以"一码游贵州"为例，平台的参与者至少包括五个群体：游客（需求方）、景区/酒店/餐饮/交通等资源方（供给方）、旅行社等中间商（渠道方）、内容创作者和媒体（内容方）、政府部门（治理方）。每一组参与者都有不同的需求和利益诉求，平台需要在多边之间进行复杂的协调和平衡。</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"一码游贵州"的多边架构分析。 在"一码游贵州"平台上：游客获得了"一站式"旅游服务的便利（价值获取）；景区和酒店获得了数字化分销渠道和精准营销工具（价值获取）；政府获得了旅游市场运行的实时数据，支持政策制定和应急管理（价值获取）；内容创作者获得了流量和变现机会（价值获取）。平台本身通过数据整合和服务撮合获得运营资金（通常来自政府购买服务和企业合作），而非直接向游客或景区收费——这构成了与商业 O...</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公共平台 vs. 商业平台。 文旅平台存在两种基本模式：政府主导的公共平台（如"一码游贵州"）和企业主导的商业平台（如携程、美团）。公共平台的优势在于公信力、全覆盖和数据整合能力，可以接入商业平台不愿接入的长尾资源（如小型乡村旅游点）；劣势在于运营效率和创新能力通常弱于商业平台。商业平台的优势在于技术能力、运营经验和资本实力；劣势在于逐利动机可能导致"头部集中"效应——优先推广能带来高佣金的热门资...</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平台经济与双边市场</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3.3.3 平台治理与反垄断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平台权力的崛起。 随着平台经济的深入发展，大型平台企业积累的权力引发了广泛关注。平台不仅决定了"谁能在平台上做生意"，还通过排名算法和推荐机制决定了"谁能被看见"。在旅游领域，一家酒店在携程上的排名位置，可能直接影响其 50% 以上的订单量。这种"算法权力"使平台获得了远超传统中介的影响力。
 "二选一"与反垄断。 平台经济中的典型垄断行为是"二选一"——要求供给方只能在自家平台销售，不能同时入驻竞争平台。在中国，市场监管部门已对多起平台"二选一"行为进行了处罚。在文旅领域，OTA 平台之间的竞争也曾出现类似争议。反垄断政策的目的是维护公平竞争，保护消费者和中小企业的利益。
 平台的公共责任。 随着平台影响力的增长，其公共责任也日益受到关注。平台有责任确保信息的真实性（打击虚假评论和虚假房源）、保护用户数据隐私、防止算法歧视（如推荐算法对小型乡村旅游点的系统性忽视）、以及履行必要的社会责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平台权力的崛起。 随着平台经济的深入发展，大型平台企业积累的权力引发了广泛关注。平台不仅决定了"谁能在平台上做生意"，还通过排名算法和推荐机制决定了"谁能被看见"。在旅游领域，一家酒店在携程上的排名位置，可能直接影响其 50% 以上的订单量。这种"算法权力"使平台获得了远超传统中介的影响力。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"二选一"与反垄断。 平台经济中的典型垄断行为是"二选一"——要求供给方只能在自家平台销售，不能同时入驻竞争平台。在中国，市场监管部门已对多起平台"二选一"行为进行了处罚。在文旅领域，OTA 平台之间的竞争也曾出现类似争议。反垄断政策的目的是维护公平竞争，保护消费者和中小企业的利益。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平台的公共责任。 随着平台影响力的增长，其公共责任也日益受到关注。平台有责任确保信息的真实性（打击虚假评论和虚假房源）、保护用户数据隐私、防止算法歧视（如推荐算法对小型乡村旅游点的系统性忽视）、以及履行必要的社会责任（如灾难期间配合政府进行游客疏散）。这些公共责任的履行，需要政府监管、行业自律和公众监督的协同作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[图 3-1：文旅平台多边架构示意——以"一码游贵州"为例]</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3.3 平台经济与双边市场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3.3.1 平台经济的核心机制</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平台的定义与特征。 平台（Platform）是一种不直接生产产品，而是通过连接不同用户群体、促进他们之间互动的商业模式。诺贝尔经济学奖得主梯若尔提出的"双边市场"理论是平台经济的基础框架：平台连接两组不同的用户群体（如买家和卖家、游客和酒店），每组用户的价值取决于另一组用户的规模和活跃度。</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3.3.2 文旅平台的多边架构</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文旅平台的参与者图谱。 与典型的双边平台（如 Uber 连接司机和乘客）不同，文旅平台通常呈现多边架构。以"一码游贵州"为例，平台的参与者至少包括五个群体：游客（需求方）、景区/酒店/餐饮/交通等资源方（供给方）、旅行社等中间商（渠道方）、内容创作者和媒体（内容方）、政府部门（治理方）。每一组参与者...</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3.3.3 平台治理与反垄断</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平台权力的崛起。 随着平台经济的深入发展，大型平台企业积累的权力引发了广泛关注。平台不仅决定了"谁能在平台上做生意"，还通过排名算法和推荐机制决定了"谁能被看见"。在旅游领域，一家酒店在携程上的排名位置，可能直接影响其 50% 以上的订单量。这种"算法权力"使平台获得了远超传统中介的影响力。</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利益相关者理论与协同治理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利益相关者理论与协同治理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3.4.1 数字文旅的多元利益主体</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利益相关者理论的缘起。 利益相关者理论由弗里曼于 1984 年系统提出，其核心观点是：企业不仅要为股东创造价值，还要平衡所有利益相关者的诉求——包括员工、客户、供应商、社区、政府等。这一理论在旅游业中具有天然的适用性：旅游发展从来不是单一企业的事情，而是涉及地方政府、当地社区、游客、企业、非政府组织等多元主体的复杂博弈。
 数字文旅中的利益相关者图谱。 数字文旅的发展使得利益相关者格局更加复杂。以黄果树景区的动态定价为例，直接利益相关者包括：景区运营方（希望通过动态定价提高收入和优化客流）、游客（价格敏感型游客可能因涨价而调整行程，时间敏感型游客可能愿意为减少排队支付溢价）、旅行社（动态定价增加了产品定价的不确定性）、周边商户（客流分布变化影响商铺收益）、当地政府（关注税收、就业和旅游形象）、当地居民（受交通和环境变化影响）。任何一方的利益受损，都可能引发冲突甚至舆论危机。
 利益冲突的典...</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利益相关者理论的缘起。 利益相关者理论由弗里曼于 1984 年系统提出，其核心观点是：企业不仅要为股东创造价值，还要平衡所有利益相关者的诉求——包括员工、客户、供应商、社区、政府等。这一理论在旅游业中具有天然的适用性：旅游发展从来不是单一企业的事情，而是涉及地方政府、当地社区、游客、企业、非政府组织等多元主体的复杂博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数字文旅中的利益相关者图谱。 数字文旅的发展使得利益相关者格局更加复杂。以黄果树景区的动态定价为例，直接利益相关者包括：景区运营方（希望通过动态定价提高收入和优化客流）、游客（价格敏感型游客可能因涨价而调整行程，时间敏感型游客可能愿意为减少排队支付溢价）、旅行社（动态定价增加了产品定价的不确定性）、周边商户（客流分布变化影响商铺收益）、当地政府（关注税收、就业和旅游形象）、当地居民（受交通和环境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利益冲突的典型场景。 数字文旅中常见的利益冲突包括：数据所有权冲突（景区采集的游客数据归景区还是归平台？）、算法公平性冲突（推荐算法是否系统性歧视小商户？）、平台与供给方冲突（OTA 的高佣金是否挤压了酒店的利润空间？）、游客隐私与商业利益冲突（游客的行为数据可以被用于精准广告投放吗？）。这些冲突的核心在于：数字技术创造了新的"利益蛋糕"，但如何切分这个蛋糕，各方存在分歧。</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利益相关者理论与协同治理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3.4.2 公私合作与社区参与</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PPP 模式在数字文旅中的应用。 公私合作（Public-Private Partnership, PPP）是数字文旅项目中的常见模式。政府提供政策支持、公共数据和基础设施（如通信网络、数据中心），企业提供技术能力、运营经验和资金投入。黄果树景区的智慧化升级就采用了 PPP 模式——政府负责政策协调和公共资源配置，专业公司负责技术开发和系统运营，双方共享数据和收益。
 社区参与的核心地位。 在文旅领域，社区参与具有特殊重要性。旅游发展的空间载体是社区——景区的道路、水电、环境都依赖社区的支持；旅游体验的核心内容常常是社区文化——民族节庆、传统技艺、地方美食都来自社区传承。数字文旅时代，社区参与获得了新的技术条件：社区居民可以通过社交媒体直接推广家乡旅游；可以通过电商平台销售手工艺品和农产品；可以通过在线评价系统反馈对旅游发展的意见。然而，数字鸿沟也可能使部分社区居民（尤其是老年人、低收入群...</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PPP 模式在数字文旅中的应用。 公私合作（Public-Private Partnership, PPP）是数字文旅项目中的常见模式。政府提供政策支持、公共数据和基础设施（如通信网络、数据中心），企业提供技术能力、运营经验和资金投入。黄果树景区的智慧化升级就采用了 PPP 模式——政府负责政策协调和公共资源配置，专业公司负责技术开发和系统运营，双方共享数据和收益。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社区参与的核心地位。 在文旅领域，社区参与具有特殊重要性。旅游发展的空间载体是社区——景区的道路、水电、环境都依赖社区的支持；旅游体验的核心内容常常是社区文化——民族节庆、传统技艺、地方美食都来自社区传承。数字文旅时代，社区参与获得了新的技术条件：社区居民可以通过社交媒体直接推广家乡旅游；可以通过电商平台销售手工艺品和农产品；可以通过在线评价系统反馈对旅游发展的意见。然而，数字鸿沟也可能使部分社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阿者科村的启示。 云南阿者科村的旅游发展实践为社区参与提供了一个成功案例。该村通过成立村集体旅游公司、设计"利益动员-利益连接-利益分配"的重建链条，构建了基于利益纽带的乡村治理共同体。在数字化维度，阿者科村的实践同样具有启示：如何利用数字平台展示和预订村寨旅游产品？如何通过数据分析了解游客来源和偏好？如何用数字技术保护村寨文化遗产的同时避免过度商业化？这些问题正是数字文旅语境下社区参与的核心议题...</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利益相关者理论与协同治理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3.4.3 协同治理的理论框架</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从"单一治理"到"协同治理"。 数字文旅的治理不能依赖任何单一主体。政府单独治理面临信息不对称和能力不足的问题（政府难以掌握所有平台的算法逻辑和数据流向）；平台单独治理面临合法性和利益冲突问题（平台既是"运动员"又是"裁判员"）；行业协会治理面临执行力不足的问题。因此，协同治理（Collaborative Governance）——多元主体通过协商、合作和制衡共同参与治理——是数字文旅治理的核心理念。
 协同治理的三层架构。 数字文旅的协同治理可以设计为三层架构。宏观层：政府制定法律法规和行业标准（如《数据安全法》《个人信息保护法》），为所有主体提供行为边界。中观层：行业协会和标准组织制定技术标准和自律规范（如智慧景区建设标准、旅游数据共享规范），促进行业有序发展。微观层：企业和社区建立内部治理机制（如平台的内容审核规则、景区的游客隐私保护制度），确保日常运营的合规性。
 治理能力的数字化...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从"单一治理"到"协同治理"。 数字文旅的治理不能依赖任何单一主体。政府单独治理面临信息不对称和能力不足的问题（政府难以掌握所有平台的算法逻辑和数据流向）；平台单独治理面临合法性和利益冲突问题（平台既是"运动员"又是"裁判员"）；行业协会治理面临执行力不足的问题。因此，协同治理（Collaborative Governance）——多元主体通过协商、合作和制衡共同参与治理——是数字文旅治理的核心理...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协同治理的三层架构。 数字文旅的协同治理可以设计为三层架构。宏观层：政府制定法律法规和行业标准（如《数据安全法》《个人信息保护法》），为所有主体提供行为边界。中观层：行业协会和标准组织制定技术标准和自律规范（如智慧景区建设标准、旅游数据共享规范），促进行业有序发展。微观层：企业和社区建立内部治理机制（如平台的内容审核规则、景区的游客隐私保护制度），确保日常运营的合规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治理能力的数字化转型。 数字技术不仅是被治理的对象，也是提升治理能力的工具。大数据分析可以帮助政府实时监测旅游市场运行状态，提前预警风险和异常；区块链技术可以为文旅数据的溯源和确权提供技术保障；人工智能可以辅助审核旅游内容，识别虚假评论和不良信息。治理能力的数字化转型，是实现"善治"（Good Governance）的关键支撑。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系统介绍了数字文旅的四大理论基石。数字经济理论（数据作为生产要素、网络效应、长尾理论）解释了数字文旅"为什么能创造新价值"的问题——数据的非竞争性和边际收益递增特性，使数字文旅产品具有传统旅游产品不具备的规模效应和个性化能力。体验经济与服务主导逻辑解释了数字文旅"如何创造价值"的问题——价值不是在平台上被"生产"出来的，而是在游客的体验过程中被"共同创造"的。平台经济理论解释了数字文旅"如何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这四大理论并非相互独立，而是构成了一个从"价值来源→价值创造→价值组织→价值分配"的完整分析框架。第 4 章将转向技术层面，系统介绍支撑数字文旅发展的核心技术体系。</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利益相关者理论与协同治理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3.4.3 协同治理的理论框架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
 1. 简答题：简述数据作为生产要素的三个独特经济属性，并各举一个文旅领域的实例加以说明。
 2. 论述题：运用"服务主导逻辑"分析"一码游贵州"平台：谁是价值的共创者？他们各自贡献了什么？平台在其中扮演了什么角色？是否存在某些群体的价值贡献被低估或忽视？
 3. 案例分析题：黄果树景区动态定价方案的实施，涉及哪些利益相关者？运用利益相关者理论分析各方可能的立场和诉求，并提出平衡各方利益的建议。
 4. 实践操作题：选择一个你熟悉的旅游目的地，运用本章介绍的四大理论框架进行分析：（1）该目的地的数字化现状如何？（2）数字技术创造了哪些新的价值？（3）平台在其中发挥了什么作用？（4）存在哪些治理挑战？撰写一份 1000 字左右的分析报告。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简答题：简述数据作为生产要素的三个独特经济属性，并各举一个文旅领域的实例加以说明。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论述题：运用"服务主导逻辑"分析"一码游贵州"平台：谁是价值的共创者？他们各自贡献了什么？平台在其中扮演了什么角色？是否存在某些群体的价值贡献被低估或忽视？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案例分析题：黄果树景区动态定价方案的实施，涉及哪些利益相关者？运用利益相关者理论分析各方可能的立场和诉求，并提出平衡各方利益的建议。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选择一个你熟悉的旅游目的地，运用本章介绍的四大理论框架进行分析：（1）该目的地的数字化现状如何？（2）数字技术创造了哪些新的价值？（3）平台在其中发挥了什么作用？（4）存在哪些治理挑战？撰写一份 1000 字左右的分析报告。</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利益相关者理论与协同治理</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3.4.3 协同治理的理论框架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论述题：运用"服务主导逻辑"分析"一码游贵州"平台：谁是价值的共创者？他们各自贡献了什么？平台在其中扮演了什么角色？是否存在某些群体的价值贡献被低估或忽视？
 3. 案例分析题：黄果树景区动态定价方案的实施，涉及哪些利益相关者？运用利益相关者理论分析各方可能的立场和诉求，并提出平衡各方利益的建议。
 4. 实践操作题：选择一个你熟悉的旅游目的地，运用本章介绍的四大理论框架进行分析：（1）该目的地的数字化现状如何？（2）数字技术创造了哪些新的价值？（3）平台在其中发挥了什么作用？（4）存在哪些治理挑战？撰写一份 1000 字左右的分析报告。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论述题：运用"服务主导逻辑"分析"一码游贵州"平台：谁是价值的共创者？他们各自贡献了什么？平台在其中扮演了什么角色？是否存在某些群体的价值贡献被低估或忽视？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案例分析题：黄果树景区动态定价方案的实施，涉及哪些利益相关者？运用利益相关者理论分析各方可能的立场和诉求，并提出平衡各方利益的建议。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选择一个你熟悉的旅游目的地，运用本章介绍的四大理论框架进行分析：（1）该目的地的数字化现状如何？（2）数字技术创造了哪些新的价值？（3）平台在其中发挥了什么作用？（4）存在哪些治理挑战？撰写一份 1000 字左右的分析报告。</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3.4 利益相关者理论与协同治理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3.4.1 数字文旅的多元利益主体</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利益相关者理论的缘起。 利益相关者理论由弗里曼于 1984 年系统提出，其核心观点是：企业不仅要为股东创造价值，还要平衡所有利益相关者的诉求——包括员工、客户、供应商、社区、政府等。这一理论在旅游业中具有天然的适用性：旅游发展从来不是单一企业的事情，而是涉及地方政府、当地社区、游客、企业、非政府组织...</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3.4.2 公私合作与社区参与</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PPP 模式在数字文旅中的应用。 公私合作（Public-Private Partnership, PPP）是数字文旅项目中的常见模式。政府提供政策支持、公共数据和基础设施（如通信网络、数据中心），企业提供技术能力、运营经验和资金投入。黄果树景区的智慧化升级就采用了 PPP 模式——政府负责政策协调...</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3.4.3 协同治理的理论框架</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从"单一治理"到"协同治理"。 数字文旅的治理不能依赖任何单一主体。政府单独治理面临信息不对称和能力不足的问题（政府难以掌握所有平台的算法逻辑和数据流向）；平台单独治理面临合法性和利益冲突问题（平台既是"运动员"又是"裁判员"）；行业协会治理面临执行力不足的问题。因此，协同治理（Collaborat...</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3.1.1 数据作为生产要素</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3.1.2 网络效应与边际成本递减</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3.1.3 长尾理论与文旅产品多样性</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3.2.1 体验经济理论与文旅体验设计</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3.2.2 服务主导逻辑与价值共创</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3.2.3 数字化转型中的服务创新</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3.3.1 平台经济的核心机制</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3.3.2 文旅平台的多边架构</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3.3.3 平台治理与反垄断</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3.4.1 数字文旅的多元利益主体</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3.4.2 公私合作与社区参与</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3.4.3 协同治理的理论框架</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3.1 数字经济理论：结合实际案例分析其核心观点的应用场景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3.2 体验经济与服务主导逻辑：结合实际案例分析其核心观点的应用场景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3.3 平台经济与双边市场：结合实际案例分析其核心观点的应用场景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3.4 利益相关者理论与协同治理：结合实际案例分析其核心观点的应用场景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简答题：简述数据作为生产要素的三个独特经济属性，并各举一个文旅领域的实例加以说明。</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论述题：运用"服务主导逻辑"分析"一码游贵州"平台：谁是价值的共创者？他们各自贡献了什么？平台在其中扮演了什么角色？是否存在某些群体的价值贡献被低估或忽视？</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案例分析题：黄果树景区动态定价方案的实施，涉及哪些利益相关者？运用利益相关者理论分析各方可能的立场和诉求，并提出平衡各方利益的建议。</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选择一个你熟悉的旅游目的地，运用本章介绍的四大理论框架进行分析：（1）该目的地的数字化现状如何？（2）数字技术创造了哪些新的价值？（3）平台在其中发挥了什么作用？（4）存在哪些治理挑战？撰写一份 1000 字左右的分析报告。</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本章系统介绍了数字文旅的四大理论基石。 数字经济理论（数据作为生产要素、网络效应、长尾理论）解释了数字文旅"为什么能创造新价值"的问题——数据的非竞争性和边际收益递增特性，使数字文旅产品具有传统旅游产品不具备的规模效应和个性化能力。 体验经济与服务主导逻辑解释了数字文旅"如何创造价值"的问题——价值不是在平台上被"生产"出来的，而是在游客的体验过程中被"共同创造"的。 平台经济理论解释了数字文旅"如何组织价值创造"的问题——平台通过连接多边用户群体、利用交叉网络外部性，构建了新型的产业组织形态。 利益相关者理论解释了数字文旅"如何分配价值和协调冲突"的问题——多元主体的协同治理是数字文旅可持续发展的制度保障。</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[7] 王丽娜, 杨彬如. 数字经济背景下文旅产业数字化转型研究综述[J]. 科技和产业, 2024, 24(5): 1-10.</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[8] 胡海燕, 经渊. 文旅融合的数字化变革——基于国际视野的文献回顾[J]. 图书馆论坛, 2021, 41(11): 100-110.</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[9] Wu W, Xu C, Zhao M, et al. Digital tourism and smart development: state-of-the-art review[J]. Sustainability, 2024, 16(23): 10382.</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第3章 数字文旅理论基石</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