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第一篇：概念与理论基础</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文旅产业数字化演进</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
        <p:nvSpPr>
          <p:cNvPr id="8" name="Shape 6"/>
          <p:cNvSpPr/>
          <p:nvPr/>
        </p:nvSpPr>
        <p:spPr>
          <a:xfrm>
            <a:off x="7498080" y="731520"/>
            <a:ext cx="1097280" cy="1097280"/>
          </a:xfrm>
          <a:prstGeom prst="ellipse">
            <a:avLst/>
          </a:prstGeom>
          <a:solidFill>
            <a:srgbClr val="065A82">
              <a:alpha val="40000"/>
            </a:srgbClr>
          </a:solidFill>
          <a:ln/>
        </p:spPr>
      </p:sp>
      <p:sp>
        <p:nvSpPr>
          <p:cNvPr id="9" name="Shape 7"/>
          <p:cNvSpPr/>
          <p:nvPr/>
        </p:nvSpPr>
        <p:spPr>
          <a:xfrm>
            <a:off x="8046720" y="3474720"/>
            <a:ext cx="731520" cy="731520"/>
          </a:xfrm>
          <a:prstGeom prst="ellipse">
            <a:avLst/>
          </a:prstGeom>
          <a:solidFill>
            <a:srgbClr val="1C7293">
              <a:alpha val="50000"/>
            </a:srgbClr>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了解全球与中国文旅数字化的发展阶段与关键节点</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能运用产业生命周期理论分析文旅数字化趋势</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理解数字化转型对社会经济文化的深远影响</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文化自信——中国数字文旅的自主创新路径</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2014 年，贵州省在北京中关村举办了一场特殊的推介会——不是为了招商引资卖地，而是为了"卖气候、卖数据"。彼时，大多数人对"大数据"还只有模糊的概念，贵州已经率先提出"大数据战略"，并开始建设全国首个大数据综合试验区。十年后，当全国各地的游客打开手机扫描"一码游贵州"二维码时，他们可能并不知道，背后支撑这一平台的，正是贵州早已布局的数据中心集群和云计算基础设施。</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贵州的案例并非孤例。从 1990 年代航空业用全球分销系统（GDS）替代手写机票，到 2020 年故宫博物院推出"数字故宫"让全球观众在线漫游紫禁城，再到 2024 年人工智能大模型开始为游客生成个性化旅行攻略——文旅产业的数字化演进如同一场接力赛，每一棒都在加速，每一棒都在拓展想象边界。这场演进是如何发生的？背后的驱动力量是什么？中国在其中扮演了怎样的角色？贵州的经验又具有怎样的示范意义？本章将逐一回答这些问题。</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为什么文旅数字化从"信息化"起步，而非从"智能化"直接开始？技术条件和产业需求在其中各自扮演了什么角色？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中国的文旅数字化路径与欧美国家相比，有哪些独特的优势和挑战？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贵州作为一个西部省份，为什么能在数字文旅领域走在全国前列？</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2.1 全球文旅数字化发展脉络</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2.1.1 信息化阶段（1990 年代至 2000 年代）  |  2.1.2 互联网化阶段（2000 年代至 2010 年代）  |  2.1.3 智能化阶段（2010 年代至今）</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2.2 中国文旅数字化发展历程</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2.2.1 政策驱动与顶层设计  |  2.2.2 关键技术与基础设施突破  |  2.2.3 典型实践与标志性事件</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2.3 贵州文旅数字化的探索与实践</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2.3.1 贵州大数据战略与文旅结合  |  2.3.2 "一码游贵州"平台发展历程  |  2.3.3 贵州数字文旅的示范意义</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2.1 全球文旅数字化发展脉络</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2.1 全球文旅数字化发展脉络</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2.1.1 信息化阶段（1990 年代至 2000 年代）</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全球文旅产业数字化的起点，可以追溯到 20 世纪 60 年代，但真正形成规模效应的是 1990 年代互联网技术的商业化应用。这一阶段的核心特征是以计算机和网络技术替代人工操作，实现旅游业务流程的电子化和标准化。
 航空业引领变革。 旅游数字化最早发生在航空业，这并非偶然。航空产品（机票）具有高度标准化特征——固定的航线、确定的时间、有限的座位——天然适合数字化管理。1960 年代，美国航空公司开发了世界上第一个计算机预订系统 Sabre，将机票查询和预订从纸质记录和电话沟通转变为电子化操作。到 1990 年代，Sabre 已发展为覆盖全球数十万家酒店、航空公司和旅行社的全球分销系统（GDS），成为旅游信息化的基础设施。GDS 模式的核心创新在于将碎片化的旅游资源（机票、酒店、租车等）标准化为可查询、可预订、可交易的"库存单元"，这一逻辑至今仍是所有 OTA 平台的技术基础。
 酒店业的信息...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全球文旅产业数字化的起点，可以追溯到 20 世纪 60 年代，但真正形成规模效应的是 1990 年代互联网技术的商业化应用。这一阶段的核心特征是以计算机和网络技术替代人工操作，实现旅游业务流程的电子化和标准化。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航空业引领变革。 旅游数字化最早发生在航空业，这并非偶然。航空产品（机票）具有高度标准化特征——固定的航线、确定的时间、有限的座位——天然适合数字化管理。1960 年代，美国航空公司开发了世界上第一个计算机预订系统 Sabre，将机票查询和预订从纸质记录和电话沟通转变为电子化操作。到 1990 年代，Sabre 已发展为覆盖全球数十万家酒店、航空公司和旅行社的全球分销系统（GDS），成为旅游信息化...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酒店业的信息化革命。 航空业的成功经验迅速向酒店业扩散。1990 年代，酒店管理系统（PMS）和中央预订系统（CRS）在大型连锁酒店中广泛部署。这些系统不仅实现了前台接待、客房管理、账务处理的自动化，更重要的是建立了"收益管理"能力——通过分析历史入住率、季节因素、竞争对手价格等数据，动态调整房价以最大化客房收入。收益管理的核心理念"在正确的时间、以正确的价格、将正确的产品卖给正确的客户"，后来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旅行社的电子化转型。 1990 年代后期，随着互联网向公众普及，传统旅行社开始建设在线预订网站。1996 年，微软推出了在线旅游服务平台 Expedia；1997 年，Priceline 创立并开创了"用户出价"模式。这些早期的 OTA 平台本质上是将传统旅行社的门店服务搬到了线上，但它们的出现已经预示着一场渠道革命——旅游产品的分销开始摆脱对实体门店的依赖。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信息化阶段的根本局限。 信息化阶段完成了"将线下流程搬到线上"的历史任务，但信息技术在这一阶段扮演的仍然是工具性角色——替代人工、提高效率、降低成本。信息技术与旅游产业之间是"叠加"关系而非"融合"关系。更重要的是，这一阶段的数字化是单向度的：信息从供给端流向需求端，游客主要是被动的信息接收者，而非主动的参与者和创造者。</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2.1 全球文旅数字化发展脉络</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2.1.1 信息化阶段（1990 年代至 2000 年代）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酒店业的信息化革命。 航空业的成功经验迅速向酒店业扩散。1990 年代，酒店管理系统（PMS）和中央预订系统（CRS）在大型连锁酒店中广泛部署。这些系统不仅实现了前台接待、客房管理、账务处理的自动化，更重要的是建立了"收益管理"能力——通过分析历史入住率、季节因素、竞争对手价格等数据，动态调整房价以最大化客房收入。收益管理的核心理念"在正确的时间、以正确的价格、将正确的产品卖给正确的客户"，后来成为整个旅游行业数字化运营的基本准则。
 旅行社的电子化转型。 1990 年代后期，随着互联网向公众普及，传统旅行社开始建设在线预订网站。1996 年，微软推出了在线旅游服务平台 Expedia；1997 年，Priceline 创立并开创了"用户出价"模式。这些早期的 OTA 平台本质上是将传统旅行社的门店服务搬到了线上，但它们的出现已经预示着一场渠道革命——旅游产品的分销开始摆脱对实体门店的依赖...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酒店业的信息化革命。 航空业的成功经验迅速向酒店业扩散。1990 年代，酒店管理系统（PMS）和中央预订系统（CRS）在大型连锁酒店中广泛部署。这些系统不仅实现了前台接待、客房管理、账务处理的自动化，更重要的是建立了"收益管理"能力——通过分析历史入住率、季节因素、竞争对手价格等数据，动态调整房价以最大化客房收入。收益管理的核心理念"在正确的时间、以正确的价格、将正确的产品卖给正确的客户"，后来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旅行社的电子化转型。 1990 年代后期，随着互联网向公众普及，传统旅行社开始建设在线预订网站。1996 年，微软推出了在线旅游服务平台 Expedia；1997 年，Priceline 创立并开创了"用户出价"模式。这些早期的 OTA 平台本质上是将传统旅行社的门店服务搬到了线上，但它们的出现已经预示着一场渠道革命——旅游产品的分销开始摆脱对实体门店的依赖。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信息化阶段的根本局限。 信息化阶段完成了"将线下流程搬到线上"的历史任务，但信息技术在这一阶段扮演的仍然是工具性角色——替代人工、提高效率、降低成本。信息技术与旅游产业之间是"叠加"关系而非"融合"关系。更重要的是，这一阶段的数字化是单向度的：信息从供给端流向需求端，游客主要是被动的信息接收者，而非主动的参与者和创造者。</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2.1 全球文旅数字化发展脉络</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2.1.2 互联网化阶段（2000 年代至 2010 年代）</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进入 21 世纪，随着宽带互联网的普及和 Web 2.0 技术的兴起，文旅数字化进入了以"用户参与"和"社交互动"为特征的互联网化阶段。
 OTA 的崛起与渠道变革。 2000 年代是全球 OTA 平台高速发展的黄金时期。携程（1999 年创立）、Booking.com（1996 年创立，2005 年被 Priceline 收购）、Airbnb（2008 年创立）等平台迅速成长为行业巨头。OTA 模式的核心价值在于：第一，信息聚合——将海量的机票、酒店、景区门票等信息集中在一个平台上，大幅降低了游客的搜索成本；第二，价格透明——比价功能使信息不对称显著降低，消费者获得了前所未有的议价能力；第三，用户评价——用户生成内容（UGC）使消费决策从"商家说了算"转向"大家说了算"。
 共享经济的冲击。 Airbnb 的出现标志着共享经济模式对传统住宿业的颠覆性冲击。与传统的酒店预订平台不同，Air...</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进入 21 世纪，随着宽带互联网的普及和 Web 2.0 技术的兴起，文旅数字化进入了以"用户参与"和"社交互动"为特征的互联网化阶段。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OTA 的崛起与渠道变革。 2000 年代是全球 OTA 平台高速发展的黄金时期。携程（1999 年创立）、Booking.com（1996 年创立，2005 年被 Priceline 收购）、Airbnb（2008 年创立）等平台迅速成长为行业巨头。OTA 模式的核心价值在于：第一，信息聚合——将海量的机票、酒店、景区门票等信息集中在一个平台上，大幅降低了游客的搜索成本；第二，价格透明——比价功...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共享经济的冲击。 Airbnb 的出现标志着共享经济模式对传统住宿业的颠覆性冲击。与传统的酒店预订平台不同，Airbnb 的核心资产不是自有房源，而是连接"有空置房源的人"和"需要住宿的人"的平台网络。这一模式的创新之处在于：它将原本不进入旅游市场的闲置资源（私人住宅的空闲房间）转化为了旅游供给，极大拓展了住宿业的供给边界。到 2019 年，Airbnb 的全球房源数量已超过 700 万，远超全球...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社交媒体的旅游影响力。 2000 年代后期，Facebook、Twitter、YouTube 等社交媒体平台迅速崛起，从根本上改变了旅游信息的传播方式。在此之前，旅游目的地营销主要依赖旅行社推荐、旅游指南和官方宣传片等单向传播渠道。社交媒体时代，"一张照片、一段视频、一篇游记"都可能引发病毒式传播，使一个小众目的地在一夜之间成为"网红打卡地"。这一时期出现了"目的地营销组织（DMO）"的概念，各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互联网化阶段的本质。 互联网化阶段的核心进步在于"连接"——连接供需双方、连接游客与游客、连接线上与线下。但这一阶段的数字化仍然以"信息层"为主，即数字技术主要作用于信息的流通和匹配，对旅游产品的核心体验（如景区游览、酒店住宿）的改造相对有限。一个典型的例证是：OTA 可以让游客更便捷地预订酒店，但入住酒店的体验本身并没有因为数字化而发生根本改变。</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2.1 全球文旅数字化发展脉络</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2.1.2 互联网化阶段（2000 年代至 2010 年代）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共享经济的冲击。 Airbnb 的出现标志着共享经济模式对传统住宿业的颠覆性冲击。与传统的酒店预订平台不同，Airbnb 的核心资产不是自有房源，而是连接"有空置房源的人"和"需要住宿的人"的平台网络。这一模式的创新之处在于：它将原本不进入旅游市场的闲置资源（私人住宅的空闲房间）转化为了旅游供给，极大拓展了住宿业的供给边界。到 2019 年，Airbnb 的全球房源数量已超过 700 万，远超全球最大酒店集团万豪的客房数量（约 140 万间）。
 社交媒体的旅游影响力。 2000 年代后期，Facebook、Twitter、YouTube 等社交媒体平台迅速崛起，从根本上改变了旅游信息的传播方式。在此之前，旅游目的地营销主要依赖旅行社推荐、旅游指南和官方宣传片等单向传播渠道。社交媒体时代，"一张照片、一段视频、一篇游记"都可能引发病毒式传播，使一个小众目的地在一夜之间成为"网红打卡地"。这...</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共享经济的冲击。 Airbnb 的出现标志着共享经济模式对传统住宿业的颠覆性冲击。与传统的酒店预订平台不同，Airbnb 的核心资产不是自有房源，而是连接"有空置房源的人"和"需要住宿的人"的平台网络。这一模式的创新之处在于：它将原本不进入旅游市场的闲置资源（私人住宅的空闲房间）转化为了旅游供给，极大拓展了住宿业的供给边界。到 2019 年，Airbnb 的全球房源数量已超过 700 万，远超全球...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社交媒体的旅游影响力。 2000 年代后期，Facebook、Twitter、YouTube 等社交媒体平台迅速崛起，从根本上改变了旅游信息的传播方式。在此之前，旅游目的地营销主要依赖旅行社推荐、旅游指南和官方宣传片等单向传播渠道。社交媒体时代，"一张照片、一段视频、一篇游记"都可能引发病毒式传播，使一个小众目的地在一夜之间成为"网红打卡地"。这一时期出现了"目的地营销组织（DMO）"的概念，各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互联网化阶段的本质。 互联网化阶段的核心进步在于"连接"——连接供需双方、连接游客与游客、连接线上与线下。但这一阶段的数字化仍然以"信息层"为主，即数字技术主要作用于信息的流通和匹配，对旅游产品的核心体验（如景区游览、酒店住宿）的改造相对有限。一个典型的例证是：OTA 可以让游客更便捷地预订酒店，但入住酒店的体验本身并没有因为数字化而发生根本改变。</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2.1 全球文旅数字化发展脉络</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2.1.3 智能化阶段（2010 年代至今）</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2010 年代以来，随着移动互联网、物联网、大数据、人工智能等技术的群体性突破，文旅数字化进入了以"智能驱动"和"深度融合"为特征的智能化阶段。
 移动互联网重塑旅游体验。 智能手机的普及和 4G/5G 网络的覆盖，使"随时随地在线"成为常态。游客不再需要在出发前做好所有规划和预订，而是可以在旅途中实时查询、预订、导航和分享。这一变化催生了"说走就走"的旅行方式，也使得旅游服务呈现出"碎片化"特征——游客可能在一天之内通过不同的 APP 分别预订机票、酒店、餐厅和景区门票，而不是购买传统旅行社的打包产品。
 大数据驱动精准服务。 智能化阶段的一个核心特征是数据驱动决策。景区通过视频监控和物联网传感设备实时采集客流数据，利用预测模型预判客流高峰并提前启动分流预案；OTA 平台通过分析用户的浏览和预订行为，实现"千人千面"的个性化推荐；酒店通过分析历史入住数据，优化定价策略和房型分配。数据不再...</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2010 年代以来，随着移动互联网、物联网、大数据、人工智能等技术的群体性突破，文旅数字化进入了以"智能驱动"和"深度融合"为特征的智能化阶段。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移动互联网重塑旅游体验。 智能手机的普及和 4G/5G 网络的覆盖，使"随时随地在线"成为常态。游客不再需要在出发前做好所有规划和预订，而是可以在旅途中实时查询、预订、导航和分享。这一变化催生了"说走就走"的旅行方式，也使得旅游服务呈现出"碎片化"特征——游客可能在一天之内通过不同的 APP 分别预订机票、酒店、餐厅和景区门票，而不是购买传统旅行社的打包产品。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大数据驱动精准服务。 智能化阶段的一个核心特征是数据驱动决策。景区通过视频监控和物联网传感设备实时采集客流数据，利用预测模型预判客流高峰并提前启动分流预案；OTA 平台通过分析用户的浏览和预订行为，实现"千人千面"的个性化推荐；酒店通过分析历史入住数据，优化定价策略和房型分配。数据不再只是业务的"副产品"，而是成为创造价值的"原材料"。</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人工智能赋能行业升级。 近年来，人工智能技术在文旅领域的应用呈现出加速趋势。自然语言处理技术支撑了智能客服和 AI 导游，使游客可以随时随地获得多语种的旅游咨询和导览服务；计算机视觉技术实现了人脸识别入园、游客行为分析和安全隐患自动预警；大语言模型的突破（如 ChatGPT 的发布）则为个性化旅行攻略生成、文旅内容创作等场景带来了革命性的可能。人工智能正在将文旅数字化从"流程数字化"推向"认知数字...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沉浸式技术拓展体验边界。 虚拟现实（VR）、增强现实（AR）和混合现实（MR）技术为文旅体验开辟了全新的维度。VR 使游客可以在家中"云游"远方的景区，或在博物馆中"穿越"到历史场景；AR 将数字信息叠加到实体景观之上，实现了"所见即所得"的智能导览；数字光影技术则创造了以光影为媒介的新型夜游产品，如黄果树夜游项目将瀑布景观与数字光影艺术结合，打造了全新的夜间旅游体验。</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2.1 全球文旅数字化发展脉络</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2.1.3 智能化阶段（2010 年代至今）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365760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时间 | 1990s-2000s | 2000s-2010s | 2010s 至今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核心技术 | 数据库、ERP、GDS | 互联网、移动支付、Web 2.0 | IoT、AI、大数据、VR/AR、5G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核心逻辑 | 流程电子化 | 信息连接与共享 | 智能决策与深度融合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供需关系 | 供给端主导 | 供需两端初步连接 | 供需双侧协同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2.1 全球文旅数字化发展脉络</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2.1.3 智能化阶段（2010 年代至今）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365760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核心逻辑 | 流程电子化 | 信息连接与共享 | 智能决策与深度融合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供需关系 | 供给端主导 | 供需两端初步连接 | 供需双侧协同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游客角色 | 被动接收者 | 主动搜索者与评价者 | 价值共创者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代表性创新 | 电子票务、酒店 PMS | OTA、共享住宿、UGC | AI 导游、VR 景区、智慧调度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C7293"/>
          </a:solidFill>
          <a:ln/>
        </p:spPr>
      </p:sp>
      <p:sp>
        <p:nvSpPr>
          <p:cNvPr id="3" name="Text 1"/>
          <p:cNvSpPr/>
          <p:nvPr/>
        </p:nvSpPr>
        <p:spPr>
          <a:xfrm>
            <a:off x="457200" y="91440"/>
            <a:ext cx="8229600" cy="457200"/>
          </a:xfrm>
          <a:prstGeom prst="rect">
            <a:avLst/>
          </a:prstGeom>
          <a:noFill/>
          <a:ln/>
        </p:spPr>
        <p:txBody>
          <a:bodyPr wrap="square" rtlCol="0" anchor="ctr"/>
          <a:lstStyle/>
          <a:p>
            <a:pPr algn="l" indent="0" marL="0">
              <a:buNone/>
            </a:pPr>
            <a:r>
              <a:rPr lang="en-US" sz="2000" b="1" dirty="0">
                <a:solidFill>
                  <a:srgbClr val="FFFFFF"/>
                </a:solidFill>
                <a:latin typeface="Georgia" pitchFamily="34" charset="0"/>
                <a:ea typeface="Georgia" pitchFamily="34" charset="-122"/>
                <a:cs typeface="Georgia" pitchFamily="34" charset="-120"/>
              </a:rPr>
              <a:t>2.1 全球文旅数字化发展脉络 — 数据表格</a:t>
            </a:r>
            <a:endParaRPr lang="en-US" sz="20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8229600" cy="3200400"/>
        </p:xfrm>
        <a:graphic>
          <a:graphicData uri="http://schemas.openxmlformats.org/drawingml/2006/table">
            <a:tbl>
              <a:tblPr/>
              <a:tblGrid>
                <a:gridCol w="2057400"/>
                <a:gridCol w="2057400"/>
                <a:gridCol w="2057400"/>
                <a:gridCol w="2057400"/>
              </a:tblGrid>
              <a:tr h="411480">
                <a:tc>
                  <a:txBody>
                    <a:bodyPr/>
                    <a:lstStyle/>
                    <a:p>
                      <a:pPr algn="ctr" indent="0" marL="0">
                        <a:buNone/>
                      </a:pPr>
                      <a:r>
                        <a:rPr lang="en-US" sz="1100" b="1" dirty="0">
                          <a:solidFill>
                            <a:srgbClr val="FFFFFF"/>
                          </a:solidFill>
                        </a:rPr>
                        <a:t>维度</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信息化阶段</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互联网化阶段</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智能化阶段</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r>
              <a:tr h="411480">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时间</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1990s-2000s</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2000s-2010s</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2010s 至今</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r h="411480">
                <a:tc>
                  <a:txBody>
                    <a:bodyPr/>
                    <a:lstStyle/>
                    <a:p>
                      <a:pPr algn="l" indent="0" marL="0">
                        <a:buNone/>
                      </a:pPr>
                      <a:r>
                        <a:rPr lang="en-US" sz="1100" dirty="0">
                          <a:solidFill>
                            <a:srgbClr val="1E293B"/>
                          </a:solidFill>
                        </a:rPr>
                        <a:t>核心技术</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数据库、ERP、GDS</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互联网、移动支付、Web 2.0</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IoT、AI、大数据、VR/AR、5G</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核心逻辑</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流程电子化</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信息连接与共享</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智能决策与深度融合</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r h="411480">
                <a:tc>
                  <a:txBody>
                    <a:bodyPr/>
                    <a:lstStyle/>
                    <a:p>
                      <a:pPr algn="l" indent="0" marL="0">
                        <a:buNone/>
                      </a:pPr>
                      <a:r>
                        <a:rPr lang="en-US" sz="1100" dirty="0">
                          <a:solidFill>
                            <a:srgbClr val="1E293B"/>
                          </a:solidFill>
                        </a:rPr>
                        <a:t>供需关系</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供给端主导</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供需两端初步连接</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供需双侧协同</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游客角色</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被动接收者</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主动搜索者与评价者</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价值共创者</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r h="411480">
                <a:tc>
                  <a:txBody>
                    <a:bodyPr/>
                    <a:lstStyle/>
                    <a:p>
                      <a:pPr algn="l" indent="0" marL="0">
                        <a:buNone/>
                      </a:pPr>
                      <a:r>
                        <a:rPr lang="en-US" sz="1100" dirty="0">
                          <a:solidFill>
                            <a:srgbClr val="1E293B"/>
                          </a:solidFill>
                        </a:rPr>
                        <a:t>代表性创新</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电子票务、酒店 PMS</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OTA、共享住宿、UGC</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AI 导游、VR 景区、智慧调度</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2.1 全球文旅数字化发展脉络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2.1.1 信息化阶段（1990 年代至 2000 年代）</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全球文旅产业数字化的起点，可以追溯到 20 世纪 60 年代，但真正形成规模效应的是 1990 年代互联网技术的商业化应用。这一阶段的核心特征是以计算机和网络技术替代人工操作，实现旅游业务流程的电子化和标准化。</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2.1.2 互联网化阶段（2000 年代至 2010 年代）</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进入 21 世纪，随着宽带互联网的普及和 Web 2.0 技术的兴起，文旅数字化进入了以"用户参与"和"社交互动"为特征的互联网化阶段。</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2.1.3 智能化阶段（2010 年代至今）</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2010 年代以来，随着移动互联网、物联网、大数据、人工智能等技术的群体性突破，文旅数字化进入了以"智能驱动"和"深度融合"为特征的智能化阶段。</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2.2 中国文旅数字化发展历程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2.2 中国文旅数字化发展历程</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2.2.1 政策驱动与顶层设计</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中国文旅数字化发展具有鲜明的"政策驱动"特征——政府的顶层设计和战略布局在推动产业数字化转型中发挥了关键作用。这一点与欧美国家以市场自发演进为主的路径有显著差异，构成了中国数字文旅发展的独特优势。
 起步期（2010-2015 年）：以"智慧旅游"为突破口。2011 年，原国家旅游局正式提出"智慧旅游"发展战略，标志着中国旅游数字化从零散的行业自发实践上升为国家战略。此后，国家先后确定了三批共 33 个"国家智慧旅游试点城市"，包括北京、上海、杭州、黄山等，推动各地探索智慧旅游建设路径。这一时期的政策重点是"打基础"——建设旅游信息服务平台、推广电子门票、部署景区客流监测系统。2014 年被原国家旅游局确定为"智慧旅游年"，进一步加速了全国智慧旅游建设进程。
 加速期（2016-2020 年）：以"互联网+旅游"为主线。2015 年，国务院印发《关于积极推进"互联网+"行动的指导意见》，"...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中国文旅数字化发展具有鲜明的"政策驱动"特征——政府的顶层设计和战略布局在推动产业数字化转型中发挥了关键作用。这一点与欧美国家以市场自发演进为主的路径有显著差异，构成了中国数字文旅发展的独特优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起步期（2010-2015 年）：以"智慧旅游"为突破口。2011 年，原国家旅游局正式提出"智慧旅游"发展战略，标志着中国旅游数字化从零散的行业自发实践上升为国家战略。此后，国家先后确定了三批共 33 个"国家智慧旅游试点城市"，包括北京、上海、杭州、黄山等，推动各地探索智慧旅游建设路径。这一时期的政策重点是"打基础"——建设旅游信息服务平台、推广电子门票、部署景区客流监测系统。2014 年被原...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加速期（2016-2020 年）：以"互联网+旅游"为主线。2015 年，国务院印发《关于积极推进"互联网+"行动的指导意见》，"互联网+"上升为国家战略。同年，原国家旅游局印发《关于实施"旅游+互联网"行动计划的通知》，提出到 2020 年实现旅游与互联网深度融合的目标。2016 年，国务院印发《"十三五"旅游业发展规划》，将"信息化"列为旅游业发展的四大重点工程之一。这一时期的政策重点从"打基...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深化期（2020 年至今）：以"数字文旅"为核心。2020 年，文化和旅游部等十部门联合印发《关于深化"互联网+旅游"推动旅游业高质量发展的意见》，首次在国家级政策文件中系统阐述"数字文旅"发展方向。2022 年，中共中央办公厅、国务院办公厅印发《关于推进实施国家文化数字化战略的意见》，将文化数字化上升为国家战略。同年，国务院印发《关于支持贵州在新时代西部大开发上闯新路的意见》（国发〔2022〕2...</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2.2 中国文旅数字化发展历程</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2.2.2 关键技术与基础设施突破</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中国文旅数字化的快速发展，离不开数字基础设施的跨越式进步和关键技术的群体性突破。
 通信网络基础设施。从 3G 到 4G 再到 5G 的代际跃升，为中国文旅数字化提供了关键的"信息高速公路"。截至 2024 年底，中国已建成全球规模最大的 5G 网络，5G 基站数量超过 400 万个，实现了所有地级市城区和县城区域的连续覆盖。5G 的高带宽（峰值速率可达 10Gbps）和低延迟（低至 1 毫秒）特性，使得景区高清直播、AR/VR 沉浸式体验、无人机巡检等应用成为可能。在贵州，西江千户苗寨率先部署了 5G+VR 全景直播系统，游客通过手机即可"身临其境"感受苗寨的晨雾、夜景和节庆活动。
 数据中心与云计算。大数据和云计算是数字文旅的"算力引擎"。中国在数据中心建设方面走在了全球前列，形成了以贵州贵安新区、内蒙古和林格尔、宁夏中卫等为代表的超大型数据中心集群。贵州依托气候凉爽、电力充沛、地质稳...</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中国文旅数字化的快速发展，离不开数字基础设施的跨越式进步和关键技术的群体性突破。</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通信网络基础设施。从 3G 到 4G 再到 5G 的代际跃升，为中国文旅数字化提供了关键的"信息高速公路"。截至 2024 年底，中国已建成全球规模最大的 5G 网络，5G 基站数量超过 400 万个，实现了所有地级市城区和县城区域的连续覆盖。5G 的高带宽（峰值速率可达 10Gbps）和低延迟（低至 1 毫秒）特性，使得景区高清直播、AR/VR 沉浸式体验、无人机巡检等应用成为可能。在贵州，西江...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中心与云计算。大数据和云计算是数字文旅的"算力引擎"。中国在数据中心建设方面走在了全球前列，形成了以贵州贵安新区、内蒙古和林格尔、宁夏中卫等为代表的超大型数据中心集群。贵州依托气候凉爽、电力充沛、地质稳定等天然优势，吸引了苹果、腾讯、华为等企业的数据中心落户，成为中国南方最大的数据中心聚集地。这些数据中心不仅为"一码游贵州"等数字文旅平台提供了存储和计算支撑，还通过"东数西算"工程服务全国的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移动支付体系。以微信支付和支付宝为代表的移动支付体系的全面普及，是中国数字文旅发展的独特优势。截至 2024 年底，中国移动支付普及率超过 86%，远高于全球平均水平。移动支付的便捷性使得"一部手机游遍中国"成为现实——游客可以用手机完成景区预约、门票购买、酒店预订、餐饮支付、特产购买等所有消费环节，无需携带现金或银行卡。这一基础设施的完善，极大降低了旅游消费的"交易摩擦"，也使得基于支付数据的精...</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人工智能与大模型。近年来，中国在人工智能领域的快速进步为文旅数字化注入了新的动力。百度、阿里巴巴、腾讯、华为等企业在大语言模型、计算机视觉、语音识别等领域取得了国际领先的成果。在文旅场景中，这些技术已经落地为智能客服、AI 导游、游客画像分析、景区安全预警等具体应用。例如，安顺学院参与建设的"一码游贵州"国际版平台，就深度融合了大语言模型和自然语言处理技术，为入境游客提供多语种 AI 客服、AI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2.2 中国文旅数字化发展历程</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2.2.2 关键技术与基础设施突破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中心与云计算。大数据和云计算是数字文旅的"算力引擎"。中国在数据中心建设方面走在了全球前列，形成了以贵州贵安新区、内蒙古和林格尔、宁夏中卫等为代表的超大型数据中心集群。贵州依托气候凉爽、电力充沛、地质稳定等天然优势，吸引了苹果、腾讯、华为等企业的数据中心落户，成为中国南方最大的数据中心聚集地。这些数据中心不仅为"一码游贵州"等数字文旅平台提供了存储和计算支撑，还通过"东数西算"工程服务全国的数字经济需求。
 移动支付体系。以微信支付和支付宝为代表的移动支付体系的全面普及，是中国数字文旅发展的独特优势。截至 2024 年底，中国移动支付普及率超过 86%，远高于全球平均水平。移动支付的便捷性使得"一部手机游遍中国"成为现实——游客可以用手机完成景区预约、门票购买、酒店预订、餐饮支付、特产购买等所有消费环节，无需携带现金或银行卡。这一基础设施的完善，极大降低了旅游消费的"交易摩擦"，也使得...</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中心与云计算。大数据和云计算是数字文旅的"算力引擎"。中国在数据中心建设方面走在了全球前列，形成了以贵州贵安新区、内蒙古和林格尔、宁夏中卫等为代表的超大型数据中心集群。贵州依托气候凉爽、电力充沛、地质稳定等天然优势，吸引了苹果、腾讯、华为等企业的数据中心落户，成为中国南方最大的数据中心聚集地。这些数据中心不仅为"一码游贵州"等数字文旅平台提供了存储和计算支撑，还通过"东数西算"工程服务全国的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移动支付体系。以微信支付和支付宝为代表的移动支付体系的全面普及，是中国数字文旅发展的独特优势。截至 2024 年底，中国移动支付普及率超过 86%，远高于全球平均水平。移动支付的便捷性使得"一部手机游遍中国"成为现实——游客可以用手机完成景区预约、门票购买、酒店预订、餐饮支付、特产购买等所有消费环节，无需携带现金或银行卡。这一基础设施的完善，极大降低了旅游消费的"交易摩擦"，也使得基于支付数据的精...</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人工智能与大模型。近年来，中国在人工智能领域的快速进步为文旅数字化注入了新的动力。百度、阿里巴巴、腾讯、华为等企业在大语言模型、计算机视觉、语音识别等领域取得了国际领先的成果。在文旅场景中，这些技术已经落地为智能客服、AI 导游、游客画像分析、景区安全预警等具体应用。例如，安顺学院参与建设的"一码游贵州"国际版平台，就深度融合了大语言模型和自然语言处理技术，为入境游客提供多语种 AI 客服、AI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2.2 中国文旅数字化发展历程</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2.2.3 典型实践与标志性事件</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中国文旅数字化的发展历程中，涌现出一批具有里程碑意义的实践案例和标志性事件。
 杭州"城市大脑"与智慧旅游。2016 年，杭州市启动"城市大脑"建设，将交通、旅游、城管等多个城市管理领域的数据整合到统一平台。在旅游方面，"城市大脑"可以实时监测西湖等核心景区的客流密度，预测未来数小时的客流趋势，并向交管部门建议分流措施。杭州的实践证明了"数据驱动的城市旅游管理"的可行性，为全国其他旅游城市提供了可复制的经验。
 故宫博物院"数字故宫"。故宫博物院是中国文化遗产数字化的先行者。从 2000 年代初期的"数字故宫"项目，到 2020 年推出的"数字故宫"小程序，故宫一直在探索文化遗产数字化的前沿方向。疫情期间，故宫推出"全景故宫"在线游览服务，将紫禁城的 720° 全景影像和文物三维模型搬到线上，使全球观众足不出户即可"云游故宫"。故宫的数字实践表明，文化遗产数字化不仅是一种保护手段，更是一种...</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中国文旅数字化的发展历程中，涌现出一批具有里程碑意义的实践案例和标志性事件。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杭州"城市大脑"与智慧旅游。2016 年，杭州市启动"城市大脑"建设，将交通、旅游、城管等多个城市管理领域的数据整合到统一平台。在旅游方面，"城市大脑"可以实时监测西湖等核心景区的客流密度，预测未来数小时的客流趋势，并向交管部门建议分流措施。杭州的实践证明了"数据驱动的城市旅游管理"的可行性，为全国其他旅游城市提供了可复制的经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故宫博物院"数字故宫"。故宫博物院是中国文化遗产数字化的先行者。从 2000 年代初期的"数字故宫"项目，到 2020 年推出的"数字故宫"小程序，故宫一直在探索文化遗产数字化的前沿方向。疫情期间，故宫推出"全景故宫"在线游览服务，将紫禁城的 720° 全景影像和文物三维模型搬到线上，使全球观众足不出户即可"云游故宫"。故宫的数字实践表明，文化遗产数字化不仅是一种保护手段，更是一种全新的文化传播方...</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携程"星球号"与内容生态。2021 年，携程推出"星球号"功能，允许景区、酒店、旅游局等供给方在携程平台上开设官方内容账号，发布图文、视频、直播等内容，直接触达潜在游客。这一举措标志着 OTA 平台从"交易型平台"向"内容+交易"混合平台的转型——平台不再只是产品和价格的展示窗口，而是成为旅游目的地品牌建设和内容营销的主阵地。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"一码游贵州"——省级全域智慧旅游的标杆。2020 年 5 月，贵州省在全国率先推出全域智慧旅游平台"一码游贵州"。这一平台的创新之处在于：以省级行政区域为单元，整合了全省的旅游资源和服务，而非某个单一景区或城市的数字化；以微信小程序为载体，无需下载安装即可使用，极大降低了游客的使用门槛；以数据为纽带，将政府管理、企业运营和游客体验三方连接在一起，形成了完整的数字文旅生态系统。截至 2024 年底...</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2.2 中国文旅数字化发展历程</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2.2.3 典型实践与标志性事件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携程"星球号"与内容生态。2021 年，携程推出"星球号"功能，允许景区、酒店、旅游局等供给方在携程平台上开设官方内容账号，发布图文、视频、直播等内容，直接触达潜在游客。这一举措标志着 OTA 平台从"交易型平台"向"内容+交易"混合平台的转型——平台不再只是产品和价格的展示窗口，而是成为旅游目的地品牌建设和内容营销的主阵地。
 "一码游贵州"——省级全域智慧旅游的标杆。2020 年 5 月，贵州省在全国率先推出全域智慧旅游平台"一码游贵州"。这一平台的创新之处在于：以省级行政区域为单元，整合了全省的旅游资源和服务，而非某个单一景区或城市的数字化；以微信小程序为载体，无需下载安装即可使用，极大降低了游客的使用门槛；以数据为纽带，将政府管理、企业运营和游客体验三方连接在一起，形成了完整的数字文旅生态系统。截至 2024 年底，"一码游贵州"已接入全省 400 余家 A 级景区、超过 3 万家...</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携程"星球号"与内容生态。2021 年，携程推出"星球号"功能，允许景区、酒店、旅游局等供给方在携程平台上开设官方内容账号，发布图文、视频、直播等内容，直接触达潜在游客。这一举措标志着 OTA 平台从"交易型平台"向"内容+交易"混合平台的转型——平台不再只是产品和价格的展示窗口，而是成为旅游目的地品牌建设和内容营销的主阵地。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"一码游贵州"——省级全域智慧旅游的标杆。2020 年 5 月，贵州省在全国率先推出全域智慧旅游平台"一码游贵州"。这一平台的创新之处在于：以省级行政区域为单元，整合了全省的旅游资源和服务，而非某个单一景区或城市的数字化；以微信小程序为载体，无需下载安装即可使用，极大降低了游客的使用门槛；以数据为纽带，将政府管理、企业运营和游客体验三方连接在一起，形成了完整的数字文旅生态系统。截至 2024 年底...</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2.2 中国文旅数字化发展历程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2.2.1 政策驱动与顶层设计</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中国文旅数字化发展具有鲜明的"政策驱动"特征——政府的顶层设计和战略布局在推动产业数字化转型中发挥了关键作用。这一点与欧美国家以市场自发演进为主的路径有显著差异，构成了中国数字文旅发展的独特优势。</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2.2.2 关键技术与基础设施突破</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中国文旅数字化的快速发展，离不开数字基础设施的跨越式进步和关键技术的群体性突破。</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2.2.3 典型实践与标志性事件</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中国文旅数字化的发展历程中，涌现出一批具有里程碑意义的实践案例和标志性事件。</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2.3 贵州文旅数字化的探索与实践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2.3 贵州文旅数字化的探索与实践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2.3.1 贵州大数据战略与文旅结合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贵州文旅数字化的领先地位，并非偶然的"弯道超车"，而是建立在长达十余年的大数据战略布局之上。
 战略选择：从"试验区"到"示范区"。 2014 年，贵州获批建设全国首个大数据综合试验区，标志着贵州正式将"大数据"确立为全省发展的核心战略。2016 年，贵州获批建设国家大数据（贵州）综合试验区。这一战略选择基于贵州的独特禀赋：气候凉爽（年均气温 15°C 左右，有利于数据中心散热）、电力充沛（水电资源丰富，电价较低）、地质稳定（远离地震带，有利于数据中心安全运行）。到 2024 年，贵州已建成 11 个超大型数据中心，服务器承载能力超过 400 万台，成为中国南方最大的数据中心聚集地。
 大数据与文旅的"化学反应"。 大数据基础设施的完善，为贵州文旅数字化提供了得天独厚的条件。数据中心的算力资源为"一码游贵州"等平台提供了稳定可靠的运行环境；大数据分析技术被应用于客流预测、精准营销和消费行为...</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贵州文旅数字化的领先地位，并非偶然的"弯道超车"，而是建立在长达十余年的大数据战略布局之上。</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战略选择：从"试验区"到"示范区"。 2014 年，贵州获批建设全国首个大数据综合试验区，标志着贵州正式将"大数据"确立为全省发展的核心战略。2016 年，贵州获批建设国家大数据（贵州）综合试验区。这一战略选择基于贵州的独特禀赋：气候凉爽（年均气温 15°C 左右，有利于数据中心散热）、电力充沛（水电资源丰富，电价较低）、地质稳定（远离地震带，有利于数据中心安全运行）。到 2024 年，贵州已建成...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大数据与文旅的"化学反应"。 大数据基础设施的完善，为贵州文旅数字化提供了得天独厚的条件。数据中心的算力资源为"一码游贵州"等平台提供了稳定可靠的运行环境；大数据分析技术被应用于客流预测、精准营销和消费行为分析；数据共享机制使得跨部门、跨行业的数据整合成为可能。更重要的是，贵州的大数据战略吸引了大量数字经济企业和人才集聚，形成了有利于数字文旅发展的产业生态和创新氛围。</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省级层面的制度创新。 贵州在推动大数据与文旅融合方面进行了多项制度创新。贵州在全国率先成立了省级大数据发展管理局（现为贵州省大数据发展管理局），将大数据管理提升到省级政府组成部门的高度；建立了全省统一的数据共享交换平台，打通了文旅、交通、公安、气象等部门的数据壁垒；出台了《贵州省大数据发展应用促进条例》等地方性法规，为数据采集、使用和交易提供了法律保障。这些制度创新为"一码游贵州"等平台的建设扫清...</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2.3 贵州文旅数字化的探索与实践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2.3.2 "一码游贵州"平台发展历程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"一码游贵州"是贵州数字文旅发展的标志性成果，其发展历程可以分为三个阶段。
 起步阶段（2020-2021 年）：从零到一。 2020 年初，新冠疫情的暴发给旅游业带来巨大冲击，但也加速了"无接触旅游服务"的需求。贵州省抓住这一窗口期，迅速推出了"一码游贵州"平台。初期的平台功能相对简洁，主要涵盖景区门票预约、健康码核验、基础导览等功能，核心目标是解决疫情期间的"分时预约、错峰游览"需求。这一阶段的成功关键是将全省数百家景区的票务系统统一接入一个平台——这在技术上面临巨大的系统对接和标准统一挑战，但贵州凭借前期大数据基础设施的积累，仅用不到三个月就完成了平台开发和上线。
 成长阶段（2021-2023 年）：从一到多。 随着疫情防控进入常态化，"一码游贵州"的功能迅速拓展。酒店预订、餐饮推荐、特产电商、交通导航等模块陆续上线，平台从"景区预约工具"升级为"全域旅游服务平台"。在这一阶段，平...</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"一码游贵州"是贵州数字文旅发展的标志性成果，其发展历程可以分为三个阶段。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起步阶段（2020-2021 年）：从零到一。 2020 年初，新冠疫情的暴发给旅游业带来巨大冲击，但也加速了"无接触旅游服务"的需求。贵州省抓住这一窗口期，迅速推出了"一码游贵州"平台。初期的平台功能相对简洁，主要涵盖景区门票预约、健康码核验、基础导览等功能，核心目标是解决疫情期间的"分时预约、错峰游览"需求。这一阶段的成功关键是将全省数百家景区的票务系统统一接入一个平台——这在技术上面临巨大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成长阶段（2021-2023 年）：从一到多。 随着疫情防控进入常态化，"一码游贵州"的功能迅速拓展。酒店预订、餐饮推荐、特产电商、交通导航等模块陆续上线，平台从"景区预约工具"升级为"全域旅游服务平台"。在这一阶段，平台积累的海量用户数据开始产生价值——通过对游客的搜索行为、预订偏好、游览轨迹和评价反馈的分析，平台实现了个性化推荐和精准营销。同时，贵州省将"一码游贵州"与"多彩贵州"文旅品牌深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升级阶段（2024 年至今）：从多到智。 近年来，"一码游贵州"进入了智能化升级的新阶段。平台引入了大语言模型和自然语言处理技术，推出了 AI 客服和 AI 导游功能，能够为游客提供多语种、个性化的旅游咨询和导览服务。同时，平台启动了国际版建设，针对东南亚等核心入境客源市场，解决语言障碍、支付不便和个性化服务缺失等痛点。安顺学院参与了国际版的 AI 服务框架设计，提出了"三大智能体协同、四维个性化...</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2.3 贵州文旅数字化的探索与实践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2.3.3 贵州数字文旅的示范意义</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贵州的实践不仅对本省文旅产业发展具有重要意义，也为全国乃至其他发展中国家提供了可借鉴的经验。
 "后发赶超"的可行路径。 贵州的案例表明，数字文旅可以成为欠发达地区实现旅游业跨越式发展的有效路径。传统旅游业的竞争力在很大程度上取决于自然资源禀赋和历史积累（如知名度、基础设施、服务人才等），这些往往是欠发达地区的短板。但数字文旅的核心竞争力在于数据、算法和平台，这些要素的建设不完全依赖历史积累，而是可以通过前瞻性战略布局来快速获取。贵州的做法是先布局数字基础设施（数据中心、通信网络），再建设数字平台（"一码游贵州"），最后实现旅游产品和服务的智能化升级——这一"先底座、后平台、再应用"的路径，为其他欠发达地区提供了清晰的路线图。
 政府与市场协同的中国模式。 贵州的经验展示了政府与市场在数字文旅发展中协同发力的有效性。政府扮演了"战略规划者"和"基础设施提供者"的角色——制定大数据战略、建设...</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贵州的实践不仅对本省文旅产业发展具有重要意义，也为全国乃至其他发展中国家提供了可借鉴的经验。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"后发赶超"的可行路径。 贵州的案例表明，数字文旅可以成为欠发达地区实现旅游业跨越式发展的有效路径。传统旅游业的竞争力在很大程度上取决于自然资源禀赋和历史积累（如知名度、基础设施、服务人才等），这些往往是欠发达地区的短板。但数字文旅的核心竞争力在于数据、算法和平台，这些要素的建设不完全依赖历史积累，而是可以通过前瞻性战略布局来快速获取。贵州的做法是先布局数字基础设施（数据中心、通信网络），再建设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政府与市场协同的中国模式。 贵州的经验展示了政府与市场在数字文旅发展中协同发力的有效性。政府扮演了"战略规划者"和"基础设施提供者"的角色——制定大数据战略、建设数据中心、打通部门数据壁垒、出台政策法规；市场则扮演了"创新推动者"和"服务运营者"的角色——互联网企业提供技术能力、OTA 平台拓展销售渠道、景区和酒店创新产品和服务。这种"政府搭台、企业唱戏"的模式，在基础设施投入大、协调难度高的数字...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从"数字赋能"到"数字创值"的理念升级。 贵州的实践还展示了数字文旅的一个重要理念转变：从"数字赋能"到"数字创值"。早期的旅游数字化侧重于"赋能"——用数字技术提高现有业务流程的效率（如用电子票务替代纸质门票）。贵州的探索则进一步走向"创值"——用数字技术创造全新的文旅产品和体验（如基于大数据的个性化行程规划、基于 AI 的多语种实时导览）。这一理念升级的核心意义在于：数字文旅的价值不在于"把原...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[图 2-1：贵州数字文旅发展路径示意]</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2.3 贵州文旅数字化的探索与实践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2.3.3 贵州数字文旅的示范意义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理解文旅数字化的演进规律，不仅是为了"知道过去"，更是为了"预判未来"。第 3 章将在此基础上，系统介绍支撑数字文旅发展的核心理论框架，为分析和预判数字文旅趋势提供理论工具。
 ---
 1. 简答题：全球文旅数字化经历了哪三个发展阶段？各阶段的核心技术和核心逻辑分别是什么？
 2. 论述题：中国文旅数字化发展具有鲜明的"政策驱动"特征。请结合具体政策文件，分析政策驱动模式的优点和潜在局限。你认为在未来的发展中，市场力量和政府力量应该如何平衡？
 3. 案例分析题：选择"一码游贵州"平台，查阅其最新发展动态（如国际版功能、AI 服务能力等），分析该平台的发展历程如何体现了文旅数字化从信息化到互联网化再到智能化的演进规律。该平台的下一步发展可能面临哪些挑战？
 4. 实践操作题：搜索武汉商学院、北京第二外国语学院等院校的数字文旅相关专业建设情况，比较其课程体系和培养目标。结合贵州大数据战略背...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理解文旅数字化的演进规律，不仅是为了"知道过去"，更是为了"预判未来"。第 3 章将在此基础上，系统介绍支撑数字文旅发展的核心理论框架，为分析和预判数字文旅趋势提供理论工具。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简答题：全球文旅数字化经历了哪三个发展阶段？各阶段的核心技术和核心逻辑分别是什么？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论述题：中国文旅数字化发展具有鲜明的"政策驱动"特征。请结合具体政策文件，分析政策驱动模式的优点和潜在局限。你认为在未来的发展中，市场力量和政府力量应该如何平衡？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案例分析题：选择"一码游贵州"平台，查阅其最新发展动态（如国际版功能、AI 服务能力等），分析该平台的发展历程如何体现了文旅数字化从信息化到互联网化再到智能化的演进规律。该平台的下一步发展可能面临哪些挑战？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搜索武汉商学院、北京第二外国语学院等院校的数字文旅相关专业建设情况，比较其课程体系和培养目标。结合贵州大数据战略背景，为安顺学院数字文旅专业设计一条特色化发展路径，并说明其与对标院校的差异化定位。</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2.3 贵州文旅数字化的探索与实践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2.3.3 贵州数字文旅的示范意义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简答题：全球文旅数字化经历了哪三个发展阶段？各阶段的核心技术和核心逻辑分别是什么？
 2. 论述题：中国文旅数字化发展具有鲜明的"政策驱动"特征。请结合具体政策文件，分析政策驱动模式的优点和潜在局限。你认为在未来的发展中，市场力量和政府力量应该如何平衡？
 3. 案例分析题：选择"一码游贵州"平台，查阅其最新发展动态（如国际版功能、AI 服务能力等），分析该平台的发展历程如何体现了文旅数字化从信息化到互联网化再到智能化的演进规律。该平台的下一步发展可能面临哪些挑战？
 4. 实践操作题：搜索武汉商学院、北京第二外国语学院等院校的数字文旅相关专业建设情况，比较其课程体系和培养目标。结合贵州大数据战略背景，为安顺学院数字文旅专业设计一条特色化发展路径，并说明其与对标院校的差异化定位。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简答题：全球文旅数字化经历了哪三个发展阶段？各阶段的核心技术和核心逻辑分别是什么？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论述题：中国文旅数字化发展具有鲜明的"政策驱动"特征。请结合具体政策文件，分析政策驱动模式的优点和潜在局限。你认为在未来的发展中，市场力量和政府力量应该如何平衡？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案例分析题：选择"一码游贵州"平台，查阅其最新发展动态（如国际版功能、AI 服务能力等），分析该平台的发展历程如何体现了文旅数字化从信息化到互联网化再到智能化的演进规律。该平台的下一步发展可能面临哪些挑战？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搜索武汉商学院、北京第二外国语学院等院校的数字文旅相关专业建设情况，比较其课程体系和培养目标。结合贵州大数据战略背景，为安顺学院数字文旅专业设计一条特色化发展路径，并说明其与对标院校的差异化定位。</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2.3 贵州文旅数字化的探索与实践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2.3.1 贵州大数据战略与文旅结合</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贵州文旅数字化的领先地位，并非偶然的"弯道超车"，而是建立在长达十余年的大数据战略布局之上。</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2.3.2 "一码游贵州"平台发展历程</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"一码游贵州"是贵州数字文旅发展的标志性成果，其发展历程可以分为三个阶段。</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2.3.3 贵州数字文旅的示范意义</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贵州的实践不仅对本省文旅产业发展具有重要意义，也为全国乃至其他发展中国家提供了可借鉴的经验。</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2.1.1 信息化阶段（1990 年代至 2000 年代）</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2.1.2 互联网化阶段（2000 年代至 2010 年代）</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2.1.3 智能化阶段（2010 年代至今）</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2.2.1 政策驱动与顶层设计</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2.2.2 关键技术与基础设施突破</a:t>
            </a:r>
            <a:endParaRPr lang="en-US" sz="1200" dirty="0"/>
          </a:p>
        </p:txBody>
      </p:sp>
      <p:sp>
        <p:nvSpPr>
          <p:cNvPr id="19" name="Shape 17"/>
          <p:cNvSpPr/>
          <p:nvPr/>
        </p:nvSpPr>
        <p:spPr>
          <a:xfrm>
            <a:off x="4754880" y="1005840"/>
            <a:ext cx="3931920" cy="457200"/>
          </a:xfrm>
          <a:prstGeom prst="rect">
            <a:avLst/>
          </a:prstGeom>
          <a:solidFill>
            <a:srgbClr val="F8FAFC"/>
          </a:solidFill>
          <a:ln/>
        </p:spPr>
      </p:sp>
      <p:sp>
        <p:nvSpPr>
          <p:cNvPr id="20" name="Shape 18"/>
          <p:cNvSpPr/>
          <p:nvPr/>
        </p:nvSpPr>
        <p:spPr>
          <a:xfrm>
            <a:off x="4754880" y="1005840"/>
            <a:ext cx="54864" cy="457200"/>
          </a:xfrm>
          <a:prstGeom prst="rect">
            <a:avLst/>
          </a:prstGeom>
          <a:solidFill>
            <a:srgbClr val="1C7293"/>
          </a:solidFill>
          <a:ln/>
        </p:spPr>
      </p:sp>
      <p:sp>
        <p:nvSpPr>
          <p:cNvPr id="21" name="Text 19"/>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2.2.3 典型实践与标志性事件</a:t>
            </a:r>
            <a:endParaRPr lang="en-US" sz="1200" dirty="0"/>
          </a:p>
        </p:txBody>
      </p:sp>
      <p:sp>
        <p:nvSpPr>
          <p:cNvPr id="22" name="Shape 20"/>
          <p:cNvSpPr/>
          <p:nvPr/>
        </p:nvSpPr>
        <p:spPr>
          <a:xfrm>
            <a:off x="4754880" y="1508760"/>
            <a:ext cx="3931920" cy="457200"/>
          </a:xfrm>
          <a:prstGeom prst="rect">
            <a:avLst/>
          </a:prstGeom>
          <a:solidFill>
            <a:srgbClr val="F8FAFC"/>
          </a:solidFill>
          <a:ln/>
        </p:spPr>
      </p:sp>
      <p:sp>
        <p:nvSpPr>
          <p:cNvPr id="23" name="Shape 21"/>
          <p:cNvSpPr/>
          <p:nvPr/>
        </p:nvSpPr>
        <p:spPr>
          <a:xfrm>
            <a:off x="4754880" y="1508760"/>
            <a:ext cx="54864" cy="457200"/>
          </a:xfrm>
          <a:prstGeom prst="rect">
            <a:avLst/>
          </a:prstGeom>
          <a:solidFill>
            <a:srgbClr val="1C7293"/>
          </a:solidFill>
          <a:ln/>
        </p:spPr>
      </p:sp>
      <p:sp>
        <p:nvSpPr>
          <p:cNvPr id="24" name="Text 22"/>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2.3.1 贵州大数据战略与文旅结合</a:t>
            </a:r>
            <a:endParaRPr lang="en-US" sz="1200" dirty="0"/>
          </a:p>
        </p:txBody>
      </p:sp>
      <p:sp>
        <p:nvSpPr>
          <p:cNvPr id="25" name="Shape 23"/>
          <p:cNvSpPr/>
          <p:nvPr/>
        </p:nvSpPr>
        <p:spPr>
          <a:xfrm>
            <a:off x="4754880" y="2011680"/>
            <a:ext cx="3931920" cy="457200"/>
          </a:xfrm>
          <a:prstGeom prst="rect">
            <a:avLst/>
          </a:prstGeom>
          <a:solidFill>
            <a:srgbClr val="F8FAFC"/>
          </a:solidFill>
          <a:ln/>
        </p:spPr>
      </p:sp>
      <p:sp>
        <p:nvSpPr>
          <p:cNvPr id="26" name="Shape 24"/>
          <p:cNvSpPr/>
          <p:nvPr/>
        </p:nvSpPr>
        <p:spPr>
          <a:xfrm>
            <a:off x="4754880" y="2011680"/>
            <a:ext cx="54864" cy="457200"/>
          </a:xfrm>
          <a:prstGeom prst="rect">
            <a:avLst/>
          </a:prstGeom>
          <a:solidFill>
            <a:srgbClr val="1C7293"/>
          </a:solidFill>
          <a:ln/>
        </p:spPr>
      </p:sp>
      <p:sp>
        <p:nvSpPr>
          <p:cNvPr id="27" name="Text 25"/>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2.3.2 "一码游贵州"平台发展历程</a:t>
            </a:r>
            <a:endParaRPr lang="en-US" sz="1200" dirty="0"/>
          </a:p>
        </p:txBody>
      </p:sp>
      <p:sp>
        <p:nvSpPr>
          <p:cNvPr id="28" name="Shape 26"/>
          <p:cNvSpPr/>
          <p:nvPr/>
        </p:nvSpPr>
        <p:spPr>
          <a:xfrm>
            <a:off x="4754880" y="2514600"/>
            <a:ext cx="3931920" cy="457200"/>
          </a:xfrm>
          <a:prstGeom prst="rect">
            <a:avLst/>
          </a:prstGeom>
          <a:solidFill>
            <a:srgbClr val="F8FAFC"/>
          </a:solidFill>
          <a:ln/>
        </p:spPr>
      </p:sp>
      <p:sp>
        <p:nvSpPr>
          <p:cNvPr id="29" name="Shape 27"/>
          <p:cNvSpPr/>
          <p:nvPr/>
        </p:nvSpPr>
        <p:spPr>
          <a:xfrm>
            <a:off x="4754880" y="2514600"/>
            <a:ext cx="54864" cy="457200"/>
          </a:xfrm>
          <a:prstGeom prst="rect">
            <a:avLst/>
          </a:prstGeom>
          <a:solidFill>
            <a:srgbClr val="1C7293"/>
          </a:solidFill>
          <a:ln/>
        </p:spPr>
      </p:sp>
      <p:sp>
        <p:nvSpPr>
          <p:cNvPr id="30" name="Text 28"/>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2.3.3 贵州数字文旅的示范意义</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课程讨论与延伸</a:t>
            </a:r>
            <a:endParaRPr lang="en-US" sz="2600" dirty="0"/>
          </a:p>
        </p:txBody>
      </p:sp>
      <p:sp>
        <p:nvSpPr>
          <p:cNvPr id="4" name="Shape 2"/>
          <p:cNvSpPr/>
          <p:nvPr/>
        </p:nvSpPr>
        <p:spPr>
          <a:xfrm>
            <a:off x="457200" y="1005840"/>
            <a:ext cx="8229600" cy="640080"/>
          </a:xfrm>
          <a:prstGeom prst="rect">
            <a:avLst/>
          </a:prstGeom>
          <a:solidFill>
            <a:srgbClr val="F8FAFC"/>
          </a:solidFill>
          <a:ln/>
        </p:spPr>
      </p:sp>
      <p:sp>
        <p:nvSpPr>
          <p:cNvPr id="5" name="Shape 3"/>
          <p:cNvSpPr/>
          <p:nvPr/>
        </p:nvSpPr>
        <p:spPr>
          <a:xfrm>
            <a:off x="457200" y="1005840"/>
            <a:ext cx="73152" cy="640080"/>
          </a:xfrm>
          <a:prstGeom prst="rect">
            <a:avLst/>
          </a:prstGeom>
          <a:solidFill>
            <a:srgbClr val="EF4444"/>
          </a:solidFill>
          <a:ln/>
        </p:spPr>
      </p:sp>
      <p:sp>
        <p:nvSpPr>
          <p:cNvPr id="6" name="Shape 4"/>
          <p:cNvSpPr/>
          <p:nvPr/>
        </p:nvSpPr>
        <p:spPr>
          <a:xfrm>
            <a:off x="640080" y="1124712"/>
            <a:ext cx="320040" cy="320040"/>
          </a:xfrm>
          <a:prstGeom prst="ellipse">
            <a:avLst/>
          </a:prstGeom>
          <a:solidFill>
            <a:srgbClr val="EF4444"/>
          </a:solidFill>
          <a:ln/>
        </p:spPr>
      </p:sp>
      <p:sp>
        <p:nvSpPr>
          <p:cNvPr id="7" name="Text 5"/>
          <p:cNvSpPr/>
          <p:nvPr/>
        </p:nvSpPr>
        <p:spPr>
          <a:xfrm>
            <a:off x="640080" y="112471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097280" y="105156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2.1 全球文旅数字化发展脉络：结合实际案例分析其核心观点的应用场景</a:t>
            </a:r>
            <a:endParaRPr lang="en-US" sz="1300" dirty="0"/>
          </a:p>
        </p:txBody>
      </p:sp>
      <p:sp>
        <p:nvSpPr>
          <p:cNvPr id="9" name="Shape 7"/>
          <p:cNvSpPr/>
          <p:nvPr/>
        </p:nvSpPr>
        <p:spPr>
          <a:xfrm>
            <a:off x="457200" y="1737360"/>
            <a:ext cx="8229600" cy="640080"/>
          </a:xfrm>
          <a:prstGeom prst="rect">
            <a:avLst/>
          </a:prstGeom>
          <a:solidFill>
            <a:srgbClr val="F8FAFC"/>
          </a:solidFill>
          <a:ln/>
        </p:spPr>
      </p:sp>
      <p:sp>
        <p:nvSpPr>
          <p:cNvPr id="10" name="Shape 8"/>
          <p:cNvSpPr/>
          <p:nvPr/>
        </p:nvSpPr>
        <p:spPr>
          <a:xfrm>
            <a:off x="457200" y="1737360"/>
            <a:ext cx="73152" cy="640080"/>
          </a:xfrm>
          <a:prstGeom prst="rect">
            <a:avLst/>
          </a:prstGeom>
          <a:solidFill>
            <a:srgbClr val="EF4444"/>
          </a:solidFill>
          <a:ln/>
        </p:spPr>
      </p:sp>
      <p:sp>
        <p:nvSpPr>
          <p:cNvPr id="11" name="Shape 9"/>
          <p:cNvSpPr/>
          <p:nvPr/>
        </p:nvSpPr>
        <p:spPr>
          <a:xfrm>
            <a:off x="640080" y="1856232"/>
            <a:ext cx="320040" cy="320040"/>
          </a:xfrm>
          <a:prstGeom prst="ellipse">
            <a:avLst/>
          </a:prstGeom>
          <a:solidFill>
            <a:srgbClr val="EF4444"/>
          </a:solidFill>
          <a:ln/>
        </p:spPr>
      </p:sp>
      <p:sp>
        <p:nvSpPr>
          <p:cNvPr id="12" name="Text 10"/>
          <p:cNvSpPr/>
          <p:nvPr/>
        </p:nvSpPr>
        <p:spPr>
          <a:xfrm>
            <a:off x="640080" y="185623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p:nvPr/>
        </p:nvSpPr>
        <p:spPr>
          <a:xfrm>
            <a:off x="1097280" y="178308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2.2 中国文旅数字化发展历程：结合实际案例分析其核心观点的应用场景</a:t>
            </a:r>
            <a:endParaRPr lang="en-US" sz="1300" dirty="0"/>
          </a:p>
        </p:txBody>
      </p:sp>
      <p:sp>
        <p:nvSpPr>
          <p:cNvPr id="14" name="Shape 12"/>
          <p:cNvSpPr/>
          <p:nvPr/>
        </p:nvSpPr>
        <p:spPr>
          <a:xfrm>
            <a:off x="457200" y="2468880"/>
            <a:ext cx="8229600" cy="640080"/>
          </a:xfrm>
          <a:prstGeom prst="rect">
            <a:avLst/>
          </a:prstGeom>
          <a:solidFill>
            <a:srgbClr val="F8FAFC"/>
          </a:solidFill>
          <a:ln/>
        </p:spPr>
      </p:sp>
      <p:sp>
        <p:nvSpPr>
          <p:cNvPr id="15" name="Shape 13"/>
          <p:cNvSpPr/>
          <p:nvPr/>
        </p:nvSpPr>
        <p:spPr>
          <a:xfrm>
            <a:off x="457200" y="2468880"/>
            <a:ext cx="73152" cy="640080"/>
          </a:xfrm>
          <a:prstGeom prst="rect">
            <a:avLst/>
          </a:prstGeom>
          <a:solidFill>
            <a:srgbClr val="EF4444"/>
          </a:solidFill>
          <a:ln/>
        </p:spPr>
      </p:sp>
      <p:sp>
        <p:nvSpPr>
          <p:cNvPr id="16" name="Shape 14"/>
          <p:cNvSpPr/>
          <p:nvPr/>
        </p:nvSpPr>
        <p:spPr>
          <a:xfrm>
            <a:off x="640080" y="2587752"/>
            <a:ext cx="320040" cy="320040"/>
          </a:xfrm>
          <a:prstGeom prst="ellipse">
            <a:avLst/>
          </a:prstGeom>
          <a:solidFill>
            <a:srgbClr val="EF4444"/>
          </a:solidFill>
          <a:ln/>
        </p:spPr>
      </p:sp>
      <p:sp>
        <p:nvSpPr>
          <p:cNvPr id="17" name="Text 15"/>
          <p:cNvSpPr/>
          <p:nvPr/>
        </p:nvSpPr>
        <p:spPr>
          <a:xfrm>
            <a:off x="640080" y="258775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p:nvPr/>
        </p:nvSpPr>
        <p:spPr>
          <a:xfrm>
            <a:off x="1097280" y="251460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2.3 贵州文旅数字化的探索与实践：结合实际案例分析其核心观点的应用场景</a:t>
            </a:r>
            <a:endParaRPr lang="en-US" sz="1300" dirty="0"/>
          </a:p>
        </p:txBody>
      </p:sp>
      <p:sp>
        <p:nvSpPr>
          <p:cNvPr id="19" name="Shape 17"/>
          <p:cNvSpPr/>
          <p:nvPr/>
        </p:nvSpPr>
        <p:spPr>
          <a:xfrm>
            <a:off x="457200" y="3200400"/>
            <a:ext cx="8229600" cy="640080"/>
          </a:xfrm>
          <a:prstGeom prst="rect">
            <a:avLst/>
          </a:prstGeom>
          <a:solidFill>
            <a:srgbClr val="F8FAFC"/>
          </a:solidFill>
          <a:ln/>
        </p:spPr>
      </p:sp>
      <p:sp>
        <p:nvSpPr>
          <p:cNvPr id="20" name="Shape 18"/>
          <p:cNvSpPr/>
          <p:nvPr/>
        </p:nvSpPr>
        <p:spPr>
          <a:xfrm>
            <a:off x="457200" y="3200400"/>
            <a:ext cx="73152" cy="640080"/>
          </a:xfrm>
          <a:prstGeom prst="rect">
            <a:avLst/>
          </a:prstGeom>
          <a:solidFill>
            <a:srgbClr val="EF4444"/>
          </a:solidFill>
          <a:ln/>
        </p:spPr>
      </p:sp>
      <p:sp>
        <p:nvSpPr>
          <p:cNvPr id="21" name="Shape 19"/>
          <p:cNvSpPr/>
          <p:nvPr/>
        </p:nvSpPr>
        <p:spPr>
          <a:xfrm>
            <a:off x="640080" y="3319272"/>
            <a:ext cx="320040" cy="320040"/>
          </a:xfrm>
          <a:prstGeom prst="ellipse">
            <a:avLst/>
          </a:prstGeom>
          <a:solidFill>
            <a:srgbClr val="EF4444"/>
          </a:solidFill>
          <a:ln/>
        </p:spPr>
      </p:sp>
      <p:sp>
        <p:nvSpPr>
          <p:cNvPr id="22" name="Text 20"/>
          <p:cNvSpPr/>
          <p:nvPr/>
        </p:nvSpPr>
        <p:spPr>
          <a:xfrm>
            <a:off x="640080" y="331927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p:nvPr/>
        </p:nvSpPr>
        <p:spPr>
          <a:xfrm>
            <a:off x="1097280" y="324612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延伸阅读：查阅近两年数字文旅领域相关学术论文，对比本章观点</a:t>
            </a:r>
            <a:endParaRPr lang="en-US" sz="1300" dirty="0"/>
          </a:p>
        </p:txBody>
      </p:sp>
      <p:sp>
        <p:nvSpPr>
          <p:cNvPr id="24" name="Shape 22"/>
          <p:cNvSpPr/>
          <p:nvPr/>
        </p:nvSpPr>
        <p:spPr>
          <a:xfrm>
            <a:off x="457200" y="3931920"/>
            <a:ext cx="8229600" cy="640080"/>
          </a:xfrm>
          <a:prstGeom prst="rect">
            <a:avLst/>
          </a:prstGeom>
          <a:solidFill>
            <a:srgbClr val="F8FAFC"/>
          </a:solidFill>
          <a:ln/>
        </p:spPr>
      </p:sp>
      <p:sp>
        <p:nvSpPr>
          <p:cNvPr id="25" name="Shape 23"/>
          <p:cNvSpPr/>
          <p:nvPr/>
        </p:nvSpPr>
        <p:spPr>
          <a:xfrm>
            <a:off x="457200" y="3931920"/>
            <a:ext cx="73152" cy="640080"/>
          </a:xfrm>
          <a:prstGeom prst="rect">
            <a:avLst/>
          </a:prstGeom>
          <a:solidFill>
            <a:srgbClr val="EF4444"/>
          </a:solidFill>
          <a:ln/>
        </p:spPr>
      </p:sp>
      <p:sp>
        <p:nvSpPr>
          <p:cNvPr id="26" name="Shape 24"/>
          <p:cNvSpPr/>
          <p:nvPr/>
        </p:nvSpPr>
        <p:spPr>
          <a:xfrm>
            <a:off x="640080" y="4050792"/>
            <a:ext cx="320040" cy="320040"/>
          </a:xfrm>
          <a:prstGeom prst="ellipse">
            <a:avLst/>
          </a:prstGeom>
          <a:solidFill>
            <a:srgbClr val="EF4444"/>
          </a:solidFill>
          <a:ln/>
        </p:spPr>
      </p:sp>
      <p:sp>
        <p:nvSpPr>
          <p:cNvPr id="27" name="Text 25"/>
          <p:cNvSpPr/>
          <p:nvPr/>
        </p:nvSpPr>
        <p:spPr>
          <a:xfrm>
            <a:off x="640080" y="405079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8" name="Text 26"/>
          <p:cNvSpPr/>
          <p:nvPr/>
        </p:nvSpPr>
        <p:spPr>
          <a:xfrm>
            <a:off x="1097280" y="397764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实践任务：选择一个贵州文旅案例，运用本章理论框架进行分析</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思考与讨论</a:t>
            </a:r>
            <a:endParaRPr lang="en-US" sz="2800" dirty="0"/>
          </a:p>
        </p:txBody>
      </p:sp>
      <p:sp>
        <p:nvSpPr>
          <p:cNvPr id="4" name="Shape 2"/>
          <p:cNvSpPr/>
          <p:nvPr/>
        </p:nvSpPr>
        <p:spPr>
          <a:xfrm>
            <a:off x="457200" y="1005840"/>
            <a:ext cx="8229600" cy="822960"/>
          </a:xfrm>
          <a:prstGeom prst="rect">
            <a:avLst/>
          </a:prstGeom>
          <a:solidFill>
            <a:srgbClr val="F8FAFC"/>
          </a:solidFill>
          <a:ln/>
        </p:spPr>
      </p:sp>
      <p:sp>
        <p:nvSpPr>
          <p:cNvPr id="5" name="Shape 3"/>
          <p:cNvSpPr/>
          <p:nvPr/>
        </p:nvSpPr>
        <p:spPr>
          <a:xfrm>
            <a:off x="457200" y="1005840"/>
            <a:ext cx="73152" cy="822960"/>
          </a:xfrm>
          <a:prstGeom prst="rect">
            <a:avLst/>
          </a:prstGeom>
          <a:solidFill>
            <a:srgbClr val="065A82"/>
          </a:solidFill>
          <a:ln/>
        </p:spPr>
      </p:sp>
      <p:sp>
        <p:nvSpPr>
          <p:cNvPr id="6" name="Shape 4"/>
          <p:cNvSpPr/>
          <p:nvPr/>
        </p:nvSpPr>
        <p:spPr>
          <a:xfrm>
            <a:off x="640080" y="1143000"/>
            <a:ext cx="365760" cy="365760"/>
          </a:xfrm>
          <a:prstGeom prst="ellipse">
            <a:avLst/>
          </a:prstGeom>
          <a:solidFill>
            <a:srgbClr val="065A82"/>
          </a:solidFill>
          <a:ln/>
        </p:spPr>
      </p:sp>
      <p:sp>
        <p:nvSpPr>
          <p:cNvPr id="7" name="Text 5"/>
          <p:cNvSpPr/>
          <p:nvPr/>
        </p:nvSpPr>
        <p:spPr>
          <a:xfrm>
            <a:off x="640080" y="11430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6"/>
          <p:cNvSpPr/>
          <p:nvPr/>
        </p:nvSpPr>
        <p:spPr>
          <a:xfrm>
            <a:off x="1188720" y="105156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简答题：全球文旅数字化经历了哪三个发展阶段？各阶段的核心技术和核心逻辑分别是什么？</a:t>
            </a:r>
            <a:endParaRPr lang="en-US" sz="1200" dirty="0"/>
          </a:p>
        </p:txBody>
      </p:sp>
      <p:sp>
        <p:nvSpPr>
          <p:cNvPr id="9" name="Shape 7"/>
          <p:cNvSpPr/>
          <p:nvPr/>
        </p:nvSpPr>
        <p:spPr>
          <a:xfrm>
            <a:off x="457200" y="1965960"/>
            <a:ext cx="8229600" cy="822960"/>
          </a:xfrm>
          <a:prstGeom prst="rect">
            <a:avLst/>
          </a:prstGeom>
          <a:solidFill>
            <a:srgbClr val="F8FAFC"/>
          </a:solidFill>
          <a:ln/>
        </p:spPr>
      </p:sp>
      <p:sp>
        <p:nvSpPr>
          <p:cNvPr id="10" name="Shape 8"/>
          <p:cNvSpPr/>
          <p:nvPr/>
        </p:nvSpPr>
        <p:spPr>
          <a:xfrm>
            <a:off x="457200" y="1965960"/>
            <a:ext cx="73152" cy="822960"/>
          </a:xfrm>
          <a:prstGeom prst="rect">
            <a:avLst/>
          </a:prstGeom>
          <a:solidFill>
            <a:srgbClr val="1C7293"/>
          </a:solidFill>
          <a:ln/>
        </p:spPr>
      </p:sp>
      <p:sp>
        <p:nvSpPr>
          <p:cNvPr id="11" name="Shape 9"/>
          <p:cNvSpPr/>
          <p:nvPr/>
        </p:nvSpPr>
        <p:spPr>
          <a:xfrm>
            <a:off x="640080" y="2103120"/>
            <a:ext cx="365760" cy="365760"/>
          </a:xfrm>
          <a:prstGeom prst="ellipse">
            <a:avLst/>
          </a:prstGeom>
          <a:solidFill>
            <a:srgbClr val="1C7293"/>
          </a:solidFill>
          <a:ln/>
        </p:spPr>
      </p:sp>
      <p:sp>
        <p:nvSpPr>
          <p:cNvPr id="12" name="Text 10"/>
          <p:cNvSpPr/>
          <p:nvPr/>
        </p:nvSpPr>
        <p:spPr>
          <a:xfrm>
            <a:off x="640080" y="21031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p:nvPr/>
        </p:nvSpPr>
        <p:spPr>
          <a:xfrm>
            <a:off x="1188720" y="201168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论述题：中国文旅数字化发展具有鲜明的"政策驱动"特征。请结合具体政策文件，分析政策驱动模式的优点和潜在局限。你认为在未来的发展中，市场力量和政府力量应该如何平衡？</a:t>
            </a:r>
            <a:endParaRPr lang="en-US" sz="1200" dirty="0"/>
          </a:p>
        </p:txBody>
      </p:sp>
      <p:sp>
        <p:nvSpPr>
          <p:cNvPr id="14" name="Shape 12"/>
          <p:cNvSpPr/>
          <p:nvPr/>
        </p:nvSpPr>
        <p:spPr>
          <a:xfrm>
            <a:off x="457200" y="2926080"/>
            <a:ext cx="8229600" cy="822960"/>
          </a:xfrm>
          <a:prstGeom prst="rect">
            <a:avLst/>
          </a:prstGeom>
          <a:solidFill>
            <a:srgbClr val="F8FAFC"/>
          </a:solidFill>
          <a:ln/>
        </p:spPr>
      </p:sp>
      <p:sp>
        <p:nvSpPr>
          <p:cNvPr id="15" name="Shape 13"/>
          <p:cNvSpPr/>
          <p:nvPr/>
        </p:nvSpPr>
        <p:spPr>
          <a:xfrm>
            <a:off x="457200" y="2926080"/>
            <a:ext cx="73152" cy="822960"/>
          </a:xfrm>
          <a:prstGeom prst="rect">
            <a:avLst/>
          </a:prstGeom>
          <a:solidFill>
            <a:srgbClr val="F59E0B"/>
          </a:solidFill>
          <a:ln/>
        </p:spPr>
      </p:sp>
      <p:sp>
        <p:nvSpPr>
          <p:cNvPr id="16" name="Shape 14"/>
          <p:cNvSpPr/>
          <p:nvPr/>
        </p:nvSpPr>
        <p:spPr>
          <a:xfrm>
            <a:off x="640080" y="3063240"/>
            <a:ext cx="365760" cy="365760"/>
          </a:xfrm>
          <a:prstGeom prst="ellipse">
            <a:avLst/>
          </a:prstGeom>
          <a:solidFill>
            <a:srgbClr val="F59E0B"/>
          </a:solidFill>
          <a:ln/>
        </p:spPr>
      </p:sp>
      <p:sp>
        <p:nvSpPr>
          <p:cNvPr id="17" name="Text 15"/>
          <p:cNvSpPr/>
          <p:nvPr/>
        </p:nvSpPr>
        <p:spPr>
          <a:xfrm>
            <a:off x="640080" y="30632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6"/>
          <p:cNvSpPr/>
          <p:nvPr/>
        </p:nvSpPr>
        <p:spPr>
          <a:xfrm>
            <a:off x="1188720" y="297180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案例分析题：选择"一码游贵州"平台，查阅其最新发展动态（如国际版功能、AI 服务能力等），分析该平台的发展历程如何体现了文旅数字化从信息化到互联网化再到智能化的演进规律。该平台的下一步发展可能面临哪些挑战？</a:t>
            </a:r>
            <a:endParaRPr lang="en-US" sz="1200" dirty="0"/>
          </a:p>
        </p:txBody>
      </p:sp>
      <p:sp>
        <p:nvSpPr>
          <p:cNvPr id="19" name="Shape 17"/>
          <p:cNvSpPr/>
          <p:nvPr/>
        </p:nvSpPr>
        <p:spPr>
          <a:xfrm>
            <a:off x="457200" y="3886200"/>
            <a:ext cx="8229600" cy="822960"/>
          </a:xfrm>
          <a:prstGeom prst="rect">
            <a:avLst/>
          </a:prstGeom>
          <a:solidFill>
            <a:srgbClr val="F8FAFC"/>
          </a:solidFill>
          <a:ln/>
        </p:spPr>
      </p:sp>
      <p:sp>
        <p:nvSpPr>
          <p:cNvPr id="20" name="Shape 18"/>
          <p:cNvSpPr/>
          <p:nvPr/>
        </p:nvSpPr>
        <p:spPr>
          <a:xfrm>
            <a:off x="457200" y="3886200"/>
            <a:ext cx="73152" cy="822960"/>
          </a:xfrm>
          <a:prstGeom prst="rect">
            <a:avLst/>
          </a:prstGeom>
          <a:solidFill>
            <a:srgbClr val="10B981"/>
          </a:solidFill>
          <a:ln/>
        </p:spPr>
      </p:sp>
      <p:sp>
        <p:nvSpPr>
          <p:cNvPr id="21" name="Shape 19"/>
          <p:cNvSpPr/>
          <p:nvPr/>
        </p:nvSpPr>
        <p:spPr>
          <a:xfrm>
            <a:off x="640080" y="4023360"/>
            <a:ext cx="365760" cy="365760"/>
          </a:xfrm>
          <a:prstGeom prst="ellipse">
            <a:avLst/>
          </a:prstGeom>
          <a:solidFill>
            <a:srgbClr val="10B981"/>
          </a:solidFill>
          <a:ln/>
        </p:spPr>
      </p:sp>
      <p:sp>
        <p:nvSpPr>
          <p:cNvPr id="22" name="Text 20"/>
          <p:cNvSpPr/>
          <p:nvPr/>
        </p:nvSpPr>
        <p:spPr>
          <a:xfrm>
            <a:off x="640080" y="4023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3" name="Text 21"/>
          <p:cNvSpPr/>
          <p:nvPr/>
        </p:nvSpPr>
        <p:spPr>
          <a:xfrm>
            <a:off x="1188720" y="393192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实践操作题：搜索武汉商学院、北京第二外国语学院等院校的数字文旅相关专业建设情况，比较其课程体系和培养目标。结合贵州大数据战略背景，为安顺学院数字文旅专业设计一条特色化发展路径，并说明其与对标院校的差异化定位。</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本章沿着"全球→中国→贵州"的三层结构，系统梳理了文旅产业数字化的演进历程。 全球层面，文旅数字化经历了信息化（流程电子化）、互联网化（信息连接与共享）和智能化（智能驱动与深度融合）三个发展阶段，每一阶段的跃迁都由技术进步和产业需求双重驱动。 中国层面，文旅数字化呈现出鲜明的"政策驱动"特征——从"智慧旅游"到"互联网+旅游"再到"数字文旅"的国家战略演进，为产业发展提供了顶层设计和制度保障。 贵州层面，以大数据战略为底座，以"一码游贵州"为标杆，走出了一条"后发赶超"的数字文旅发展路径，为全国乃至其他发展中国家提供了可借鉴的经验。 </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理解文旅数字化的演进规律，不仅是为了"知道过去"，更是为了"预判未来"。</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2 章 完</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参考文献</a:t>
            </a:r>
            <a:endParaRPr lang="en-US" sz="2800" dirty="0"/>
          </a:p>
        </p:txBody>
      </p:sp>
      <p:sp>
        <p:nvSpPr>
          <p:cNvPr id="4" name="Text 2"/>
          <p:cNvSpPr/>
          <p:nvPr/>
        </p:nvSpPr>
        <p:spPr>
          <a:xfrm>
            <a:off x="457200" y="100584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[4] Tang R, Xiu P, Dong H. Research on digital transformation driving the high-quality development of cultural and tourism enterprises[J]. Journal of the Knowledge Economy, 2024, 1...</a:t>
            </a:r>
            <a:endParaRPr lang="en-US" sz="1100" dirty="0"/>
          </a:p>
        </p:txBody>
      </p:sp>
      <p:sp>
        <p:nvSpPr>
          <p:cNvPr id="5" name="Text 3"/>
          <p:cNvSpPr/>
          <p:nvPr/>
        </p:nvSpPr>
        <p:spPr>
          <a:xfrm>
            <a:off x="457200" y="137160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[5] Bekele H, Raj S. Digitalization and digital transformation in the tourism industry: a bibliometric review and research agenda[J]. Tourism Review, 2024, 79(3): 521-545.</a:t>
            </a:r>
            <a:endParaRPr lang="en-US" sz="1100" dirty="0"/>
          </a:p>
        </p:txBody>
      </p:sp>
      <p:sp>
        <p:nvSpPr>
          <p:cNvPr id="6" name="Text 4"/>
          <p:cNvSpPr/>
          <p:nvPr/>
        </p:nvSpPr>
        <p:spPr>
          <a:xfrm>
            <a:off x="457200" y="173736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[6] Gutierriz I, Ferreira J J M, Fernandes P. Digital transformation and the new combinations in tourism: a systematic literature review[J]. Tourism and Hospitality Research, 2023,...</a:t>
            </a:r>
            <a:endParaRPr lang="en-US" sz="1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数字文旅概论 - 第2章 文旅产业数字化演进</dc:title>
  <dc:subject>PptxGenJS Presentation</dc:subject>
  <dc:creator>安顺学院旅游管理学院</dc:creator>
  <cp:lastModifiedBy>安顺学院旅游管理学院</cp:lastModifiedBy>
  <cp:revision>1</cp:revision>
  <dcterms:created xsi:type="dcterms:W3CDTF">2026-07-28T13:01:00Z</dcterms:created>
  <dcterms:modified xsi:type="dcterms:W3CDTF">2026-07-28T13:01:00Z</dcterms:modified>
</cp:coreProperties>
</file>