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第四篇：治理与发展</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12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数字文旅发展趋势与挑战</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数字文旅概论  |  安顺学院旅游管理学院</a:t>
            </a:r>
            <a:endParaRPr lang="en-US" sz="1200" dirty="0"/>
          </a:p>
        </p:txBody>
      </p:sp>
      <p:sp>
        <p:nvSpPr>
          <p:cNvPr id="8" name="Shape 6"/>
          <p:cNvSpPr/>
          <p:nvPr/>
        </p:nvSpPr>
        <p:spPr>
          <a:xfrm>
            <a:off x="7498080" y="731520"/>
            <a:ext cx="1097280" cy="1097280"/>
          </a:xfrm>
          <a:prstGeom prst="ellipse">
            <a:avLst/>
          </a:prstGeom>
          <a:solidFill>
            <a:srgbClr val="065A82">
              <a:alpha val="40000"/>
            </a:srgbClr>
          </a:solidFill>
          <a:ln/>
        </p:spPr>
      </p:sp>
      <p:sp>
        <p:nvSpPr>
          <p:cNvPr id="9" name="Shape 7"/>
          <p:cNvSpPr/>
          <p:nvPr/>
        </p:nvSpPr>
        <p:spPr>
          <a:xfrm>
            <a:off x="8046720" y="3474720"/>
            <a:ext cx="731520" cy="731520"/>
          </a:xfrm>
          <a:prstGeom prst="ellipse">
            <a:avLst/>
          </a:prstGeom>
          <a:solidFill>
            <a:srgbClr val="1C7293">
              <a:alpha val="50000"/>
            </a:srgbClr>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了解数字文旅的前沿趋势与面临的挑战</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能运用趋势分析方法预判产业发展方向</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形成终身学习的意识与跨界创新能力</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2016 年，位于贵州平塘县的"中国天眼"（FAST）——世界上最大的单口径射电望远镜——正式落成。围绕这一"大国重器"，平塘县开发了天文科普旅游，建设了天文体验馆、球幕影院和天文小镇。数字技术在其中的角色贯穿始终：球幕影院利用数字投影技术呈现宇宙的壮丽景象，VR 设备让游客"穿越"到银河系中心，AI 讲解员回答游客关于黑洞和暗物质的好奇提问。</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FAST 天文科普旅游的意义在于：它将一个原本属于基础科学研究的设施，通过数字技术转化为公众可感知、可体验、可学习的文旅产品。更重要的是，它展示了一种新的可能性——在贵州这样的西部省份，"文旅+科技+教育"的跨界融合，可以创造出独一无二的文化 IP 和旅游吸引物。本章将以 FAST 为起点，展望数字文旅未来十年可能的技术趋势、产业方向、社会挑战和全球图景。</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十年后的 2035 年，游客的旅行方式会发生怎样的变化？</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当 AI 可以生成比人类导游更精彩的讲解时，人类导游的价值在哪里？</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数字文旅的发展会加剧还是缩小不同国家和地区之间的差距？</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12.1 技术驱动的前沿趋势</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12.1.1 生成式 AI 与文旅内容生产  |  12.1.2 数字孪生与文旅元宇宙  |  12.1.3 脑机接口与下一代体验技术</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12.2 产业演进的新方向</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12.2.1 数字游民与文旅新业态  |  12.2.2 碳中和与绿色数字文旅  |  12.2.3 数字文旅与乡村振兴深度融合</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12.3 面临的挑战与应对</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12.3.1 数字鸿沟与文旅公平  |  12.3.2 技术依赖与人文精神危机  |  12.3.3 数据安全与地缘政治风险</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12.4 数字文旅的全球化与本土化</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12.4.1 数字文旅的国际经验与比较  |  12.4.2 "一带一路"文旅数字化  |  12.4.3 贵州数字文旅的国际化路径</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12.1 技术驱动的前沿趋势</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12.1 技术驱动的前沿趋势</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12.1.1 生成式 AI 与文旅内容生产</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从"人工创作"到"AI 辅助创作"。 生成式 AI（Generative AI）正在从根本上改变文旅内容的生产方式。过去，一段景区讲解词需要导游或文案人员花数小时撰写和打磨；现在，AI 大模型可以在几秒钟内生成多个版本，覆盖不同语言、不同风格（专业版、通俗版、儿童版、故事版），人工只需进行审核和微调。过去，一条旅游营销短视频需要专业团队拍摄和剪辑；现在，AI 可以根据文字描述自动生成视频素材，大幅降低内容生产的门槛和成本。
 AI 内容的质量与可信性问题。 生成式 AI 带来了效率革命，但也引发了质量和可信性的担忧。AI 生成的景区讲解词可能出现事实性错误（如将明朝的事件错误归到清朝），需要人工审核把关。AI 生成的"美颜版"景区视频可能过度美化现实，导致游客实地体验后的心理落差。更值得警惕的是"深度伪造"（Deepfake）——恶意使用 AI 生成虚假的旅游负面评价或伪造的"游客投诉视频...</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从"人工创作"到"AI 辅助创作"。 生成式 AI（Generative AI）正在从根本上改变文旅内容的生产方式。过去，一段景区讲解词需要导游或文案人员花数小时撰写和打磨；现在，AI 大模型可以在几秒钟内生成多个版本，覆盖不同语言、不同风格（专业版、通俗版、儿童版、故事版），人工只需进行审核和微调。过去，一条旅游营销短视频需要专业团队拍摄和剪辑；现在，AI 可以根据文字描述自动生成视频素材，大幅...</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AI 内容的质量与可信性问题。 生成式 AI 带来了效率革命，但也引发了质量和可信性的担忧。AI 生成的景区讲解词可能出现事实性错误（如将明朝的事件错误归到清朝），需要人工审核把关。AI 生成的"美颜版"景区视频可能过度美化现实，导致游客实地体验后的心理落差。更值得警惕的是"深度伪造"（Deepfake）——恶意使用 AI 生成虚假的旅游负面评价或伪造的"游客投诉视频"，对目的地声誉造成损害。应对...</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AI 不会取代人类，但会改变工作的性质。 对于文旅从业者而言，核心问题不是"AI 会不会取代我"，而是"有了 AI 之后，我的工作会发生什么变化"。导游的工作重心可能从"背诵和复述讲解词"转向"设计个性化体验和进行深度文化对话"——AI 可以完成标准化的信息传递，但无法替代人类在情感共鸣、临场应变和个性化互动方面的能力。文案人员的工作可能从"从零开始写作"转向"AI 生成初稿+人工深度编辑"。适应...</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生成式 AI 在贵州文旅中的实践探索。 贵州在生成式 AI 文旅应用方面已有多项探索。安顺学院智慧文旅实训项目中的"AI 个性化旅游路线规划助手"利用大语言模型分析游客的兴趣偏好、预算约束和时间限制，自动生成个性化的贵州旅游路线——不仅推荐景点，还安排交通衔接、餐饮选择和住宿建议。"AI 智慧导览与一键打卡助手"则将 AI 语音合成和多语种翻译能力集成到导览系统中，为入境游客提供泰语、越南语、印尼...</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12.1 技术驱动的前沿趋势</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12.1.2 数字孪生与文旅元宇宙</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数字孪生：现实世界的"数字副本"。 数字孪生（Digital Twin）是指物理实体或系统的实时数字化镜像——通过物联网传感器持续采集数据，在虚拟空间中构建一个与物理世界同步更新的"数字副本"。在文旅领域，数字孪生可以用于景区管理——黄果树景区的数字孪生模型可以实时反映各区域的客流、设施状态和环境参数，管理者在虚拟空间中即可进行调度决策。数字孪生也可以用于游客体验——游客在出行前可以在数字孪生景区中"预游览"，提前了解景点分布、路线难度和设施位置。
 文旅元宇宙：超越地理限制的"平行世界"。 元宇宙（Metaverse）是数字孪生概念的进一步延伸——不仅是现实世界的"数字副本"，更是一个与现实世界平行、独立运转的虚拟世界。在文旅元宇宙中，游客可以拥有虚拟化身（Avatar），在虚拟的故宫中与其他游客的化身相遇、交谈、共同参加活动。文旅元宇宙的想象空间巨大，但从技术成熟度、用户体验和商业模式...</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数字孪生：现实世界的"数字副本"。 数字孪生（Digital Twin）是指物理实体或系统的实时数字化镜像——通过物联网传感器持续采集数据，在虚拟空间中构建一个与物理世界同步更新的"数字副本"。在文旅领域，数字孪生可以用于景区管理——黄果树景区的数字孪生模型可以实时反映各区域的客流、设施状态和环境参数，管理者在虚拟空间中即可进行调度决策。数字孪生也可以用于游客体验——游客在出行前可以在数字孪生景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文旅元宇宙：超越地理限制的"平行世界"。 元宇宙（Metaverse）是数字孪生概念的进一步延伸——不仅是现实世界的"数字副本"，更是一个与现实世界平行、独立运转的虚拟世界。在文旅元宇宙中，游客可以拥有虚拟化身（Avatar），在虚拟的故宫中与其他游客的化身相遇、交谈、共同参加活动。文旅元宇宙的想象空间巨大，但从技术成熟度、用户体验和商业模式来看，距离大规模应用还有相当距离——VR 设备的普及率、...</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12.1 技术驱动的前沿趋势</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12.1.3 脑机接口与下一代体验技术</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脑机接口的文旅想象。 脑机接口（Brain-Computer Interface, BCI）是比 VR/AR 更前沿的体验技术——它试图建立人脑与计算机之间的直接通信通道。如果这一技术成熟，其对文旅体验的改变将是革命性的：游客可能不需要任何外部设备，仅凭"意念"即可"进入"虚拟景区；情感体验可以直接从大脑中读取和调节——系统可以感知游客是否疲劳、兴奋或感动，并据此调整体验内容。当然，这些设想目前仍属于科幻范畴，脑机接口技术在文旅领域的应用面临巨大的技术挑战和伦理争议。
 技术演进的不确定性。 预测未来技术的最大陷阱是"线性外推"——假设未来是现在的直线延伸。事实上，技术演进充满不确定性。十年前很少有人能预测到生成式 AI 在 2023 年的爆发式发展；同样，十年后的突破性技术可能来自今天尚未引起关注的领域。对于数字文旅从业者而言，比"预测具体哪项技术会成功"更重要的是"保持对技术发展的敏感...</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脑机接口的文旅想象。 脑机接口（Brain-Computer Interface, BCI）是比 VR/AR 更前沿的体验技术——它试图建立人脑与计算机之间的直接通信通道。如果这一技术成熟，其对文旅体验的改变将是革命性的：游客可能不需要任何外部设备，仅凭"意念"即可"进入"虚拟景区；情感体验可以直接从大脑中读取和调节——系统可以感知游客是否疲劳、兴奋或感动，并据此调整体验内容。当然，这些设想目前仍...</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技术演进的不确定性。 预测未来技术的最大陷阱是"线性外推"——假设未来是现在的直线延伸。事实上，技术演进充满不确定性。十年前很少有人能预测到生成式 AI 在 2023 年的爆发式发展；同样，十年后的突破性技术可能来自今天尚未引起关注的领域。对于数字文旅从业者而言，比"预测具体哪项技术会成功"更重要的是"保持对技术发展的敏感性和学习能力"——当新技术出现时，能够快速理解其原理、评估其文旅应用潜力、并...</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12.1 技术驱动的前沿趋势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12.1.1 生成式 AI 与文旅内容生产</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从"人工创作"到"AI 辅助创作"。 生成式 AI（Generative AI）正在从根本上改变文旅内容的生产方式。过去，一段景区讲解词需要导游或文案人员花数小时撰写和打磨；现在，AI 大模型可以在几秒钟内生成多个版本，覆盖不同语言、不同风格（专业版、通俗版、儿童版、故事版），人工只需进行审核和微调...</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12.1.2 数字孪生与文旅元宇宙</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数字孪生：现实世界的"数字副本"。 数字孪生（Digital Twin）是指物理实体或系统的实时数字化镜像——通过物联网传感器持续采集数据，在虚拟空间中构建一个与物理世界同步更新的"数字副本"。在文旅领域，数字孪生可以用于景区管理——黄果树景区的数字孪生模型可以实时反映各区域的客流、设施状态和环境参...</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12.1.3 脑机接口与下一代体验技术</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脑机接口的文旅想象。 脑机接口（Brain-Computer Interface, BCI）是比 VR/AR 更前沿的体验技术——它试图建立人脑与计算机之间的直接通信通道。如果这一技术成熟，其对文旅体验的改变将是革命性的：游客可能不需要任何外部设备，仅凭"意念"即可"进入"虚拟景区；情感体验可以直接...</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12.2 产业演进的新方向</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12.2 产业演进的新方向</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12.2.1 数字游民与文旅新业态</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"数字游民"是谁。 数字游民（Digital Nomad）是指利用数字技术实现远程工作，不受固定办公地点约束，在全球各地"边工作边旅行"的人群。COVID-19 疫情后，远程办公在全球范围内大规模普及，数字游民的数量急剧增长。对于旅游目的地而言，数字游民是一个极具吸引力的新市场——他们不是"来玩两三天就走"的短期游客，而是会停留数周甚至数月的"准居民"，消费深度和广度远超传统游客。
 贵州对数字游民的吸引力。 贵州具备成为数字游民理想目的地的多项条件：气候凉爽（夏季平均气温 23°C，是天然的"避暑胜地"）、生活成本低（相比一线城市）、自然风光优美（山水之间的办公环境）、民族文化独特（工作之余的深度文化体验）。安顺、黔东南、黔西南等地已经出现了面向数字游民的共享办公空间和长租公寓。如果贵州能够系统性地打造"数字游民友好型目的地"——完善网络基础设施、建设共享办公社区、提供便捷的签证和居住服...</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"数字游民"是谁。 数字游民（Digital Nomad）是指利用数字技术实现远程工作，不受固定办公地点约束，在全球各地"边工作边旅行"的人群。COVID-19 疫情后，远程办公在全球范围内大规模普及，数字游民的数量急剧增长。对于旅游目的地而言，数字游民是一个极具吸引力的新市场——他们不是"来玩两三天就走"的短期游客，而是会停留数周甚至数月的"准居民"，消费深度和广度远超传统游客。</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贵州对数字游民的吸引力。 贵州具备成为数字游民理想目的地的多项条件：气候凉爽（夏季平均气温 23°C，是天然的"避暑胜地"）、生活成本低（相比一线城市）、自然风光优美（山水之间的办公环境）、民族文化独特（工作之余的深度文化体验）。安顺、黔东南、黔西南等地已经出现了面向数字游民的共享办公空间和长租公寓。如果贵州能够系统性地打造"数字游民友好型目的地"——完善网络基础设施、建设共享办公社区、提供便捷的...</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12.2 产业演进的新方向</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12.2.2 碳中和与绿色数字文旅</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旅游业的环境代价。 旅游业是全球温室气体排放的重要来源——航空、住宿、餐饮和景区运营合计占全球碳排放的约 8%。在"双碳"目标（2030 年前碳达峰、2060 年前碳中和）的背景下，旅游业的绿色转型势在必行。数字技术在推动绿色旅游方面可以发挥重要作用：在线会议和虚拟旅游减少了不必要的商务旅行；智慧能源管理系统降低了酒店和景区的能耗；碳足迹计算器和绿色积分激励引导游客选择低碳的出行和消费方式。
 数字化本身的碳排放。 需要诚实面对的是：数字化本身也产生碳排放。数据中心是"耗电大户"——全球数据中心的用电量约占全球总用电量的 1%-2%，且仍在快速增长。贵州的数据中心集群虽然利用了当地的水电和气候优势降低了能耗，但仍需关注其环境影响。AI 大模型的训练更是耗能巨大——训练一个大型语言模型的碳排放可能相当于数百辆汽车一年的排放量。数字文旅的"绿色"叙事需要面对这一现实：数字化不是"零碳"的，只是...</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旅游业的环境代价。 旅游业是全球温室气体排放的重要来源——航空、住宿、餐饮和景区运营合计占全球碳排放的约 8%。在"双碳"目标（2030 年前碳达峰、2060 年前碳中和）的背景下，旅游业的绿色转型势在必行。数字技术在推动绿色旅游方面可以发挥重要作用：在线会议和虚拟旅游减少了不必要的商务旅行；智慧能源管理系统降低了酒店和景区的能耗；碳足迹计算器和绿色积分激励引导游客选择低碳的出行和消费方式。</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数字化本身的碳排放。 需要诚实面对的是：数字化本身也产生碳排放。数据中心是"耗电大户"——全球数据中心的用电量约占全球总用电量的 1%-2%，且仍在快速增长。贵州的数据中心集群虽然利用了当地的水电和气候优势降低了能耗，但仍需关注其环境影响。AI 大模型的训练更是耗能巨大——训练一个大型语言模型的碳排放可能相当于数百辆汽车一年的排放量。数字文旅的"绿色"叙事需要面对这一现实：数字化不是"零碳"的，只...</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12.2 产业演进的新方向</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12.2.3 数字文旅与乡村振兴深度融合</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阿者科村的启示。 云南阿者科村的案例为数字文旅赋能乡村振兴提供了可借鉴的经验。该村通过成立村集体旅游公司，设计"利益动员-利益连接-利益分配"的重建链条，构建了基于利益纽带的乡村治理共同体。在数字化维度，阿者科村可以利用数字平台展示和预订村寨旅游产品，通过社交媒体传播哈尼梯田的四季美景，通过数据分析了解游客偏好以优化产品设计。阿者科村的经验表明：数字文旅赋能乡村振兴，核心不是技术，而是机制——如何在数字化过程中确保村民成为"受益者"而非"旁观者"。
 贵州的乡村振兴与数字文旅。 贵州拥有大量具备文旅开发潜力的传统村落，但面临着"有资源没渠道""有产品没品牌"的困境。数字文旅为破解这一困境提供了工具："一码游贵州"等平台可以将分散的乡村旅游资源整合到统一的展示和预订渠道；社交媒体和短视频可以让"养在深闺人未识"的古村落一夜之间"出圈"；电商平台可以让村民的农产品和手工艺品直接触达全国消费者。...</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阿者科村的启示。 云南阿者科村的案例为数字文旅赋能乡村振兴提供了可借鉴的经验。该村通过成立村集体旅游公司，设计"利益动员-利益连接-利益分配"的重建链条，构建了基于利益纽带的乡村治理共同体。在数字化维度，阿者科村可以利用数字平台展示和预订村寨旅游产品，通过社交媒体传播哈尼梯田的四季美景，通过数据分析了解游客偏好以优化产品设计。阿者科村的经验表明：数字文旅赋能乡村振兴，核心不是技术，而是机制——如何...</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贵州的乡村振兴与数字文旅。 贵州拥有大量具备文旅开发潜力的传统村落，但面临着"有资源没渠道""有产品没品牌"的困境。数字文旅为破解这一困境提供了工具："一码游贵州"等平台可以将分散的乡村旅游资源整合到统一的展示和预订渠道；社交媒体和短视频可以让"养在深闺人未识"的古村落一夜之间"出圈"；电商平台可以让村民的农产品和手工艺品直接触达全国消费者。但数字化赋能也需要警惕"数字殖民"——外部资本和平台利用...</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12.2 产业演进的新方向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12.2.1 数字游民与文旅新业态</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"数字游民"是谁。 数字游民（Digital Nomad）是指利用数字技术实现远程工作，不受固定办公地点约束，在全球各地"边工作边旅行"的人群。COVID-19 疫情后，远程办公在全球范围内大规模普及，数字游民的数量急剧增长。对于旅游目的地而言，数字游民是一个极具吸引力的新市场——他们不是"来玩两三...</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12.2.2 碳中和与绿色数字文旅</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旅游业的环境代价。 旅游业是全球温室气体排放的重要来源——航空、住宿、餐饮和景区运营合计占全球碳排放的约 8%。在"双碳"目标（2030 年前碳达峰、2060 年前碳中和）的背景下，旅游业的绿色转型势在必行。数字技术在推动绿色旅游方面可以发挥重要作用：在线会议和虚拟旅游减少了不必要的商务旅行；智慧能...</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12.2.3 数字文旅与乡村振兴深度融合</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阿者科村的启示。 云南阿者科村的案例为数字文旅赋能乡村振兴提供了可借鉴的经验。该村通过成立村集体旅游公司，设计"利益动员-利益连接-利益分配"的重建链条，构建了基于利益纽带的乡村治理共同体。在数字化维度，阿者科村可以利用数字平台展示和预订村寨旅游产品，通过社交媒体传播哈尼梯田的四季美景，通过数据分析...</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12.3 面临的挑战与应对</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12.3 面临的挑战与应对</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12.3.1 数字鸿沟与文旅公平</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鸿沟的加剧风险。 数字文旅的发展可能加剧而非缩小旅游领域的不平等。能够享受数字旅游便利的是"有设备、有技能、有习惯"的群体；无法接入数字旅游服务的是"无设备、无技能、无习惯"的群体——老年人、低收入者、残障人士、偏远地区居民。如果景区取消线下售票窗口、只接受线上预约，不使用智能手机的老年人就被排斥在外。如果酒店取消前台、只支持自助入住，不熟悉操作流程的游客就可能不知所措。
 "数字包容"的实践策略。 数字包容（Digital Inclusion）要求在推进数字化的同时，确保不排斥任何群体。具体策略包括：保留线下服务渠道（不是"双轨并行"而是"多通道可选"）；设计适老化界面（大字体、简单操作、语音交互）；提供数字技能辅导（在景区入口和社区中心设置"数字服务引导员"）；在政策评估中加入"数字公平"指标（不仅看"数字化率"，也看"数字排斥率"）。</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鸿沟的加剧风险。 数字文旅的发展可能加剧而非缩小旅游领域的不平等。能够享受数字旅游便利的是"有设备、有技能、有习惯"的群体；无法接入数字旅游服务的是"无设备、无技能、无习惯"的群体——老年人、低收入者、残障人士、偏远地区居民。如果景区取消线下售票窗口、只接受线上预约，不使用智能手机的老年人就被排斥在外。如果酒店取消前台、只支持自助入住，不熟悉操作流程的游客就可能不知所措。</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"数字包容"的实践策略。 数字包容（Digital Inclusion）要求在推进数字化的同时，确保不排斥任何群体。具体策略包括：保留线下服务渠道（不是"双轨并行"而是"多通道可选"）；设计适老化界面（大字体、简单操作、语音交互）；提供数字技能辅导（在景区入口和社区中心设置"数字服务引导员"）；在政策评估中加入"数字公平"指标（不仅看"数字化率"，也看"数字排斥率"）。</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12.3 面临的挑战与应对</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12.3.2 技术依赖与人文精神危机</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"被技术掏空"的旅游体验。 数字文旅面临的一个深层挑战是"技术依赖"——游客越来越依赖手机和数字设备来"完成"旅游，而不是用自己的感官去"感受"旅游。典型表现包括：到景点第一件事是找最佳拍照角度发朋友圈，而不是静静欣赏风景；全程盯着手机屏幕看 AR 效果或查攻略，几乎没有抬头看真实的景色；旅行结束后，对目的地的记忆更多是"拍过的照片"而非"真实的感受"。
 找回"在场"的能力。 应对技术依赖，不是要"抛弃数字技术回归原始旅游"，而是要在技术与人文之间找到平衡。一些景区开始尝试"数字排毒"产品——在特定区域屏蔽手机信号，鼓励游客放下手机，用五感去体验自然。一些旅游产品设计强调"先感受、后记录"——引导游客先全身心投入体验，再在合适的时机进行拍照和分享。这些尝试的共同指向是：数字技术应该是旅游体验的"增强器"，而非"替代品"。</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"被技术掏空"的旅游体验。 数字文旅面临的一个深层挑战是"技术依赖"——游客越来越依赖手机和数字设备来"完成"旅游，而不是用自己的感官去"感受"旅游。典型表现包括：到景点第一件事是找最佳拍照角度发朋友圈，而不是静静欣赏风景；全程盯着手机屏幕看 AR 效果或查攻略，几乎没有抬头看真实的景色；旅行结束后，对目的地的记忆更多是"拍过的照片"而非"真实的感受"。</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找回"在场"的能力。 应对技术依赖，不是要"抛弃数字技术回归原始旅游"，而是要在技术与人文之间找到平衡。一些景区开始尝试"数字排毒"产品——在特定区域屏蔽手机信号，鼓励游客放下手机，用五感去体验自然。一些旅游产品设计强调"先感受、后记录"——引导游客先全身心投入体验，再在合适的时机进行拍照和分享。这些尝试的共同指向是：数字技术应该是旅游体验的"增强器"，而非"替代品"。</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12.3 面临的挑战与应对</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12.3.3 数据安全与地缘政治风险</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跨境数据流动的地缘政治化。 数字文旅的全球化发展面临日益复杂的地缘政治环境。数据跨境流动已经从技术问题演变为政治问题——各国纷纷出台数据本地化法规，限制数据传输出境。对于国际化运营的数字文旅平台（如携程的海外版、Airbnb 的全球业务）而言，这意味着需要在各国分别建设数据中心、遵守各国的数据法规，运营成本和法律风险大幅增加。
 技术供应链的"脱钩"风险。 芯片、操作系统、AI 框架等关键技术的供应链正在被地缘政治力量重塑。如果技术"脱钩"加剧，依赖特定国家技术的数字文旅企业可能面临"断供"风险——云服务无法使用、AI 模型无法更新、硬件设备无法采购。应对这一风险，需要数字文旅行业关注技术供应链的多元化——不把"鸡蛋"放在一个"篮子"里。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跨境数据流动的地缘政治化。 数字文旅的全球化发展面临日益复杂的地缘政治环境。数据跨境流动已经从技术问题演变为政治问题——各国纷纷出台数据本地化法规，限制数据传输出境。对于国际化运营的数字文旅平台（如携程的海外版、Airbnb 的全球业务）而言，这意味着需要在各国分别建设数据中心、遵守各国的数据法规，运营成本和法律风险大幅增加。</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技术供应链的"脱钩"风险。 芯片、操作系统、AI 框架等关键技术的供应链正在被地缘政治力量重塑。如果技术"脱钩"加剧，依赖特定国家技术的数字文旅企业可能面临"断供"风险——云服务无法使用、AI 模型无法更新、硬件设备无法采购。应对这一风险，需要数字文旅行业关注技术供应链的多元化——不把"鸡蛋"放在一个"篮子"里。</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12.3 面临的挑战与应对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12.3.1 数字鸿沟与文旅公平</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鸿沟的加剧风险。 数字文旅的发展可能加剧而非缩小旅游领域的不平等。能够享受数字旅游便利的是"有设备、有技能、有习惯"的群体；无法接入数字旅游服务的是"无设备、无技能、无习惯"的群体——老年人、低收入者、残障人士、偏远地区居民。如果景区取消线下售票窗口、只接受线上预约，不使用智能手机的老年人就被排斥在...</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12.3.2 技术依赖与人文精神危机</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"被技术掏空"的旅游体验。 数字文旅面临的一个深层挑战是"技术依赖"——游客越来越依赖手机和数字设备来"完成"旅游，而不是用自己的感官去"感受"旅游。典型表现包括：到景点第一件事是找最佳拍照角度发朋友圈，而不是静静欣赏风景；全程盯着手机屏幕看 AR 效果或查攻略，几乎没有抬头看真实的景色；旅行结束后...</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12.3.3 数据安全与地缘政治风险</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跨境数据流动的地缘政治化。 数字文旅的全球化发展面临日益复杂的地缘政治环境。数据跨境流动已经从技术问题演变为政治问题——各国纷纷出台数据本地化法规，限制数据传输出境。对于国际化运营的数字文旅平台（如携程的海外版、Airbnb 的全球业务）而言，这意味着需要在各国分别建设数据中心、遵守各国的数据法规，...</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12.4 数字文旅的全球化与本土化</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12.4 数字文旅的全球化与本土化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12.4.1 数字文旅的国际经验与比较</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国际经验的多维度比较。 不同国家和地区在数字文旅发展上各有侧重。欧洲强调文化遗产数字化和开放数据——"欧洲数字图书馆"（Europeana）整合了数千家机构的文化数据，向全球免费开放。日本注重"科技+文旅"的深度融合——TeamLab 的数字艺术展览将科技与自然、艺术与体验完美结合，创造了全球知名的数字文旅 IP。东南亚国家（如泰国、越南）侧重于数字营销和在线旅游服务——通过社交媒体和短视频吸引国际游客。
 对中国的启示。 国际经验为中国数字文旅发展提供了多方面的启示。欧洲的"开放数据"理念值得借鉴——文化数据的公共属性和免费共享可以释放巨大的社会价值。日本的"科技+美学"路径值得学习——数字文旅不仅是技术应用，更是艺术创造。东南亚的"性价比营销"策略值得参考——对于贵州这样的新兴旅游目的地而言，突出"高性价比"和"独特体验"比追求"奢华高端"更有效。</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国际经验的多维度比较。 不同国家和地区在数字文旅发展上各有侧重。欧洲强调文化遗产数字化和开放数据——"欧洲数字图书馆"（Europeana）整合了数千家机构的文化数据，向全球免费开放。日本注重"科技+文旅"的深度融合——TeamLab 的数字艺术展览将科技与自然、艺术与体验完美结合，创造了全球知名的数字文旅 IP。东南亚国家（如泰国、越南）侧重于数字营销和在线旅游服务——通过社交媒体和短视频吸引国...</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对中国的启示。 国际经验为中国数字文旅发展提供了多方面的启示。欧洲的"开放数据"理念值得借鉴——文化数据的公共属性和免费共享可以释放巨大的社会价值。日本的"科技+美学"路径值得学习——数字文旅不仅是技术应用，更是艺术创造。东南亚的"性价比营销"策略值得参考——对于贵州这样的新兴旅游目的地而言，突出"高性价比"和"独特体验"比追求"奢华高端"更有效。</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12.4 数字文旅的全球化与本土化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12.4.2 "一带一路"文旅数字化</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"数字丝绸之路"中的文旅角色。 "一带一路"倡议中的"数字丝绸之路"为数字文旅的国际合作提供了框架。中国与沿线国家可以在旅游数据共享、智慧景区建设、文化遗产数字化等方面开展合作。贵州与东盟国家（尤其是越南、泰国、老挝）在地理上接近、文化上有相通之处（苗族、侗族等跨境民族），具有开展数字文旅合作的自然优势。
 入境游的数字赋能。 入境游是中国旅游市场的重要增长空间，数字技术可以为入境游提供关键支撑。"一码游贵州"国际版的 AI 客服解决了语言障碍（多语种实时翻译），AI 行程规划解决了信息不对称（根据入境游客的偏好设计个性化行程），移动支付对接解决了支付不便（支持国际信用卡和境外电子钱包）。这些数字服务的完善，是吸引国际游客、提升入境游体验的基础性工作。</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"数字丝绸之路"中的文旅角色。 "一带一路"倡议中的"数字丝绸之路"为数字文旅的国际合作提供了框架。中国与沿线国家可以在旅游数据共享、智慧景区建设、文化遗产数字化等方面开展合作。贵州与东盟国家（尤其是越南、泰国、老挝）在地理上接近、文化上有相通之处（苗族、侗族等跨境民族），具有开展数字文旅合作的自然优势。</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入境游的数字赋能。 入境游是中国旅游市场的重要增长空间，数字技术可以为入境游提供关键支撑。"一码游贵州"国际版的 AI 客服解决了语言障碍（多语种实时翻译），AI 行程规划解决了信息不对称（根据入境游客的偏好设计个性化行程），移动支付对接解决了支付不便（支持国际信用卡和境外电子钱包）。这些数字服务的完善，是吸引国际游客、提升入境游体验的基础性工作。</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12.4 数字文旅的全球化与本土化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12.4.3 贵州数字文旅的国际化路径</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"山地旅游+大数据"的国际名片。 贵州在国际旅游市场上需要一张独特且有辨识度的"名片"。"山地旅游目的地"是全球通用的概念（瑞士、尼泊尔、新西兰都以山地旅游闻名），贵州的差异化在于"山地旅游+大数据"——不是纯粹的自然风光目的地，而是数字技术赋能的智慧山地旅游目的地。国际山地旅游暨户外运动大会（每年在贵州举办）是展示这一名片的理想平台。
 从"FAST"到"FAST+"。 "中国天眼"FAST 是贵州最具国际知名度的科技 IP 之一。从文旅角度看，FAST 的价值不仅在于"参观天文台"，更在于"FAST+"——以 FAST 为核心，构建涵盖天文科普、山地户外、民族文化、数字体验的复合型旅游目的地。数字技术在"FAST+"中扮演"粘合剂"角色：将天文数据转化为可视化体验，将山地环境转化为数字探险场景，将民族文化转化为沉浸式互动内容。这种"科技+文旅"的深度融合，正是贵州数字文旅国际化的核心竞...</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"山地旅游+大数据"的国际名片。 贵州在国际旅游市场上需要一张独特且有辨识度的"名片"。"山地旅游目的地"是全球通用的概念（瑞士、尼泊尔、新西兰都以山地旅游闻名），贵州的差异化在于"山地旅游+大数据"——不是纯粹的自然风光目的地，而是数字技术赋能的智慧山地旅游目的地。国际山地旅游暨户外运动大会（每年在贵州举办）是展示这一名片的理想平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从"FAST"到"FAST+"。 "中国天眼"FAST 是贵州最具国际知名度的科技 IP 之一。从文旅角度看，FAST 的价值不仅在于"参观天文台"，更在于"FAST+"——以 FAST 为核心，构建涵盖天文科普、山地户外、民族文化、数字体验的复合型旅游目的地。数字技术在"FAST+"中扮演"粘合剂"角色：将天文数据转化为可视化体验，将山地环境转化为数字探险场景，将民族文化转化为沉浸式互动内容。这...</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贵州数字文旅国际化的战略路径。 贵州数字文旅的国际化可以沿着三条路径推进。技术输出路径——贵州在"一码游贵州"等省级数字文旅平台建设中积累的技术方案和运营经验，可以向东南亚、南亚等具有类似"多山多民族"特征的地区输出。内容出海路径——贵州的民族文化（苗绣、侗歌、屯堡地戏等）和自然风光（黄果树、荔波喀斯特、梵净山等）可以通过 TikTok、YouTube 等国际平台进行数字化传播，吸引海外游客。标准...</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写给未来的数字文旅人。 本书的最后一节，想对每一位数字文旅的学习者和从业者说几句话。数字文旅是一个年轻的领域——它的边界尚未划定，它的规则正在形成，它的未来充满可能。在这个领域里，没有"标准答案"和"最佳实践"——黄果树今天做的事情，可能三年后就会被新的技术方案替代；今天被视为"前沿"的 VR 导览，可能五年后就像今天的手机导航一样稀松平常。因此，比掌握某一项具体技术更重要的，是培养持续学习的能力...</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作为全书的终章，本章从技术前沿、产业方向、社会挑战和全球图景四个维度展望了数字文旅的未来。技术层面，生成式 AI 正在重塑内容生产模式，数字孪生和元宇宙为虚拟旅游开辟了新的空间，脑机接口等下一代技术虽遥远但值得关注。产业层面，数字游民经济、碳中和旅游和乡村振兴是三个最具潜力的方向——它们分别代表了"谁在旅行""如何旅行"和"旅行为了什么"三个根本问题的新答案。挑战层面，数字鸿沟、技术依赖和数据安全...</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12.4 数字文旅的全球化与本土化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12.4.3 贵州数字文旅的国际化路径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文旅是一个仍在快速演进的领域。本书提供的概念框架、理论工具、技术知识、实践案例和政策分析，是理解这一领域的"地图"——但地图不是疆域本身。真正的数字文旅，需要在座的每一位同学在未来的学习和工作中去探索、创造和定义。
 ---
 1. 简答题：生成式 AI 对文旅内容生产带来了哪些机遇和挑战？请从效率、质量和可信性三个维度进行分析。
 2. 论述题：数字文旅的发展可能加剧旅游领域的"数字鸿沟"。请分析这一鸿沟的具体表现，并提出缩小鸿沟的政策建议。在你的方案中，如何平衡"推进数字化"和"保障非数字化群体的权益"？
 3. 案例分析题：选择一个贵州以外的数字文旅成功案例（如日本 TeamLab、新加坡星耀樟宜、阿联酋迪拜未来博物馆等），分析其成功的关键因素，并讨论贵州可以从中学到什么。
 4. 实践操作题：展望 2035 年的贵州数字文旅，撰写一份 1000 字左右的愿景报告。报告需要涵盖：...</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文旅是一个仍在快速演进的领域。本书提供的概念框架、理论工具、技术知识、实践案例和政策分析，是理解这一领域的"地图"——但地图不是疆域本身。真正的数字文旅，需要在座的每一位同学在未来的学习和工作中去探索、创造和定义。</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简答题：生成式 AI 对文旅内容生产带来了哪些机遇和挑战？请从效率、质量和可信性三个维度进行分析。</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论述题：数字文旅的发展可能加剧旅游领域的"数字鸿沟"。请分析这一鸿沟的具体表现，并提出缩小鸿沟的政策建议。在你的方案中，如何平衡"推进数字化"和"保障非数字化群体的权益"？</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案例分析题：选择一个贵州以外的数字文旅成功案例（如日本 TeamLab、新加坡星耀樟宜、阿联酋迪拜未来博物馆等），分析其成功的关键因素，并讨论贵州可以从中学到什么。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实践操作题：展望 2035 年的贵州数字文旅，撰写一份 1000 字左右的愿景报告。报告需要涵盖：你认为 2035 年贵州最具竞争力的数字文旅产品是什么？当时的技术环境和市场环境是怎样的？为了实现这一愿景，今天应该开始做什么？</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12.4 数字文旅的全球化与本土化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12.4.3 贵州数字文旅的国际化路径 (续 2)</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论述题：数字文旅的发展可能加剧旅游领域的"数字鸿沟"。请分析这一鸿沟的具体表现，并提出缩小鸿沟的政策建议。在你的方案中，如何平衡"推进数字化"和"保障非数字化群体的权益"？
 3. 案例分析题：选择一个贵州以外的数字文旅成功案例（如日本 TeamLab、新加坡星耀樟宜、阿联酋迪拜未来博物馆等），分析其成功的关键因素，并讨论贵州可以从中学到什么。
 4. 实践操作题：展望 2035 年的贵州数字文旅，撰写一份 1000 字左右的愿景报告。报告需要涵盖：你认为 2035 年贵州最具竞争力的数字文旅产品是什么？当时的技术环境和市场环境是怎样的？为了实现这一愿景，今天应该开始做什么？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论述题：数字文旅的发展可能加剧旅游领域的"数字鸿沟"。请分析这一鸿沟的具体表现，并提出缩小鸿沟的政策建议。在你的方案中，如何平衡"推进数字化"和"保障非数字化群体的权益"？</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案例分析题：选择一个贵州以外的数字文旅成功案例（如日本 TeamLab、新加坡星耀樟宜、阿联酋迪拜未来博物馆等），分析其成功的关键因素，并讨论贵州可以从中学到什么。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实践操作题：展望 2035 年的贵州数字文旅，撰写一份 1000 字左右的愿景报告。报告需要涵盖：你认为 2035 年贵州最具竞争力的数字文旅产品是什么？当时的技术环境和市场环境是怎样的？为了实现这一愿景，今天应该开始做什么？</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12.4 数字文旅的全球化与本土化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12.4.1 数字文旅的国际经验与比较</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国际经验的多维度比较。 不同国家和地区在数字文旅发展上各有侧重。欧洲强调文化遗产数字化和开放数据——"欧洲数字图书馆"（Europeana）整合了数千家机构的文化数据，向全球免费开放。日本注重"科技+文旅"的深度融合——TeamLab 的数字艺术展览将科技与自然、艺术与体验完美结合，创造了全球知名的...</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12.4.2 "一带一路"文旅数字化</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"数字丝绸之路"中的文旅角色。 "一带一路"倡议中的"数字丝绸之路"为数字文旅的国际合作提供了框架。中国与沿线国家可以在旅游数据共享、智慧景区建设、文化遗产数字化等方面开展合作。贵州与东盟国家（尤其是越南、泰国、老挝）在地理上接近、文化上有相通之处（苗族、侗族等跨境民族），具有开展数字文旅合作的自然...</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12.4.3 贵州数字文旅的国际化路径</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"山地旅游+大数据"的国际名片。 贵州在国际旅游市场上需要一张独特且有辨识度的"名片"。"山地旅游目的地"是全球通用的概念（瑞士、尼泊尔、新西兰都以山地旅游闻名），贵州的差异化在于"山地旅游+大数据"——不是纯粹的自然风光目的地，而是数字技术赋能的智慧山地旅游目的地。国际山地旅游暨户外运动大会（每年...</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12.1.1 生成式 AI 与文旅内容生产</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12.1.2 数字孪生与文旅元宇宙</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12.1.3 脑机接口与下一代体验技术</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12.2.1 数字游民与文旅新业态</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12.2.2 碳中和与绿色数字文旅</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12.2.3 数字文旅与乡村振兴深度融合</a:t>
            </a:r>
            <a:endParaRPr lang="en-US" sz="1200" dirty="0"/>
          </a:p>
        </p:txBody>
      </p:sp>
      <p:sp>
        <p:nvSpPr>
          <p:cNvPr id="22" name="Shape 20"/>
          <p:cNvSpPr/>
          <p:nvPr/>
        </p:nvSpPr>
        <p:spPr>
          <a:xfrm>
            <a:off x="4754880" y="1005840"/>
            <a:ext cx="3931920" cy="457200"/>
          </a:xfrm>
          <a:prstGeom prst="rect">
            <a:avLst/>
          </a:prstGeom>
          <a:solidFill>
            <a:srgbClr val="F8FAFC"/>
          </a:solidFill>
          <a:ln/>
        </p:spPr>
      </p:sp>
      <p:sp>
        <p:nvSpPr>
          <p:cNvPr id="23" name="Shape 21"/>
          <p:cNvSpPr/>
          <p:nvPr/>
        </p:nvSpPr>
        <p:spPr>
          <a:xfrm>
            <a:off x="4754880" y="1005840"/>
            <a:ext cx="54864" cy="457200"/>
          </a:xfrm>
          <a:prstGeom prst="rect">
            <a:avLst/>
          </a:prstGeom>
          <a:solidFill>
            <a:srgbClr val="1C7293"/>
          </a:solidFill>
          <a:ln/>
        </p:spPr>
      </p:sp>
      <p:sp>
        <p:nvSpPr>
          <p:cNvPr id="24" name="Text 22"/>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12.3.1 数字鸿沟与文旅公平</a:t>
            </a:r>
            <a:endParaRPr lang="en-US" sz="1200" dirty="0"/>
          </a:p>
        </p:txBody>
      </p:sp>
      <p:sp>
        <p:nvSpPr>
          <p:cNvPr id="25" name="Shape 23"/>
          <p:cNvSpPr/>
          <p:nvPr/>
        </p:nvSpPr>
        <p:spPr>
          <a:xfrm>
            <a:off x="4754880" y="1508760"/>
            <a:ext cx="3931920" cy="457200"/>
          </a:xfrm>
          <a:prstGeom prst="rect">
            <a:avLst/>
          </a:prstGeom>
          <a:solidFill>
            <a:srgbClr val="F8FAFC"/>
          </a:solidFill>
          <a:ln/>
        </p:spPr>
      </p:sp>
      <p:sp>
        <p:nvSpPr>
          <p:cNvPr id="26" name="Shape 24"/>
          <p:cNvSpPr/>
          <p:nvPr/>
        </p:nvSpPr>
        <p:spPr>
          <a:xfrm>
            <a:off x="4754880" y="1508760"/>
            <a:ext cx="54864" cy="457200"/>
          </a:xfrm>
          <a:prstGeom prst="rect">
            <a:avLst/>
          </a:prstGeom>
          <a:solidFill>
            <a:srgbClr val="1C7293"/>
          </a:solidFill>
          <a:ln/>
        </p:spPr>
      </p:sp>
      <p:sp>
        <p:nvSpPr>
          <p:cNvPr id="27" name="Text 25"/>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12.3.2 技术依赖与人文精神危机</a:t>
            </a:r>
            <a:endParaRPr lang="en-US" sz="1200" dirty="0"/>
          </a:p>
        </p:txBody>
      </p:sp>
      <p:sp>
        <p:nvSpPr>
          <p:cNvPr id="28" name="Shape 26"/>
          <p:cNvSpPr/>
          <p:nvPr/>
        </p:nvSpPr>
        <p:spPr>
          <a:xfrm>
            <a:off x="4754880" y="2011680"/>
            <a:ext cx="3931920" cy="457200"/>
          </a:xfrm>
          <a:prstGeom prst="rect">
            <a:avLst/>
          </a:prstGeom>
          <a:solidFill>
            <a:srgbClr val="F8FAFC"/>
          </a:solidFill>
          <a:ln/>
        </p:spPr>
      </p:sp>
      <p:sp>
        <p:nvSpPr>
          <p:cNvPr id="29" name="Shape 27"/>
          <p:cNvSpPr/>
          <p:nvPr/>
        </p:nvSpPr>
        <p:spPr>
          <a:xfrm>
            <a:off x="4754880" y="2011680"/>
            <a:ext cx="54864" cy="457200"/>
          </a:xfrm>
          <a:prstGeom prst="rect">
            <a:avLst/>
          </a:prstGeom>
          <a:solidFill>
            <a:srgbClr val="1C7293"/>
          </a:solidFill>
          <a:ln/>
        </p:spPr>
      </p:sp>
      <p:sp>
        <p:nvSpPr>
          <p:cNvPr id="30" name="Text 28"/>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12.3.3 数据安全与地缘政治风险</a:t>
            </a:r>
            <a:endParaRPr lang="en-US" sz="1200" dirty="0"/>
          </a:p>
        </p:txBody>
      </p:sp>
      <p:sp>
        <p:nvSpPr>
          <p:cNvPr id="31" name="Shape 29"/>
          <p:cNvSpPr/>
          <p:nvPr/>
        </p:nvSpPr>
        <p:spPr>
          <a:xfrm>
            <a:off x="4754880" y="2514600"/>
            <a:ext cx="3931920" cy="457200"/>
          </a:xfrm>
          <a:prstGeom prst="rect">
            <a:avLst/>
          </a:prstGeom>
          <a:solidFill>
            <a:srgbClr val="F8FAFC"/>
          </a:solidFill>
          <a:ln/>
        </p:spPr>
      </p:sp>
      <p:sp>
        <p:nvSpPr>
          <p:cNvPr id="32" name="Shape 30"/>
          <p:cNvSpPr/>
          <p:nvPr/>
        </p:nvSpPr>
        <p:spPr>
          <a:xfrm>
            <a:off x="4754880" y="2514600"/>
            <a:ext cx="54864" cy="457200"/>
          </a:xfrm>
          <a:prstGeom prst="rect">
            <a:avLst/>
          </a:prstGeom>
          <a:solidFill>
            <a:srgbClr val="1C7293"/>
          </a:solidFill>
          <a:ln/>
        </p:spPr>
      </p:sp>
      <p:sp>
        <p:nvSpPr>
          <p:cNvPr id="33" name="Text 31"/>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12.4.1 数字文旅的国际经验与比较</a:t>
            </a:r>
            <a:endParaRPr lang="en-US" sz="1200" dirty="0"/>
          </a:p>
        </p:txBody>
      </p:sp>
      <p:sp>
        <p:nvSpPr>
          <p:cNvPr id="34" name="Shape 32"/>
          <p:cNvSpPr/>
          <p:nvPr/>
        </p:nvSpPr>
        <p:spPr>
          <a:xfrm>
            <a:off x="4754880" y="3017520"/>
            <a:ext cx="3931920" cy="457200"/>
          </a:xfrm>
          <a:prstGeom prst="rect">
            <a:avLst/>
          </a:prstGeom>
          <a:solidFill>
            <a:srgbClr val="F8FAFC"/>
          </a:solidFill>
          <a:ln/>
        </p:spPr>
      </p:sp>
      <p:sp>
        <p:nvSpPr>
          <p:cNvPr id="35" name="Shape 33"/>
          <p:cNvSpPr/>
          <p:nvPr/>
        </p:nvSpPr>
        <p:spPr>
          <a:xfrm>
            <a:off x="4754880" y="3017520"/>
            <a:ext cx="54864" cy="457200"/>
          </a:xfrm>
          <a:prstGeom prst="rect">
            <a:avLst/>
          </a:prstGeom>
          <a:solidFill>
            <a:srgbClr val="1C7293"/>
          </a:solidFill>
          <a:ln/>
        </p:spPr>
      </p:sp>
      <p:sp>
        <p:nvSpPr>
          <p:cNvPr id="36" name="Text 34"/>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12.4.2 "一带一路"文旅数字化</a:t>
            </a:r>
            <a:endParaRPr lang="en-US" sz="1200" dirty="0"/>
          </a:p>
        </p:txBody>
      </p:sp>
      <p:sp>
        <p:nvSpPr>
          <p:cNvPr id="37" name="Shape 35"/>
          <p:cNvSpPr/>
          <p:nvPr/>
        </p:nvSpPr>
        <p:spPr>
          <a:xfrm>
            <a:off x="4754880" y="3520440"/>
            <a:ext cx="3931920" cy="457200"/>
          </a:xfrm>
          <a:prstGeom prst="rect">
            <a:avLst/>
          </a:prstGeom>
          <a:solidFill>
            <a:srgbClr val="F8FAFC"/>
          </a:solidFill>
          <a:ln/>
        </p:spPr>
      </p:sp>
      <p:sp>
        <p:nvSpPr>
          <p:cNvPr id="38" name="Shape 36"/>
          <p:cNvSpPr/>
          <p:nvPr/>
        </p:nvSpPr>
        <p:spPr>
          <a:xfrm>
            <a:off x="4754880" y="3520440"/>
            <a:ext cx="54864" cy="457200"/>
          </a:xfrm>
          <a:prstGeom prst="rect">
            <a:avLst/>
          </a:prstGeom>
          <a:solidFill>
            <a:srgbClr val="1C7293"/>
          </a:solidFill>
          <a:ln/>
        </p:spPr>
      </p:sp>
      <p:sp>
        <p:nvSpPr>
          <p:cNvPr id="39" name="Text 37"/>
          <p:cNvSpPr/>
          <p:nvPr/>
        </p:nvSpPr>
        <p:spPr>
          <a:xfrm>
            <a:off x="489204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12.4.3 贵州数字文旅的国际化路径</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EF4444"/>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课程讨论与延伸</a:t>
            </a:r>
            <a:endParaRPr lang="en-US" sz="2600" dirty="0"/>
          </a:p>
        </p:txBody>
      </p:sp>
      <p:sp>
        <p:nvSpPr>
          <p:cNvPr id="4" name="Shape 2"/>
          <p:cNvSpPr/>
          <p:nvPr/>
        </p:nvSpPr>
        <p:spPr>
          <a:xfrm>
            <a:off x="457200" y="1005840"/>
            <a:ext cx="8229600" cy="640080"/>
          </a:xfrm>
          <a:prstGeom prst="rect">
            <a:avLst/>
          </a:prstGeom>
          <a:solidFill>
            <a:srgbClr val="F8FAFC"/>
          </a:solidFill>
          <a:ln/>
        </p:spPr>
      </p:sp>
      <p:sp>
        <p:nvSpPr>
          <p:cNvPr id="5" name="Shape 3"/>
          <p:cNvSpPr/>
          <p:nvPr/>
        </p:nvSpPr>
        <p:spPr>
          <a:xfrm>
            <a:off x="457200" y="1005840"/>
            <a:ext cx="73152" cy="640080"/>
          </a:xfrm>
          <a:prstGeom prst="rect">
            <a:avLst/>
          </a:prstGeom>
          <a:solidFill>
            <a:srgbClr val="EF4444"/>
          </a:solidFill>
          <a:ln/>
        </p:spPr>
      </p:sp>
      <p:sp>
        <p:nvSpPr>
          <p:cNvPr id="6" name="Shape 4"/>
          <p:cNvSpPr/>
          <p:nvPr/>
        </p:nvSpPr>
        <p:spPr>
          <a:xfrm>
            <a:off x="640080" y="1124712"/>
            <a:ext cx="320040" cy="320040"/>
          </a:xfrm>
          <a:prstGeom prst="ellipse">
            <a:avLst/>
          </a:prstGeom>
          <a:solidFill>
            <a:srgbClr val="EF4444"/>
          </a:solidFill>
          <a:ln/>
        </p:spPr>
      </p:sp>
      <p:sp>
        <p:nvSpPr>
          <p:cNvPr id="7" name="Text 5"/>
          <p:cNvSpPr/>
          <p:nvPr/>
        </p:nvSpPr>
        <p:spPr>
          <a:xfrm>
            <a:off x="640080" y="112471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1097280" y="105156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12.1 技术驱动的前沿趋势：结合实际案例分析其核心观点的应用场景</a:t>
            </a:r>
            <a:endParaRPr lang="en-US" sz="1300" dirty="0"/>
          </a:p>
        </p:txBody>
      </p:sp>
      <p:sp>
        <p:nvSpPr>
          <p:cNvPr id="9" name="Shape 7"/>
          <p:cNvSpPr/>
          <p:nvPr/>
        </p:nvSpPr>
        <p:spPr>
          <a:xfrm>
            <a:off x="457200" y="1737360"/>
            <a:ext cx="8229600" cy="640080"/>
          </a:xfrm>
          <a:prstGeom prst="rect">
            <a:avLst/>
          </a:prstGeom>
          <a:solidFill>
            <a:srgbClr val="F8FAFC"/>
          </a:solidFill>
          <a:ln/>
        </p:spPr>
      </p:sp>
      <p:sp>
        <p:nvSpPr>
          <p:cNvPr id="10" name="Shape 8"/>
          <p:cNvSpPr/>
          <p:nvPr/>
        </p:nvSpPr>
        <p:spPr>
          <a:xfrm>
            <a:off x="457200" y="1737360"/>
            <a:ext cx="73152" cy="640080"/>
          </a:xfrm>
          <a:prstGeom prst="rect">
            <a:avLst/>
          </a:prstGeom>
          <a:solidFill>
            <a:srgbClr val="EF4444"/>
          </a:solidFill>
          <a:ln/>
        </p:spPr>
      </p:sp>
      <p:sp>
        <p:nvSpPr>
          <p:cNvPr id="11" name="Shape 9"/>
          <p:cNvSpPr/>
          <p:nvPr/>
        </p:nvSpPr>
        <p:spPr>
          <a:xfrm>
            <a:off x="640080" y="1856232"/>
            <a:ext cx="320040" cy="320040"/>
          </a:xfrm>
          <a:prstGeom prst="ellipse">
            <a:avLst/>
          </a:prstGeom>
          <a:solidFill>
            <a:srgbClr val="EF4444"/>
          </a:solidFill>
          <a:ln/>
        </p:spPr>
      </p:sp>
      <p:sp>
        <p:nvSpPr>
          <p:cNvPr id="12" name="Text 10"/>
          <p:cNvSpPr/>
          <p:nvPr/>
        </p:nvSpPr>
        <p:spPr>
          <a:xfrm>
            <a:off x="640080" y="185623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3" name="Text 11"/>
          <p:cNvSpPr/>
          <p:nvPr/>
        </p:nvSpPr>
        <p:spPr>
          <a:xfrm>
            <a:off x="1097280" y="178308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12.2 产业演进的新方向：结合实际案例分析其核心观点的应用场景</a:t>
            </a:r>
            <a:endParaRPr lang="en-US" sz="1300" dirty="0"/>
          </a:p>
        </p:txBody>
      </p:sp>
      <p:sp>
        <p:nvSpPr>
          <p:cNvPr id="14" name="Shape 12"/>
          <p:cNvSpPr/>
          <p:nvPr/>
        </p:nvSpPr>
        <p:spPr>
          <a:xfrm>
            <a:off x="457200" y="2468880"/>
            <a:ext cx="8229600" cy="640080"/>
          </a:xfrm>
          <a:prstGeom prst="rect">
            <a:avLst/>
          </a:prstGeom>
          <a:solidFill>
            <a:srgbClr val="F8FAFC"/>
          </a:solidFill>
          <a:ln/>
        </p:spPr>
      </p:sp>
      <p:sp>
        <p:nvSpPr>
          <p:cNvPr id="15" name="Shape 13"/>
          <p:cNvSpPr/>
          <p:nvPr/>
        </p:nvSpPr>
        <p:spPr>
          <a:xfrm>
            <a:off x="457200" y="2468880"/>
            <a:ext cx="73152" cy="640080"/>
          </a:xfrm>
          <a:prstGeom prst="rect">
            <a:avLst/>
          </a:prstGeom>
          <a:solidFill>
            <a:srgbClr val="EF4444"/>
          </a:solidFill>
          <a:ln/>
        </p:spPr>
      </p:sp>
      <p:sp>
        <p:nvSpPr>
          <p:cNvPr id="16" name="Shape 14"/>
          <p:cNvSpPr/>
          <p:nvPr/>
        </p:nvSpPr>
        <p:spPr>
          <a:xfrm>
            <a:off x="640080" y="2587752"/>
            <a:ext cx="320040" cy="320040"/>
          </a:xfrm>
          <a:prstGeom prst="ellipse">
            <a:avLst/>
          </a:prstGeom>
          <a:solidFill>
            <a:srgbClr val="EF4444"/>
          </a:solidFill>
          <a:ln/>
        </p:spPr>
      </p:sp>
      <p:sp>
        <p:nvSpPr>
          <p:cNvPr id="17" name="Text 15"/>
          <p:cNvSpPr/>
          <p:nvPr/>
        </p:nvSpPr>
        <p:spPr>
          <a:xfrm>
            <a:off x="640080" y="258775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8" name="Text 16"/>
          <p:cNvSpPr/>
          <p:nvPr/>
        </p:nvSpPr>
        <p:spPr>
          <a:xfrm>
            <a:off x="1097280" y="251460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12.3 面临的挑战与应对：结合实际案例分析其核心观点的应用场景</a:t>
            </a:r>
            <a:endParaRPr lang="en-US" sz="1300" dirty="0"/>
          </a:p>
        </p:txBody>
      </p:sp>
      <p:sp>
        <p:nvSpPr>
          <p:cNvPr id="19" name="Shape 17"/>
          <p:cNvSpPr/>
          <p:nvPr/>
        </p:nvSpPr>
        <p:spPr>
          <a:xfrm>
            <a:off x="457200" y="3200400"/>
            <a:ext cx="8229600" cy="640080"/>
          </a:xfrm>
          <a:prstGeom prst="rect">
            <a:avLst/>
          </a:prstGeom>
          <a:solidFill>
            <a:srgbClr val="F8FAFC"/>
          </a:solidFill>
          <a:ln/>
        </p:spPr>
      </p:sp>
      <p:sp>
        <p:nvSpPr>
          <p:cNvPr id="20" name="Shape 18"/>
          <p:cNvSpPr/>
          <p:nvPr/>
        </p:nvSpPr>
        <p:spPr>
          <a:xfrm>
            <a:off x="457200" y="3200400"/>
            <a:ext cx="73152" cy="640080"/>
          </a:xfrm>
          <a:prstGeom prst="rect">
            <a:avLst/>
          </a:prstGeom>
          <a:solidFill>
            <a:srgbClr val="EF4444"/>
          </a:solidFill>
          <a:ln/>
        </p:spPr>
      </p:sp>
      <p:sp>
        <p:nvSpPr>
          <p:cNvPr id="21" name="Shape 19"/>
          <p:cNvSpPr/>
          <p:nvPr/>
        </p:nvSpPr>
        <p:spPr>
          <a:xfrm>
            <a:off x="640080" y="3319272"/>
            <a:ext cx="320040" cy="320040"/>
          </a:xfrm>
          <a:prstGeom prst="ellipse">
            <a:avLst/>
          </a:prstGeom>
          <a:solidFill>
            <a:srgbClr val="EF4444"/>
          </a:solidFill>
          <a:ln/>
        </p:spPr>
      </p:sp>
      <p:sp>
        <p:nvSpPr>
          <p:cNvPr id="22" name="Text 20"/>
          <p:cNvSpPr/>
          <p:nvPr/>
        </p:nvSpPr>
        <p:spPr>
          <a:xfrm>
            <a:off x="640080" y="331927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3" name="Text 21"/>
          <p:cNvSpPr/>
          <p:nvPr/>
        </p:nvSpPr>
        <p:spPr>
          <a:xfrm>
            <a:off x="1097280" y="324612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12.4 数字文旅的全球化与本土化：结合实际案例分析其核心观点的应用场景</a:t>
            </a:r>
            <a:endParaRPr lang="en-US" sz="1300" dirty="0"/>
          </a:p>
        </p:txBody>
      </p:sp>
      <p:sp>
        <p:nvSpPr>
          <p:cNvPr id="24" name="Shape 22"/>
          <p:cNvSpPr/>
          <p:nvPr/>
        </p:nvSpPr>
        <p:spPr>
          <a:xfrm>
            <a:off x="457200" y="3931920"/>
            <a:ext cx="8229600" cy="640080"/>
          </a:xfrm>
          <a:prstGeom prst="rect">
            <a:avLst/>
          </a:prstGeom>
          <a:solidFill>
            <a:srgbClr val="F8FAFC"/>
          </a:solidFill>
          <a:ln/>
        </p:spPr>
      </p:sp>
      <p:sp>
        <p:nvSpPr>
          <p:cNvPr id="25" name="Shape 23"/>
          <p:cNvSpPr/>
          <p:nvPr/>
        </p:nvSpPr>
        <p:spPr>
          <a:xfrm>
            <a:off x="457200" y="3931920"/>
            <a:ext cx="73152" cy="640080"/>
          </a:xfrm>
          <a:prstGeom prst="rect">
            <a:avLst/>
          </a:prstGeom>
          <a:solidFill>
            <a:srgbClr val="EF4444"/>
          </a:solidFill>
          <a:ln/>
        </p:spPr>
      </p:sp>
      <p:sp>
        <p:nvSpPr>
          <p:cNvPr id="26" name="Shape 24"/>
          <p:cNvSpPr/>
          <p:nvPr/>
        </p:nvSpPr>
        <p:spPr>
          <a:xfrm>
            <a:off x="640080" y="4050792"/>
            <a:ext cx="320040" cy="320040"/>
          </a:xfrm>
          <a:prstGeom prst="ellipse">
            <a:avLst/>
          </a:prstGeom>
          <a:solidFill>
            <a:srgbClr val="EF4444"/>
          </a:solidFill>
          <a:ln/>
        </p:spPr>
      </p:sp>
      <p:sp>
        <p:nvSpPr>
          <p:cNvPr id="27" name="Text 25"/>
          <p:cNvSpPr/>
          <p:nvPr/>
        </p:nvSpPr>
        <p:spPr>
          <a:xfrm>
            <a:off x="640080" y="405079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8" name="Text 26"/>
          <p:cNvSpPr/>
          <p:nvPr/>
        </p:nvSpPr>
        <p:spPr>
          <a:xfrm>
            <a:off x="1097280" y="397764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延伸阅读：查阅近两年数字文旅领域相关学术论文，对比本章观点</a:t>
            </a:r>
            <a:endParaRPr lang="en-US" sz="13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EF4444"/>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思考与讨论</a:t>
            </a:r>
            <a:endParaRPr lang="en-US" sz="2800" dirty="0"/>
          </a:p>
        </p:txBody>
      </p:sp>
      <p:sp>
        <p:nvSpPr>
          <p:cNvPr id="4" name="Shape 2"/>
          <p:cNvSpPr/>
          <p:nvPr/>
        </p:nvSpPr>
        <p:spPr>
          <a:xfrm>
            <a:off x="457200" y="1005840"/>
            <a:ext cx="8229600" cy="822960"/>
          </a:xfrm>
          <a:prstGeom prst="rect">
            <a:avLst/>
          </a:prstGeom>
          <a:solidFill>
            <a:srgbClr val="F8FAFC"/>
          </a:solidFill>
          <a:ln/>
        </p:spPr>
      </p:sp>
      <p:sp>
        <p:nvSpPr>
          <p:cNvPr id="5" name="Shape 3"/>
          <p:cNvSpPr/>
          <p:nvPr/>
        </p:nvSpPr>
        <p:spPr>
          <a:xfrm>
            <a:off x="457200" y="1005840"/>
            <a:ext cx="73152" cy="822960"/>
          </a:xfrm>
          <a:prstGeom prst="rect">
            <a:avLst/>
          </a:prstGeom>
          <a:solidFill>
            <a:srgbClr val="065A82"/>
          </a:solidFill>
          <a:ln/>
        </p:spPr>
      </p:sp>
      <p:sp>
        <p:nvSpPr>
          <p:cNvPr id="6" name="Shape 4"/>
          <p:cNvSpPr/>
          <p:nvPr/>
        </p:nvSpPr>
        <p:spPr>
          <a:xfrm>
            <a:off x="640080" y="1143000"/>
            <a:ext cx="365760" cy="365760"/>
          </a:xfrm>
          <a:prstGeom prst="ellipse">
            <a:avLst/>
          </a:prstGeom>
          <a:solidFill>
            <a:srgbClr val="065A82"/>
          </a:solidFill>
          <a:ln/>
        </p:spPr>
      </p:sp>
      <p:sp>
        <p:nvSpPr>
          <p:cNvPr id="7" name="Text 5"/>
          <p:cNvSpPr/>
          <p:nvPr/>
        </p:nvSpPr>
        <p:spPr>
          <a:xfrm>
            <a:off x="640080" y="11430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8" name="Text 6"/>
          <p:cNvSpPr/>
          <p:nvPr/>
        </p:nvSpPr>
        <p:spPr>
          <a:xfrm>
            <a:off x="1188720" y="105156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简答题：生成式 AI 对文旅内容生产带来了哪些机遇和挑战？请从效率、质量和可信性三个维度进行分析。</a:t>
            </a:r>
            <a:endParaRPr lang="en-US" sz="1200" dirty="0"/>
          </a:p>
        </p:txBody>
      </p:sp>
      <p:sp>
        <p:nvSpPr>
          <p:cNvPr id="9" name="Shape 7"/>
          <p:cNvSpPr/>
          <p:nvPr/>
        </p:nvSpPr>
        <p:spPr>
          <a:xfrm>
            <a:off x="457200" y="1965960"/>
            <a:ext cx="8229600" cy="822960"/>
          </a:xfrm>
          <a:prstGeom prst="rect">
            <a:avLst/>
          </a:prstGeom>
          <a:solidFill>
            <a:srgbClr val="F8FAFC"/>
          </a:solidFill>
          <a:ln/>
        </p:spPr>
      </p:sp>
      <p:sp>
        <p:nvSpPr>
          <p:cNvPr id="10" name="Shape 8"/>
          <p:cNvSpPr/>
          <p:nvPr/>
        </p:nvSpPr>
        <p:spPr>
          <a:xfrm>
            <a:off x="457200" y="1965960"/>
            <a:ext cx="73152" cy="822960"/>
          </a:xfrm>
          <a:prstGeom prst="rect">
            <a:avLst/>
          </a:prstGeom>
          <a:solidFill>
            <a:srgbClr val="1C7293"/>
          </a:solidFill>
          <a:ln/>
        </p:spPr>
      </p:sp>
      <p:sp>
        <p:nvSpPr>
          <p:cNvPr id="11" name="Shape 9"/>
          <p:cNvSpPr/>
          <p:nvPr/>
        </p:nvSpPr>
        <p:spPr>
          <a:xfrm>
            <a:off x="640080" y="2103120"/>
            <a:ext cx="365760" cy="365760"/>
          </a:xfrm>
          <a:prstGeom prst="ellipse">
            <a:avLst/>
          </a:prstGeom>
          <a:solidFill>
            <a:srgbClr val="1C7293"/>
          </a:solidFill>
          <a:ln/>
        </p:spPr>
      </p:sp>
      <p:sp>
        <p:nvSpPr>
          <p:cNvPr id="12" name="Text 10"/>
          <p:cNvSpPr/>
          <p:nvPr/>
        </p:nvSpPr>
        <p:spPr>
          <a:xfrm>
            <a:off x="640080" y="21031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3" name="Text 11"/>
          <p:cNvSpPr/>
          <p:nvPr/>
        </p:nvSpPr>
        <p:spPr>
          <a:xfrm>
            <a:off x="1188720" y="201168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论述题：数字文旅的发展可能加剧旅游领域的"数字鸿沟"。请分析这一鸿沟的具体表现，并提出缩小鸿沟的政策建议。在你的方案中，如何平衡"推进数字化"和"保障非数字化群体的权益"？</a:t>
            </a:r>
            <a:endParaRPr lang="en-US" sz="1200" dirty="0"/>
          </a:p>
        </p:txBody>
      </p:sp>
      <p:sp>
        <p:nvSpPr>
          <p:cNvPr id="14" name="Shape 12"/>
          <p:cNvSpPr/>
          <p:nvPr/>
        </p:nvSpPr>
        <p:spPr>
          <a:xfrm>
            <a:off x="457200" y="2926080"/>
            <a:ext cx="8229600" cy="822960"/>
          </a:xfrm>
          <a:prstGeom prst="rect">
            <a:avLst/>
          </a:prstGeom>
          <a:solidFill>
            <a:srgbClr val="F8FAFC"/>
          </a:solidFill>
          <a:ln/>
        </p:spPr>
      </p:sp>
      <p:sp>
        <p:nvSpPr>
          <p:cNvPr id="15" name="Shape 13"/>
          <p:cNvSpPr/>
          <p:nvPr/>
        </p:nvSpPr>
        <p:spPr>
          <a:xfrm>
            <a:off x="457200" y="2926080"/>
            <a:ext cx="73152" cy="822960"/>
          </a:xfrm>
          <a:prstGeom prst="rect">
            <a:avLst/>
          </a:prstGeom>
          <a:solidFill>
            <a:srgbClr val="F59E0B"/>
          </a:solidFill>
          <a:ln/>
        </p:spPr>
      </p:sp>
      <p:sp>
        <p:nvSpPr>
          <p:cNvPr id="16" name="Shape 14"/>
          <p:cNvSpPr/>
          <p:nvPr/>
        </p:nvSpPr>
        <p:spPr>
          <a:xfrm>
            <a:off x="640080" y="3063240"/>
            <a:ext cx="365760" cy="365760"/>
          </a:xfrm>
          <a:prstGeom prst="ellipse">
            <a:avLst/>
          </a:prstGeom>
          <a:solidFill>
            <a:srgbClr val="F59E0B"/>
          </a:solidFill>
          <a:ln/>
        </p:spPr>
      </p:sp>
      <p:sp>
        <p:nvSpPr>
          <p:cNvPr id="17" name="Text 15"/>
          <p:cNvSpPr/>
          <p:nvPr/>
        </p:nvSpPr>
        <p:spPr>
          <a:xfrm>
            <a:off x="640080" y="30632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6"/>
          <p:cNvSpPr/>
          <p:nvPr/>
        </p:nvSpPr>
        <p:spPr>
          <a:xfrm>
            <a:off x="1188720" y="297180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案例分析题：选择一个贵州以外的数字文旅成功案例（如日本 TeamLab、新加坡星耀樟宜、阿联酋迪拜未来博物馆等），分析其成功的关键因素，并讨论贵州可以从中学到什么。</a:t>
            </a:r>
            <a:endParaRPr lang="en-US" sz="1200" dirty="0"/>
          </a:p>
        </p:txBody>
      </p:sp>
      <p:sp>
        <p:nvSpPr>
          <p:cNvPr id="19" name="Shape 17"/>
          <p:cNvSpPr/>
          <p:nvPr/>
        </p:nvSpPr>
        <p:spPr>
          <a:xfrm>
            <a:off x="457200" y="3886200"/>
            <a:ext cx="8229600" cy="822960"/>
          </a:xfrm>
          <a:prstGeom prst="rect">
            <a:avLst/>
          </a:prstGeom>
          <a:solidFill>
            <a:srgbClr val="F8FAFC"/>
          </a:solidFill>
          <a:ln/>
        </p:spPr>
      </p:sp>
      <p:sp>
        <p:nvSpPr>
          <p:cNvPr id="20" name="Shape 18"/>
          <p:cNvSpPr/>
          <p:nvPr/>
        </p:nvSpPr>
        <p:spPr>
          <a:xfrm>
            <a:off x="457200" y="3886200"/>
            <a:ext cx="73152" cy="822960"/>
          </a:xfrm>
          <a:prstGeom prst="rect">
            <a:avLst/>
          </a:prstGeom>
          <a:solidFill>
            <a:srgbClr val="10B981"/>
          </a:solidFill>
          <a:ln/>
        </p:spPr>
      </p:sp>
      <p:sp>
        <p:nvSpPr>
          <p:cNvPr id="21" name="Shape 19"/>
          <p:cNvSpPr/>
          <p:nvPr/>
        </p:nvSpPr>
        <p:spPr>
          <a:xfrm>
            <a:off x="640080" y="4023360"/>
            <a:ext cx="365760" cy="365760"/>
          </a:xfrm>
          <a:prstGeom prst="ellipse">
            <a:avLst/>
          </a:prstGeom>
          <a:solidFill>
            <a:srgbClr val="10B981"/>
          </a:solidFill>
          <a:ln/>
        </p:spPr>
      </p:sp>
      <p:sp>
        <p:nvSpPr>
          <p:cNvPr id="22" name="Text 20"/>
          <p:cNvSpPr/>
          <p:nvPr/>
        </p:nvSpPr>
        <p:spPr>
          <a:xfrm>
            <a:off x="640080" y="4023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3" name="Text 21"/>
          <p:cNvSpPr/>
          <p:nvPr/>
        </p:nvSpPr>
        <p:spPr>
          <a:xfrm>
            <a:off x="1188720" y="393192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实践操作题：展望 2035 年的贵州数字文旅，撰写一份 1000 字左右的愿景报告。报告需要涵盖：你认为 2035 年贵州最具竞争力的数字文旅产品是什么？当时的技术环境和市场环境是怎样的？为了实现这一愿景，今天应该开始做什么？</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作为全书的终章，本章从技术前沿、产业方向、社会挑战和全球图景四个维度展望了数字文旅的未来。 技术层面，生成式 AI 正在重塑内容生产模式，数字孪生和元宇宙为虚拟旅游开辟了新的空间，脑机接口等下一代技术虽遥远但值得关注。 产业层面，数字游民经济、碳中和旅游和乡村振兴是三个最具潜力的方向——它们分别代表了"谁在旅行""如何旅行"和"旅行为了什么"三个根本问题的新答案。 挑战层面，数字鸿沟、技术依赖和数据安全是数字文旅必须面对的三重困境，需要在效率与公平、技术与人文、开放与安全之间寻找平衡。 全球层面，贵州正在以"山地旅游+大数据"的独特定位参与全球数字文旅竞争，FAST、"一码游贵州"和屯堡文化是国际传播的三张核心名片。</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12 章 完</a:t>
            </a:r>
            <a:endParaRPr lang="en-US" sz="1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参考文献</a:t>
            </a:r>
            <a:endParaRPr lang="en-US" sz="2800" dirty="0"/>
          </a:p>
        </p:txBody>
      </p:sp>
      <p:sp>
        <p:nvSpPr>
          <p:cNvPr id="4" name="Text 2"/>
          <p:cNvSpPr/>
          <p:nvPr/>
        </p:nvSpPr>
        <p:spPr>
          <a:xfrm>
            <a:off x="457200" y="100584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[34] Zheng D, Huang C, Oraltay B. Digital cultural tourism: progress and a proposed framework for future research[J]. Asia Pacific Journal of Tourism Research, 2023, 28(5): 481-500...</a:t>
            </a:r>
            <a:endParaRPr lang="en-US" sz="1100" dirty="0"/>
          </a:p>
        </p:txBody>
      </p:sp>
      <p:sp>
        <p:nvSpPr>
          <p:cNvPr id="5" name="Text 3"/>
          <p:cNvSpPr/>
          <p:nvPr/>
        </p:nvSpPr>
        <p:spPr>
          <a:xfrm>
            <a:off x="457200" y="137160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[35] Wu W, Xu C, Zhao M, et al. Digital tourism and smart development: state-of-the-art review[J]. Sustainability, 2024, 16(23): 10382.</a:t>
            </a:r>
            <a:endParaRPr lang="en-US" sz="1100" dirty="0"/>
          </a:p>
        </p:txBody>
      </p:sp>
      <p:sp>
        <p:nvSpPr>
          <p:cNvPr id="6" name="Text 4"/>
          <p:cNvSpPr/>
          <p:nvPr/>
        </p:nvSpPr>
        <p:spPr>
          <a:xfrm>
            <a:off x="457200" y="173736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[36] Bekele H, Raj S. Digitalization and digital transformation in the tourism industry[J]. Tourism Review, 2024, 79(3): 521-545.</a:t>
            </a:r>
            <a:endParaRPr lang="en-US" sz="11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数字文旅概论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数字文旅概论 - 第12章 数字文旅发展趋势与挑战</dc:title>
  <dc:subject>PptxGenJS Presentation</dc:subject>
  <dc:creator>安顺学院旅游管理学院</dc:creator>
  <cp:lastModifiedBy>安顺学院旅游管理学院</cp:lastModifiedBy>
  <cp:revision>1</cp:revision>
  <dcterms:created xsi:type="dcterms:W3CDTF">2026-07-28T13:01:00Z</dcterms:created>
  <dcterms:modified xsi:type="dcterms:W3CDTF">2026-07-28T13:01:00Z</dcterms:modified>
</cp:coreProperties>
</file>