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第四篇：治理与发展</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数字文旅政策与治理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
        <p:nvSpPr>
          <p:cNvPr id="8" name="Shape 6"/>
          <p:cNvSpPr/>
          <p:nvPr/>
        </p:nvSpPr>
        <p:spPr>
          <a:xfrm>
            <a:off x="7498080" y="731520"/>
            <a:ext cx="1097280" cy="1097280"/>
          </a:xfrm>
          <a:prstGeom prst="ellipse">
            <a:avLst/>
          </a:prstGeom>
          <a:solidFill>
            <a:srgbClr val="065A82">
              <a:alpha val="40000"/>
            </a:srgbClr>
          </a:solidFill>
          <a:ln/>
        </p:spPr>
      </p:sp>
      <p:sp>
        <p:nvSpPr>
          <p:cNvPr id="9" name="Shape 7"/>
          <p:cNvSpPr/>
          <p:nvPr/>
        </p:nvSpPr>
        <p:spPr>
          <a:xfrm>
            <a:off x="8046720" y="3474720"/>
            <a:ext cx="731520" cy="731520"/>
          </a:xfrm>
          <a:prstGeom prst="ellipse">
            <a:avLst/>
          </a:prstGeom>
          <a:solidFill>
            <a:srgbClr val="1C7293">
              <a:alpha val="50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掌握国家和地方数字文旅政策体系</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能进行政策分析与评估</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形成政策敏感性和合规意识</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国家治理现代化——数字文旅治理体系</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2022 年 1 月，国务院印发《关于支持贵州在新时代西部大开发上闯新路的意见》（国发〔2022〕2 号）。这份被称为"新国发 2 号"的文件，明确支持贵州建设"数字经济发展创新区"和"国际一流山地旅游目的地"。对贵州文旅产业而言，这份文件的意义不仅在于政策"利好"，更在于它为数字文旅发展提供了制度合法性——贵州的大数据战略、智慧旅游平台建设和文旅数字化探索，不再只是地方"自选动作"，而是国家战略的有机组成部分。</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"新国发 2 号"的出台过程也揭示了中国数字文旅政策制定的典型模式：地方先行先试→形成可复制的经验→国家层面认可并推广。贵州的大数据试验区建设始于 2014 年，"一码游贵州"平台上线于 2020 年——这些地方实践为国家政策的制定提供了"素材"和"底气"。这种"自下而上"与"自上而下"相结合的决策模式，是中国数字文旅治理的重要特征。</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为什么数字文旅的发展需要国家层面的政策支持？市场机制不够吗？</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"新国发 2 号"对贵州数字文旅发展的实际影响有多大？如何评估一项政策的效果？</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数字技术让旅游治理更"精准"了，但这是否也带来了"过度监控"的风险？</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11.1 国家数字文旅政策体系</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11.1.1 "数字中国"战略中的文旅定位  |  11.1.2 《"十四五"文化和旅游发展规划》  |  11.1.3 《关于推进实施国家文化数字化战略的意见》</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11.2 地方数字文旅政策与规划</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11.2.1 贵州省数字文旅政策  |  11.2.2 安顺市文旅数字化规划  |  11.2.3 其他省市政策比较</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11.3 数字文旅治理体系</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11.3.1 多元主体协同治理  |  11.3.2 数据驱动的精准治理  |  11.3.3 数字鸿沟与包容性发展</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11.4 数字文旅伦理与责任</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11.4.1 算法伦理与推荐系统  |  11.4.2 数字劳工与平台经济责任  |  11.4.3 文化数字化中的知识产权保护</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11.1 国家数字文旅政策体系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国家数字文旅政策体系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11.1.1 "数字中国"战略中的文旅定位</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"数字中国"的总体布局。 "数字中国"是新时代中国数字化发展的总战略，涵盖数字经济、数字政府、数字社会和数字文化四大领域。2023 年，中共中央、国务院印发《数字中国建设整体布局规划》，提出"2522"整体框架——夯实数字基础设施和数据资源体系"两大基础"，推进数字技术与经济、政治、文化、社会、生态文明建设"五位一体"深度融合，强化数字技术创新体系和数字安全屏障"两大能力"，优化数字化发展国内国际"两个环境"。
 文旅在"数字中国"中的角色。 在"数字中国"的整体布局中，文旅产业承担着双重角色。经济维度，数字文旅是数字经济的重要组成部分——旅游业的数字化不仅关乎产业效率，也关乎区域经济平衡（贵州等西部省份通过数字文旅实现"后发赶超"）。文化维度，数字文旅是"数字文化"的核心载体——文化遗产的数字化保护、文化内容的数字化创作、文化体验的数字化升级，都是"数字文化"建设的关键内容。这一定位决定...</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"数字中国"的总体布局。 "数字中国"是新时代中国数字化发展的总战略，涵盖数字经济、数字政府、数字社会和数字文化四大领域。2023 年，中共中央、国务院印发《数字中国建设整体布局规划》，提出"2522"整体框架——夯实数字基础设施和数据资源体系"两大基础"，推进数字技术与经济、政治、文化、社会、生态文明建设"五位一体"深度融合，强化数字技术创新体系和数字安全屏障"两大能力"，优化数字化发展国内国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文旅在"数字中国"中的角色。 在"数字中国"的整体布局中，文旅产业承担着双重角色。经济维度，数字文旅是数字经济的重要组成部分——旅游业的数字化不仅关乎产业效率，也关乎区域经济平衡（贵州等西部省份通过数字文旅实现"后发赶超"）。文化维度，数字文旅是"数字文化"的核心载体——文化遗产的数字化保护、文化内容的数字化创作、文化体验的数字化升级，都是"数字文化"建设的关键内容。这一定位决定了数字文旅政策需要...</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国家数字文旅政策体系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11.1.2 《"十四五"文化和旅游发展规划》</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规划的核心内容。 2021 年，文化和旅游部印发《"十四五"文化和旅游发展规划》，这是指导"十四五"时期文旅发展的纲领性文件。在数字化方面，规划提出了明确目标：推动 5G、大数据、人工智能、区块链等新技术在文旅领域的应用，建设一批智慧旅游景区和智慧旅游城市，培育数字文旅新业态。规划还特别强调了"文旅融合"——以文塑旅、以旅彰文，数字技术是推动文旅深度融合的关键手段。
 规划的执行与评估。 政策规划的生命力在于执行。从"十四五"规划中期评估来看，智慧旅游景区建设进度良好——全国已有超过 300 家 5A 级景区基本完成智慧化升级；但中小景区的智慧化建设进度滞后——资金、技术和人才短缺是普遍瓶颈。数字文旅新业态培育方面，直播文旅、云旅游、数字藏品等新业态蓬勃发展，但部分业态（如 NFT 数字藏品）也暴露出监管滞后、市场泡沫等问题。</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规划的核心内容。 2021 年，文化和旅游部印发《"十四五"文化和旅游发展规划》，这是指导"十四五"时期文旅发展的纲领性文件。在数字化方面，规划提出了明确目标：推动 5G、大数据、人工智能、区块链等新技术在文旅领域的应用，建设一批智慧旅游景区和智慧旅游城市，培育数字文旅新业态。规划还特别强调了"文旅融合"——以文塑旅、以旅彰文，数字技术是推动文旅深度融合的关键手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规划的执行与评估。 政策规划的生命力在于执行。从"十四五"规划中期评估来看，智慧旅游景区建设进度良好——全国已有超过 300 家 5A 级景区基本完成智慧化升级；但中小景区的智慧化建设进度滞后——资金、技术和人才短缺是普遍瓶颈。数字文旅新业态培育方面，直播文旅、云旅游、数字藏品等新业态蓬勃发展，但部分业态（如 NFT 数字藏品）也暴露出监管滞后、市场泡沫等问题。</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11.1 国家数字文旅政策体系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11.1.3 《关于推进实施国家文化数字化战略的意见》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战略的核心要义。 2022 年印发的《关于推进实施国家文化数字化战略的意见》，是文化数字化领域的纲领性文件。其核心要义可以概括为"关联""共享""活化"三个关键词。关联——将分散在全国各地的文化资源数据通过统一的标识符体系关联起来，形成中华文化数据库。共享——通过国家文化专网等基础设施，实现文化数据的全国共享和安全传输。活化——将文化数据转化为可开发、可利用的"文化素材"，支撑文创产业、数字文旅等应用场景。
 对数字文旅的影响。 国家文化数字化战略对数字文旅的深远影响在于：它从国家层面解决了文化资源数字化的"基础设施"问题——单个景区、博物馆或文旅企业无力建设的全国性文化数据库，将通过国家工程来实现。这为数字文旅的产品创新和内容开发提供了丰富的"原材料"。以屯堡文化为例：一旦屯堡文化的数字化资源被纳入国家文化大数据体系，全世界的文创开发者都可以基于这些数据开发衍生内容和产品，屯堡文化的影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战略的核心要义。 2022 年印发的《关于推进实施国家文化数字化战略的意见》，是文化数字化领域的纲领性文件。其核心要义可以概括为"关联""共享""活化"三个关键词。关联——将分散在全国各地的文化资源数据通过统一的标识符体系关联起来，形成中华文化数据库。共享——通过国家文化专网等基础设施，实现文化数据的全国共享和安全传输。活化——将文化数据转化为可开发、可利用的"文化素材"，支撑文创产业、数字文旅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对数字文旅的影响。 国家文化数字化战略对数字文旅的深远影响在于：它从国家层面解决了文化资源数字化的"基础设施"问题——单个景区、博物馆或文旅企业无力建设的全国性文化数据库，将通过国家工程来实现。这为数字文旅的产品创新和内容开发提供了丰富的"原材料"。以屯堡文化为例：一旦屯堡文化的数字化资源被纳入国家文化大数据体系，全世界的文创开发者都可以基于这些数据开发衍生内容和产品，屯堡文化的影响力将从安顺扩展...</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11.1 国家数字文旅政策体系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11.1.1 "数字中国"战略中的文旅定位</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"数字中国"的总体布局。 "数字中国"是新时代中国数字化发展的总战略，涵盖数字经济、数字政府、数字社会和数字文化四大领域。2023 年，中共中央、国务院印发《数字中国建设整体布局规划》，提出"2522"整体框架——夯实数字基础设施和数据资源体系"两大基础"，推进数字技术与经济、政治、文化、社会、生态...</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11.1.2 《"十四五"文化和旅游发展规划》</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规划的核心内容。 2021 年，文化和旅游部印发《"十四五"文化和旅游发展规划》，这是指导"十四五"时期文旅发展的纲领性文件。在数字化方面，规划提出了明确目标：推动 5G、大数据、人工智能、区块链等新技术在文旅领域的应用，建设一批智慧旅游景区和智慧旅游城市，培育数字文旅新业态。规划还特别强调了"文旅...</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11.1.3 《关于推进实施国家文化数字化战略的意见》</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战略的核心要义。 2022 年印发的《关于推进实施国家文化数字化战略的意见》，是文化数字化领域的纲领性文件。其核心要义可以概括为"关联""共享""活化"三个关键词。关联——将分散在全国各地的文化资源数据通过统一的标识符体系关联起来，形成中华文化数据库。共享——通过国家文化专网等基础设施，实现文化数据...</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11.2 地方数字文旅政策与规划</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地方数字文旅政策与规划</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11.2.1 贵州省数字文旅政策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"新国发 2 号"的核心政策工具。 国发〔2022〕2 号文件为贵州数字文旅发展提供了多方面的政策支持。在定位上，明确支持贵州打造"数字经济发展创新区""国际一流山地旅游目的地"和"国内一流度假康养目的地"。在机制上，支持贵州开展数据要素市场化配置改革试点，建设数据交易所，探索数据资产入表。在项目上，支持贵州建设国家大数据综合试验区升级版，推进"东数西算"工程。
 贵州省级配套政策。 在"新国发 2 号"的框架下，贵州省出台了一系列配套政策。《贵州省"十四五"文化和旅游发展规划》将"数字化"列为文旅发展的核心战略之一；《贵州省大数据战略行动实施方案》将文旅列为大数据应用的重点领域；《关于推动贵州文旅融合高质量发展的实施意见》提出了"四大行动"——文化铸魂、旅游提质、科技赋能、品牌升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"新国发 2 号"的核心政策工具。 国发〔2022〕2 号文件为贵州数字文旅发展提供了多方面的政策支持。在定位上，明确支持贵州打造"数字经济发展创新区""国际一流山地旅游目的地"和"国内一流度假康养目的地"。在机制上，支持贵州开展数据要素市场化配置改革试点，建设数据交易所，探索数据资产入表。在项目上，支持贵州建设国家大数据综合试验区升级版，推进"东数西算"工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贵州省级配套政策。 在"新国发 2 号"的框架下，贵州省出台了一系列配套政策。《贵州省"十四五"文化和旅游发展规划》将"数字化"列为文旅发展的核心战略之一；《贵州省大数据战略行动实施方案》将文旅列为大数据应用的重点领域；《关于推动贵州文旅融合高质量发展的实施意见》提出了"四大行动"——文化铸魂、旅游提质、科技赋能、品牌升级。</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地方数字文旅政策与规划</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11.2.2 安顺市文旅数字化规划</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安顺的"一流旅游城市"定位。 安顺市围绕"建设一流旅游城市"的目标，将数字化作为核心支撑手段。重点方向包括：黄果树建设"世界级旅游景区"（以智慧化升级为核心抓手）、安顺全域旅游智慧化（"瀑乡安顺"平台）、屯堡文化数字化保护与活化、美食旅游品牌数字化传播。安顺市文旅数字化规划的特点在于"聚焦"——不追求面面俱到，而是集中资源在黄果树、屯堡文化和美食旅游三个最具辨识度的领域实现突破。
 安顺学院的角色。 安顺学院旅游管理学院在安顺市文旅数字化中扮演着"智库"和"人才基地"的角色。学院正在申报的数字文旅新专业，将为安顺文旅数字化培养本土化人才；学院承担的横向课题（如黄果树景区扩容项目）为产业实践提供学术支撑；学院教师参与的产业规划和社会服务，将学术研究成果转化为政策建议和产业方案。这种"产学研用"一体化的模式，是地方高校服务区域发展的有效路径。</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安顺的"一流旅游城市"定位。 安顺市围绕"建设一流旅游城市"的目标，将数字化作为核心支撑手段。重点方向包括：黄果树建设"世界级旅游景区"（以智慧化升级为核心抓手）、安顺全域旅游智慧化（"瀑乡安顺"平台）、屯堡文化数字化保护与活化、美食旅游品牌数字化传播。安顺市文旅数字化规划的特点在于"聚焦"——不追求面面俱到，而是集中资源在黄果树、屯堡文化和美食旅游三个最具辨识度的领域实现突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安顺学院的角色。 安顺学院旅游管理学院在安顺市文旅数字化中扮演着"智库"和"人才基地"的角色。学院正在申报的数字文旅新专业，将为安顺文旅数字化培养本土化人才；学院承担的横向课题（如黄果树景区扩容项目）为产业实践提供学术支撑；学院教师参与的产业规划和社会服务，将学术研究成果转化为政策建议和产业方案。这种"产学研用"一体化的模式，是地方高校服务区域发展的有效路径。</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11.2 地方数字文旅政策与规划</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11.2.3 其他省市政策比较</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多地争相布局数字文旅。 数字文旅已成为各省市争相布局的战略领域。浙江省提出建设"数字文旅先行区"，依托阿里巴巴等数字经济龙头企业的技术能力，打造"浙里好玩"等数字文旅平台。云南省提出建设"数字云南"，将智慧旅游列为重点工程，"一部手机游云南"是全国最早推出的省级智慧旅游平台之一。四川省推进"智游天府"建设，成都市打造"数字文创之城"。各省市的政策各有侧重，但共同趋势是：将数字文旅从"旅游部门的业务工作"提升为"省级战略的重要组成部分"。
 对标分析：北二外与武汉商学院。 在数字文旅人才培养方面，北京第二外国语学院和武汉商学院是安顺学院重点对标的两所院校。北二外设立了"旅游管理+大数据"双学位项目，将数据科学课程系统融入旅游管理培养方案；武汉商学院在数字文旅专业申报中强调"交叉学科师资"和"实训室配置"，注重课程体系的差异化设计。安顺学院在借鉴两校经验的基础上，结合贵州大数据战略背景和山地旅...</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多地争相布局数字文旅。 数字文旅已成为各省市争相布局的战略领域。浙江省提出建设"数字文旅先行区"，依托阿里巴巴等数字经济龙头企业的技术能力，打造"浙里好玩"等数字文旅平台。云南省提出建设"数字云南"，将智慧旅游列为重点工程，"一部手机游云南"是全国最早推出的省级智慧旅游平台之一。四川省推进"智游天府"建设，成都市打造"数字文创之城"。各省市的政策各有侧重，但共同趋势是：将数字文旅从"旅游部门的业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对标分析：北二外与武汉商学院。 在数字文旅人才培养方面，北京第二外国语学院和武汉商学院是安顺学院重点对标的两所院校。北二外设立了"旅游管理+大数据"双学位项目，将数据科学课程系统融入旅游管理培养方案；武汉商学院在数字文旅专业申报中强调"交叉学科师资"和"实训室配置"，注重课程体系的差异化设计。安顺学院在借鉴两校经验的基础上，结合贵州大数据战略背景和山地旅游特色，正在构建"大数据+山地旅游+民族文化...</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11.2 地方数字文旅政策与规划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11.2.1 贵州省数字文旅政策</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"新国发 2 号"的核心政策工具。 国发〔2022〕2 号文件为贵州数字文旅发展提供了多方面的政策支持。在定位上，明确支持贵州打造"数字经济发展创新区""国际一流山地旅游目的地"和"国内一流度假康养目的地"。在机制上，支持贵州开展数据要素市场化配置改革试点，建设数据交易所，探索数据资产入表。在项目上...</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11.2.2 安顺市文旅数字化规划</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安顺的"一流旅游城市"定位。 安顺市围绕"建设一流旅游城市"的目标，将数字化作为核心支撑手段。重点方向包括：黄果树建设"世界级旅游景区"（以智慧化升级为核心抓手）、安顺全域旅游智慧化（"瀑乡安顺"平台）、屯堡文化数字化保护与活化、美食旅游品牌数字化传播。安顺市文旅数字化规划的特点在于"聚焦"——不追...</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11.2.3 其他省市政策比较</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多地争相布局数字文旅。 数字文旅已成为各省市争相布局的战略领域。浙江省提出建设"数字文旅先行区"，依托阿里巴巴等数字经济龙头企业的技术能力，打造"浙里好玩"等数字文旅平台。云南省提出建设"数字云南"，将智慧旅游列为重点工程，"一部手机游云南"是全国最早推出的省级智慧旅游平台之一。四川省推进"智游天府...</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11.3 数字文旅治理体系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数字文旅治理体系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11.3.1 多元主体协同治理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从"政府独治"到"协同共治"。 数字文旅的治理不能仅靠政府——数据在平台手中，技术在私营企业，游客分散在各地，社区直接受旅游发展影响。有效的数字文旅治理需要多元主体的参与和协同。政府角色从"包办者"转变为"规则制定者"和"协调者"——制定法律法规、搭建协商平台、监管市场秩序。平台角色是"自我治理者"——建立平台内部的规则体系、处理纠纷、维护生态。行业协会角色是"标准制定者"和"自律推动者"。社区和消费者角色是"参与式治理者"——通过评价反馈、社会监督和社区参与影响治理过程。
 协同治理的成功条件。 协同治理并非"把大家叫来开会"就能实现。安塞尔和加什的研究识别了协同治理成功的四个关键条件：权力和资源的相对平衡（没有一方能够单方面主导）、各方都有参与的激励（"不参与就会吃亏"）、有过合作的历史或信任基础、有领导力强的"召集人"或"推动者"。在数字文旅治理中，政府通常承担"召集人"角色，但如果...</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从"政府独治"到"协同共治"。 数字文旅的治理不能仅靠政府——数据在平台手中，技术在私营企业，游客分散在各地，社区直接受旅游发展影响。有效的数字文旅治理需要多元主体的参与和协同。政府角色从"包办者"转变为"规则制定者"和"协调者"——制定法律法规、搭建协商平台、监管市场秩序。平台角色是"自我治理者"——建立平台内部的规则体系、处理纠纷、维护生态。行业协会角色是"标准制定者"和"自律推动者"。社区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协同治理的成功条件。 协同治理并非"把大家叫来开会"就能实现。安塞尔和加什的研究识别了协同治理成功的四个关键条件：权力和资源的相对平衡（没有一方能够单方面主导）、各方都有参与的激励（"不参与就会吃亏"）、有过合作的历史或信任基础、有领导力强的"召集人"或"推动者"。在数字文旅治理中，政府通常承担"召集人"角色，但如果政府与平台企业之间的权力严重失衡（如地方政府面对大型 OTA 平台时议价能力不足）...</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数字文旅治理体系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11.3.2 数据驱动的精准治理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精准治理的双重含义。 数据驱动的精准治理有两层含义。第一层是"精准感知"——通过大数据实时掌握旅游市场运行状态，包括客流分布、消费趋势、舆情动态等。第二层是"精准施策"——基于数据分析而非经验判断来制定和调整政策，例如通过客流预测数据来确定景区的限流阈值，而非拍脑袋定一个"每日 5 万人"的数字。
 精准治理的风险。 精准治理并非没有风险。数据可能出错——客流预测模型在极端天气或突发事件面前可能失灵；数据可能被滥用——精准的游客画像如果用于价格歧视（"大数据杀熟"），就变成了对消费者权益的侵害；数据可能带来"过度治理"——对游客行为的全方位监控可能侵犯隐私和自由。精准治理的理想状态是"服务型精准"——用数据更好地服务游客，而非"控制型精准"——用数据更严密地管控游客。</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精准治理的双重含义。 数据驱动的精准治理有两层含义。第一层是"精准感知"——通过大数据实时掌握旅游市场运行状态，包括客流分布、消费趋势、舆情动态等。第二层是"精准施策"——基于数据分析而非经验判断来制定和调整政策，例如通过客流预测数据来确定景区的限流阈值，而非拍脑袋定一个"每日 5 万人"的数字。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精准治理的风险。 精准治理并非没有风险。数据可能出错——客流预测模型在极端天气或突发事件面前可能失灵；数据可能被滥用——精准的游客画像如果用于价格歧视（"大数据杀熟"），就变成了对消费者权益的侵害；数据可能带来"过度治理"——对游客行为的全方位监控可能侵犯隐私和自由。精准治理的理想状态是"服务型精准"——用数据更好地服务游客，而非"控制型精准"——用数据更严密地管控游客。</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11.3 数字文旅治理体系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11.3.3 数字鸿沟与包容性发展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数字文旅中的"三重鸿沟"。 数字鸿沟在文旅领域表现为三个层面。接入鸿沟——部分人群（老年人、低收入群体、偏远地区居民）缺乏智能设备和网络接入条件，被排斥在数字旅游服务之外。技能鸿沟——即使有设备和网络，部分人群缺乏使用数字旅游服务的能力（如不会在线预订、不会使用电子支付）。价值鸿沟——数字旅游服务的设计往往以"主流用户"（中青年、城市居民、高学历群体）为中心，忽视了边缘群体的特殊需求（如视障人士的无障碍导览需求）。
 包容性发展的政策选择。 缩小数字鸿沟需要多方面的政策努力。在接入层面，持续推进偏远景区和乡村的网络覆盖，降低智能终端和流量的使用成本。在技能层面，开展面向老年人、农村居民的数字旅游技能培训，简化数字旅游服务的操作界面。在价值层面，在数字旅游产品和服务的开发标准中加入无障碍设计要求，确保弱势群体不被排斥在数字文旅的福利之外。包容性发展不是要"放缓数字化"，而是要"让数字化惠及所...</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数字文旅中的"三重鸿沟"。 数字鸿沟在文旅领域表现为三个层面。接入鸿沟——部分人群（老年人、低收入群体、偏远地区居民）缺乏智能设备和网络接入条件，被排斥在数字旅游服务之外。技能鸿沟——即使有设备和网络，部分人群缺乏使用数字旅游服务的能力（如不会在线预订、不会使用电子支付）。价值鸿沟——数字旅游服务的设计往往以"主流用户"（中青年、城市居民、高学历群体）为中心，忽视了边缘群体的特殊需求（如视障人士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包容性发展的政策选择。 缩小数字鸿沟需要多方面的政策努力。在接入层面，持续推进偏远景区和乡村的网络覆盖，降低智能终端和流量的使用成本。在技能层面，开展面向老年人、农村居民的数字旅游技能培训，简化数字旅游服务的操作界面。在价值层面，在数字旅游产品和服务的开发标准中加入无障碍设计要求，确保弱势群体不被排斥在数字文旅的福利之外。包容性发展不是要"放缓数字化"，而是要"让数字化惠及所有人"。</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11.3 数字文旅治理体系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11.3.1 多元主体协同治理</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从"政府独治"到"协同共治"。 数字文旅的治理不能仅靠政府——数据在平台手中，技术在私营企业，游客分散在各地，社区直接受旅游发展影响。有效的数字文旅治理需要多元主体的参与和协同。政府角色从"包办者"转变为"规则制定者"和"协调者"——制定法律法规、搭建协商平台、监管市场秩序。平台角色是"自我治理者"...</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11.3.2 数据驱动的精准治理</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精准治理的双重含义。 数据驱动的精准治理有两层含义。第一层是"精准感知"——通过大数据实时掌握旅游市场运行状态，包括客流分布、消费趋势、舆情动态等。第二层是"精准施策"——基于数据分析而非经验判断来制定和调整政策，例如通过客流预测数据来确定景区的限流阈值，而非拍脑袋定一个"每日 5 万人"的数字。</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11.3.3 数字鸿沟与包容性发展</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数字文旅中的"三重鸿沟"。 数字鸿沟在文旅领域表现为三个层面。接入鸿沟——部分人群（老年人、低收入群体、偏远地区居民）缺乏智能设备和网络接入条件，被排斥在数字旅游服务之外。技能鸿沟——即使有设备和网络，部分人群缺乏使用数字旅游服务的能力（如不会在线预订、不会使用电子支付）。价值鸿沟——数字旅游服务的...</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11.4 数字文旅伦理与责任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数字文旅伦理与责任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11.4.1 算法伦理与推荐系统</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推荐算法的"权力"。 在数字文旅中，推荐算法决定了"游客看到什么"——哪些酒店排在第一页、哪些景点被优先推荐、哪些内容被推送到用户的时间线上。这种"算法权力"看似中立客观，实际上可能暗含偏见。如果推荐算法以"转化率"（预订概率）为优化目标，它可能系统性倾向于推荐大型连锁酒店（数据丰富、转化率高）而忽视特色民宿（数据稀疏但体验独特）；如果算法以"点击率"为优化目标，它可能推荐"标题党"内容而非有深度的旅行攻略。
 算法的透明度与可解释性。 算法伦理的一个核心要求是透明度和可解释性。用户有权知道为什么平台推荐了某个酒店而不是另一个——是因为这家酒店确实更好，还是因为它支付了更高的广告费？平台有权保护其算法作为商业机密，但这不意味着可以完全不透明。一个可行的平衡方案是：区分"商业敏感信息"（如具体算法参数）和"用户权益信息"（如推荐的基本逻辑），前者可以不公开，后者必须向用户清楚说明。
 算法公...</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推荐算法的"权力"。 在数字文旅中，推荐算法决定了"游客看到什么"——哪些酒店排在第一页、哪些景点被优先推荐、哪些内容被推送到用户的时间线上。这种"算法权力"看似中立客观，实际上可能暗含偏见。如果推荐算法以"转化率"（预订概率）为优化目标，它可能系统性倾向于推荐大型连锁酒店（数据丰富、转化率高）而忽视特色民宿（数据稀疏但体验独特）；如果算法以"点击率"为优化目标，它可能推荐"标题党"内容而非有深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算法的透明度与可解释性。 算法伦理的一个核心要求是透明度和可解释性。用户有权知道为什么平台推荐了某个酒店而不是另一个——是因为这家酒店确实更好，还是因为它支付了更高的广告费？平台有权保护其算法作为商业机密，但这不意味着可以完全不透明。一个可行的平衡方案是：区分"商业敏感信息"（如具体算法参数）和"用户权益信息"（如推荐的基本逻辑），前者可以不公开，后者必须向用户清楚说明。</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数字文旅伦理与责任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11.4.2 数字劳工与平台经济责任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"数字劳工"的困境。 数字文旅平台的繁荣建立在大量"数字劳工"的劳动之上——外卖骑手、网约车司机、民宿保洁、景区临时工——这些劳动者通过平台接单，按件计酬，缺乏传统雇佣关系中的劳动保障（社保、带薪休假、工伤保险等）。在旅游旺季，他们高强度工作以满足激增的需求；在淡季，他们面临订单不足、收入下降的困境。平台经济的"灵活性"对于劳动者而言既是自由也是风险。
 平台的社会责任。 平台企业的社会责任正在受到越来越多的关注。除了提供就业机会和纳税之外，平台企业还需要关注：劳动者权益保障（如最低收入保障、职业安全保护）、社区利益平衡（如共享住宿对本地居民生活的影响）、环境保护（如外卖包装的减量和回收）。数字文旅的可持续发展，不能仅靠政府监管和市场竞争，还需要平台企业自觉承担社会责任。</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"数字劳工"的困境。 数字文旅平台的繁荣建立在大量"数字劳工"的劳动之上——外卖骑手、网约车司机、民宿保洁、景区临时工——这些劳动者通过平台接单，按件计酬，缺乏传统雇佣关系中的劳动保障（社保、带薪休假、工伤保险等）。在旅游旺季，他们高强度工作以满足激增的需求；在淡季，他们面临订单不足、收入下降的困境。平台经济的"灵活性"对于劳动者而言既是自由也是风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平台的社会责任。 平台企业的社会责任正在受到越来越多的关注。除了提供就业机会和纳税之外，平台企业还需要关注：劳动者权益保障（如最低收入保障、职业安全保护）、社区利益平衡（如共享住宿对本地居民生活的影响）、环境保护（如外卖包装的减量和回收）。数字文旅的可持续发展，不能仅靠政府监管和市场竞争，还需要平台企业自觉承担社会责任。</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数字文旅伦理与责任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11.4.3 文化数字化中的知识产权保护</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数字化时代的版权困境。 文化遗产的数字化引发了一系列复杂的知识产权问题。一尊苗族银饰的三维扫描数据，版权归谁？是苗族银匠（传统技艺的传承者）、扫描机构（技术实施者）、还是作为"公共文化遗产"归全社会所有？一个基于屯堡文化 IP 的 NFT 数字藏品，其创作是否需要屯堡社区的授权？如果销售获利，社区是否应该获得分成？这些问题目前缺乏明确的法律规定和行业惯例。
 "惠益分享"的原则。 国际社会在处理文化遗产（尤其是原住民文化遗产）的知识产权问题时，逐步形成了"惠益分享"的原则——文化遗产的商业化利用所产生的收益，应该与文化遗产的来源社区进行合理分享。这一原则在中国语境下同样适用——苗族的银饰文化、侗族的大歌艺术、屯堡的地戏传统，其知识产权不应被外部机构无偿占有，相关社区的权益应该得到尊重和保障。在数字文旅开发中落实"惠益分享"原则，既是对文化创造者的尊重，也是可持续开发的前提。
 ---
 本...</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数字化时代的版权困境。 文化遗产的数字化引发了一系列复杂的知识产权问题。一尊苗族银饰的三维扫描数据，版权归谁？是苗族银匠（传统技艺的传承者）、扫描机构（技术实施者）、还是作为"公共文化遗产"归全社会所有？一个基于屯堡文化 IP 的 NFT 数字藏品，其创作是否需要屯堡社区的授权？如果销售获利，社区是否应该获得分成？这些问题目前缺乏明确的法律规定和行业惯例。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"惠益分享"的原则。 国际社会在处理文化遗产（尤其是原住民文化遗产）的知识产权问题时，逐步形成了"惠益分享"的原则——文化遗产的商业化利用所产生的收益，应该与文化遗产的来源社区进行合理分享。这一原则在中国语境下同样适用——苗族的银饰文化、侗族的大歌艺术、屯堡的地戏传统，其知识产权不应被外部机构无偿占有，相关社区的权益应该得到尊重和保障。在数字文旅开发中落实"惠益分享"原则，既是对文化创造者的尊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从国家政策体系、地方政策实践、治理体系建设和伦理责任四个维度，系统分析了数字文旅的政策与治理议题。国家层面已形成以"数字中国"为总纲、以《"十四五"文化和旅游发展规划》和《国家文化数字化战略意见》为支柱的政策框架。贵州依托"新国发 2 号"的政策支持和本地大数据基础设施，在数字文旅领域形成了先行先试的优势。数字文旅治理的核心挑战在于多元主体的协同——政府、平台、行业、社区和消费者各自扮演着不可...</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 12 章将作为全书终章，展望数字文旅的发展趋势与面临的挑战。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简答题：简述"新国发 2 号"文件对贵州数字文旅发展的政策支持要点，并说明这些政策如何与贵州的地方优势相结合。</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11.4 数字文旅伦理与责任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11.4.3 文化数字化中的知识产权保护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
 1. 简答题：简述"新国发 2 号"文件对贵州数字文旅发展的政策支持要点，并说明这些政策如何与贵州的地方优势相结合。
 2. 论述题：推荐算法在数字文旅平台中发挥着核心作用。请从算法伦理的角度分析：推荐算法可能带来哪些问题？平台应该采取哪些措施来提升算法的公平性和透明度？
 3. 案例分析题：假设安顺市拟出台《安顺市数字文旅发展促进条例》，你作为起草组成员，请就"数据治理"章节提出条款建议，涵盖数据采集、数据共享、数据安全和游客隐私保护等方面。
 4. 实践操作题：搜索并阅读《中华人民共和国个人信息保护法》全文，列出与数字文旅业务直接相关的 5 条关键条款，并为一家景区设计一份合规自查清单。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简答题：简述"新国发 2 号"文件对贵州数字文旅发展的政策支持要点，并说明这些政策如何与贵州的地方优势相结合。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论述题：推荐算法在数字文旅平台中发挥着核心作用。请从算法伦理的角度分析：推荐算法可能带来哪些问题？平台应该采取哪些措施来提升算法的公平性和透明度？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案例分析题：假设安顺市拟出台《安顺市数字文旅发展促进条例》，你作为起草组成员，请就"数据治理"章节提出条款建议，涵盖数据采集、数据共享、数据安全和游客隐私保护等方面。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实践操作题：搜索并阅读《中华人民共和国个人信息保护法》全文，列出与数字文旅业务直接相关的 5 条关键条款，并为一家景区设计一份合规自查清单。</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11.4 数字文旅伦理与责任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11.4.1 算法伦理与推荐系统</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推荐算法的"权力"。 在数字文旅中，推荐算法决定了"游客看到什么"——哪些酒店排在第一页、哪些景点被优先推荐、哪些内容被推送到用户的时间线上。这种"算法权力"看似中立客观，实际上可能暗含偏见。如果推荐算法以"转化率"（预订概率）为优化目标，它可能系统性倾向于推荐大型连锁酒店（数据丰富、转化率高）而忽...</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11.4.2 数字劳工与平台经济责任</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"数字劳工"的困境。 数字文旅平台的繁荣建立在大量"数字劳工"的劳动之上——外卖骑手、网约车司机、民宿保洁、景区临时工——这些劳动者通过平台接单，按件计酬，缺乏传统雇佣关系中的劳动保障（社保、带薪休假、工伤保险等）。在旅游旺季，他们高强度工作以满足激增的需求；在淡季，他们面临订单不足、收入下降的困境...</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11.4.3 文化数字化中的知识产权保护</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数字化时代的版权困境。 文化遗产的数字化引发了一系列复杂的知识产权问题。一尊苗族银饰的三维扫描数据，版权归谁？是苗族银匠（传统技艺的传承者）、扫描机构（技术实施者）、还是作为"公共文化遗产"归全社会所有？一个基于屯堡文化 IP 的 NFT 数字藏品，其创作是否需要屯堡社区的授权？如果销售获利，社区是...</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11.1.1 "数字中国"战略中的文旅定位</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11.1.2 《"十四五"文化和旅游发展规划》</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11.1.3 《关于推进实施国家文化数字化战略的意见》</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11.2.1 贵州省数字文旅政策</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11.2.2 安顺市文旅数字化规划</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11.2.3 其他省市政策比较</a:t>
            </a:r>
            <a:endParaRPr lang="en-US" sz="1200" dirty="0"/>
          </a:p>
        </p:txBody>
      </p:sp>
      <p:sp>
        <p:nvSpPr>
          <p:cNvPr id="22" name="Shape 20"/>
          <p:cNvSpPr/>
          <p:nvPr/>
        </p:nvSpPr>
        <p:spPr>
          <a:xfrm>
            <a:off x="4754880" y="1005840"/>
            <a:ext cx="3931920" cy="457200"/>
          </a:xfrm>
          <a:prstGeom prst="rect">
            <a:avLst/>
          </a:prstGeom>
          <a:solidFill>
            <a:srgbClr val="F8FAFC"/>
          </a:solidFill>
          <a:ln/>
        </p:spPr>
      </p:sp>
      <p:sp>
        <p:nvSpPr>
          <p:cNvPr id="23" name="Shape 21"/>
          <p:cNvSpPr/>
          <p:nvPr/>
        </p:nvSpPr>
        <p:spPr>
          <a:xfrm>
            <a:off x="4754880" y="1005840"/>
            <a:ext cx="54864" cy="457200"/>
          </a:xfrm>
          <a:prstGeom prst="rect">
            <a:avLst/>
          </a:prstGeom>
          <a:solidFill>
            <a:srgbClr val="1C7293"/>
          </a:solidFill>
          <a:ln/>
        </p:spPr>
      </p:sp>
      <p:sp>
        <p:nvSpPr>
          <p:cNvPr id="24" name="Text 22"/>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11.3.1 多元主体协同治理</a:t>
            </a:r>
            <a:endParaRPr lang="en-US" sz="1200" dirty="0"/>
          </a:p>
        </p:txBody>
      </p:sp>
      <p:sp>
        <p:nvSpPr>
          <p:cNvPr id="25" name="Shape 23"/>
          <p:cNvSpPr/>
          <p:nvPr/>
        </p:nvSpPr>
        <p:spPr>
          <a:xfrm>
            <a:off x="4754880" y="1508760"/>
            <a:ext cx="3931920" cy="457200"/>
          </a:xfrm>
          <a:prstGeom prst="rect">
            <a:avLst/>
          </a:prstGeom>
          <a:solidFill>
            <a:srgbClr val="F8FAFC"/>
          </a:solidFill>
          <a:ln/>
        </p:spPr>
      </p:sp>
      <p:sp>
        <p:nvSpPr>
          <p:cNvPr id="26" name="Shape 24"/>
          <p:cNvSpPr/>
          <p:nvPr/>
        </p:nvSpPr>
        <p:spPr>
          <a:xfrm>
            <a:off x="4754880" y="1508760"/>
            <a:ext cx="54864" cy="457200"/>
          </a:xfrm>
          <a:prstGeom prst="rect">
            <a:avLst/>
          </a:prstGeom>
          <a:solidFill>
            <a:srgbClr val="1C7293"/>
          </a:solidFill>
          <a:ln/>
        </p:spPr>
      </p:sp>
      <p:sp>
        <p:nvSpPr>
          <p:cNvPr id="27" name="Text 25"/>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11.3.2 数据驱动的精准治理</a:t>
            </a:r>
            <a:endParaRPr lang="en-US" sz="1200" dirty="0"/>
          </a:p>
        </p:txBody>
      </p:sp>
      <p:sp>
        <p:nvSpPr>
          <p:cNvPr id="28" name="Shape 26"/>
          <p:cNvSpPr/>
          <p:nvPr/>
        </p:nvSpPr>
        <p:spPr>
          <a:xfrm>
            <a:off x="4754880" y="2011680"/>
            <a:ext cx="3931920" cy="457200"/>
          </a:xfrm>
          <a:prstGeom prst="rect">
            <a:avLst/>
          </a:prstGeom>
          <a:solidFill>
            <a:srgbClr val="F8FAFC"/>
          </a:solidFill>
          <a:ln/>
        </p:spPr>
      </p:sp>
      <p:sp>
        <p:nvSpPr>
          <p:cNvPr id="29" name="Shape 27"/>
          <p:cNvSpPr/>
          <p:nvPr/>
        </p:nvSpPr>
        <p:spPr>
          <a:xfrm>
            <a:off x="4754880" y="2011680"/>
            <a:ext cx="54864" cy="457200"/>
          </a:xfrm>
          <a:prstGeom prst="rect">
            <a:avLst/>
          </a:prstGeom>
          <a:solidFill>
            <a:srgbClr val="1C7293"/>
          </a:solidFill>
          <a:ln/>
        </p:spPr>
      </p:sp>
      <p:sp>
        <p:nvSpPr>
          <p:cNvPr id="30" name="Text 28"/>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11.3.3 数字鸿沟与包容性发展</a:t>
            </a:r>
            <a:endParaRPr lang="en-US" sz="1200" dirty="0"/>
          </a:p>
        </p:txBody>
      </p:sp>
      <p:sp>
        <p:nvSpPr>
          <p:cNvPr id="31" name="Shape 29"/>
          <p:cNvSpPr/>
          <p:nvPr/>
        </p:nvSpPr>
        <p:spPr>
          <a:xfrm>
            <a:off x="4754880" y="2514600"/>
            <a:ext cx="3931920" cy="457200"/>
          </a:xfrm>
          <a:prstGeom prst="rect">
            <a:avLst/>
          </a:prstGeom>
          <a:solidFill>
            <a:srgbClr val="F8FAFC"/>
          </a:solidFill>
          <a:ln/>
        </p:spPr>
      </p:sp>
      <p:sp>
        <p:nvSpPr>
          <p:cNvPr id="32" name="Shape 30"/>
          <p:cNvSpPr/>
          <p:nvPr/>
        </p:nvSpPr>
        <p:spPr>
          <a:xfrm>
            <a:off x="4754880" y="2514600"/>
            <a:ext cx="54864" cy="457200"/>
          </a:xfrm>
          <a:prstGeom prst="rect">
            <a:avLst/>
          </a:prstGeom>
          <a:solidFill>
            <a:srgbClr val="1C7293"/>
          </a:solidFill>
          <a:ln/>
        </p:spPr>
      </p:sp>
      <p:sp>
        <p:nvSpPr>
          <p:cNvPr id="33" name="Text 31"/>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11.4.1 算法伦理与推荐系统</a:t>
            </a:r>
            <a:endParaRPr lang="en-US" sz="1200" dirty="0"/>
          </a:p>
        </p:txBody>
      </p:sp>
      <p:sp>
        <p:nvSpPr>
          <p:cNvPr id="34" name="Shape 32"/>
          <p:cNvSpPr/>
          <p:nvPr/>
        </p:nvSpPr>
        <p:spPr>
          <a:xfrm>
            <a:off x="4754880" y="3017520"/>
            <a:ext cx="3931920" cy="457200"/>
          </a:xfrm>
          <a:prstGeom prst="rect">
            <a:avLst/>
          </a:prstGeom>
          <a:solidFill>
            <a:srgbClr val="F8FAFC"/>
          </a:solidFill>
          <a:ln/>
        </p:spPr>
      </p:sp>
      <p:sp>
        <p:nvSpPr>
          <p:cNvPr id="35" name="Shape 33"/>
          <p:cNvSpPr/>
          <p:nvPr/>
        </p:nvSpPr>
        <p:spPr>
          <a:xfrm>
            <a:off x="4754880" y="3017520"/>
            <a:ext cx="54864" cy="457200"/>
          </a:xfrm>
          <a:prstGeom prst="rect">
            <a:avLst/>
          </a:prstGeom>
          <a:solidFill>
            <a:srgbClr val="1C7293"/>
          </a:solidFill>
          <a:ln/>
        </p:spPr>
      </p:sp>
      <p:sp>
        <p:nvSpPr>
          <p:cNvPr id="36" name="Text 34"/>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11.4.2 数字劳工与平台经济责任</a:t>
            </a:r>
            <a:endParaRPr lang="en-US" sz="1200" dirty="0"/>
          </a:p>
        </p:txBody>
      </p:sp>
      <p:sp>
        <p:nvSpPr>
          <p:cNvPr id="37" name="Shape 35"/>
          <p:cNvSpPr/>
          <p:nvPr/>
        </p:nvSpPr>
        <p:spPr>
          <a:xfrm>
            <a:off x="4754880" y="3520440"/>
            <a:ext cx="3931920" cy="457200"/>
          </a:xfrm>
          <a:prstGeom prst="rect">
            <a:avLst/>
          </a:prstGeom>
          <a:solidFill>
            <a:srgbClr val="F8FAFC"/>
          </a:solidFill>
          <a:ln/>
        </p:spPr>
      </p:sp>
      <p:sp>
        <p:nvSpPr>
          <p:cNvPr id="38" name="Shape 36"/>
          <p:cNvSpPr/>
          <p:nvPr/>
        </p:nvSpPr>
        <p:spPr>
          <a:xfrm>
            <a:off x="4754880" y="3520440"/>
            <a:ext cx="54864" cy="457200"/>
          </a:xfrm>
          <a:prstGeom prst="rect">
            <a:avLst/>
          </a:prstGeom>
          <a:solidFill>
            <a:srgbClr val="1C7293"/>
          </a:solidFill>
          <a:ln/>
        </p:spPr>
      </p:sp>
      <p:sp>
        <p:nvSpPr>
          <p:cNvPr id="39" name="Text 37"/>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11.4.3 文化数字化中的知识产权保护</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课程讨论与延伸</a:t>
            </a:r>
            <a:endParaRPr lang="en-US" sz="2600" dirty="0"/>
          </a:p>
        </p:txBody>
      </p:sp>
      <p:sp>
        <p:nvSpPr>
          <p:cNvPr id="4" name="Shape 2"/>
          <p:cNvSpPr/>
          <p:nvPr/>
        </p:nvSpPr>
        <p:spPr>
          <a:xfrm>
            <a:off x="457200" y="1005840"/>
            <a:ext cx="8229600" cy="640080"/>
          </a:xfrm>
          <a:prstGeom prst="rect">
            <a:avLst/>
          </a:prstGeom>
          <a:solidFill>
            <a:srgbClr val="F8FAFC"/>
          </a:solidFill>
          <a:ln/>
        </p:spPr>
      </p:sp>
      <p:sp>
        <p:nvSpPr>
          <p:cNvPr id="5" name="Shape 3"/>
          <p:cNvSpPr/>
          <p:nvPr/>
        </p:nvSpPr>
        <p:spPr>
          <a:xfrm>
            <a:off x="457200" y="1005840"/>
            <a:ext cx="73152" cy="640080"/>
          </a:xfrm>
          <a:prstGeom prst="rect">
            <a:avLst/>
          </a:prstGeom>
          <a:solidFill>
            <a:srgbClr val="EF4444"/>
          </a:solidFill>
          <a:ln/>
        </p:spPr>
      </p:sp>
      <p:sp>
        <p:nvSpPr>
          <p:cNvPr id="6" name="Shape 4"/>
          <p:cNvSpPr/>
          <p:nvPr/>
        </p:nvSpPr>
        <p:spPr>
          <a:xfrm>
            <a:off x="640080" y="1124712"/>
            <a:ext cx="320040" cy="320040"/>
          </a:xfrm>
          <a:prstGeom prst="ellipse">
            <a:avLst/>
          </a:prstGeom>
          <a:solidFill>
            <a:srgbClr val="EF4444"/>
          </a:solidFill>
          <a:ln/>
        </p:spPr>
      </p:sp>
      <p:sp>
        <p:nvSpPr>
          <p:cNvPr id="7" name="Text 5"/>
          <p:cNvSpPr/>
          <p:nvPr/>
        </p:nvSpPr>
        <p:spPr>
          <a:xfrm>
            <a:off x="640080" y="112471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097280" y="105156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11.1 国家数字文旅政策体系：结合实际案例分析其核心观点的应用场景</a:t>
            </a:r>
            <a:endParaRPr lang="en-US" sz="1300" dirty="0"/>
          </a:p>
        </p:txBody>
      </p:sp>
      <p:sp>
        <p:nvSpPr>
          <p:cNvPr id="9" name="Shape 7"/>
          <p:cNvSpPr/>
          <p:nvPr/>
        </p:nvSpPr>
        <p:spPr>
          <a:xfrm>
            <a:off x="457200" y="1737360"/>
            <a:ext cx="8229600" cy="640080"/>
          </a:xfrm>
          <a:prstGeom prst="rect">
            <a:avLst/>
          </a:prstGeom>
          <a:solidFill>
            <a:srgbClr val="F8FAFC"/>
          </a:solidFill>
          <a:ln/>
        </p:spPr>
      </p:sp>
      <p:sp>
        <p:nvSpPr>
          <p:cNvPr id="10" name="Shape 8"/>
          <p:cNvSpPr/>
          <p:nvPr/>
        </p:nvSpPr>
        <p:spPr>
          <a:xfrm>
            <a:off x="457200" y="1737360"/>
            <a:ext cx="73152" cy="640080"/>
          </a:xfrm>
          <a:prstGeom prst="rect">
            <a:avLst/>
          </a:prstGeom>
          <a:solidFill>
            <a:srgbClr val="EF4444"/>
          </a:solidFill>
          <a:ln/>
        </p:spPr>
      </p:sp>
      <p:sp>
        <p:nvSpPr>
          <p:cNvPr id="11" name="Shape 9"/>
          <p:cNvSpPr/>
          <p:nvPr/>
        </p:nvSpPr>
        <p:spPr>
          <a:xfrm>
            <a:off x="640080" y="1856232"/>
            <a:ext cx="320040" cy="320040"/>
          </a:xfrm>
          <a:prstGeom prst="ellipse">
            <a:avLst/>
          </a:prstGeom>
          <a:solidFill>
            <a:srgbClr val="EF4444"/>
          </a:solidFill>
          <a:ln/>
        </p:spPr>
      </p:sp>
      <p:sp>
        <p:nvSpPr>
          <p:cNvPr id="12" name="Text 10"/>
          <p:cNvSpPr/>
          <p:nvPr/>
        </p:nvSpPr>
        <p:spPr>
          <a:xfrm>
            <a:off x="640080" y="185623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178308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11.2 地方数字文旅政策与规划：结合实际案例分析其核心观点的应用场景</a:t>
            </a:r>
            <a:endParaRPr lang="en-US" sz="1300" dirty="0"/>
          </a:p>
        </p:txBody>
      </p:sp>
      <p:sp>
        <p:nvSpPr>
          <p:cNvPr id="14" name="Shape 12"/>
          <p:cNvSpPr/>
          <p:nvPr/>
        </p:nvSpPr>
        <p:spPr>
          <a:xfrm>
            <a:off x="457200" y="2468880"/>
            <a:ext cx="8229600" cy="640080"/>
          </a:xfrm>
          <a:prstGeom prst="rect">
            <a:avLst/>
          </a:prstGeom>
          <a:solidFill>
            <a:srgbClr val="F8FAFC"/>
          </a:solidFill>
          <a:ln/>
        </p:spPr>
      </p:sp>
      <p:sp>
        <p:nvSpPr>
          <p:cNvPr id="15" name="Shape 13"/>
          <p:cNvSpPr/>
          <p:nvPr/>
        </p:nvSpPr>
        <p:spPr>
          <a:xfrm>
            <a:off x="457200" y="2468880"/>
            <a:ext cx="73152" cy="640080"/>
          </a:xfrm>
          <a:prstGeom prst="rect">
            <a:avLst/>
          </a:prstGeom>
          <a:solidFill>
            <a:srgbClr val="EF4444"/>
          </a:solidFill>
          <a:ln/>
        </p:spPr>
      </p:sp>
      <p:sp>
        <p:nvSpPr>
          <p:cNvPr id="16" name="Shape 14"/>
          <p:cNvSpPr/>
          <p:nvPr/>
        </p:nvSpPr>
        <p:spPr>
          <a:xfrm>
            <a:off x="640080" y="2587752"/>
            <a:ext cx="320040" cy="320040"/>
          </a:xfrm>
          <a:prstGeom prst="ellipse">
            <a:avLst/>
          </a:prstGeom>
          <a:solidFill>
            <a:srgbClr val="EF4444"/>
          </a:solidFill>
          <a:ln/>
        </p:spPr>
      </p:sp>
      <p:sp>
        <p:nvSpPr>
          <p:cNvPr id="17" name="Text 15"/>
          <p:cNvSpPr/>
          <p:nvPr/>
        </p:nvSpPr>
        <p:spPr>
          <a:xfrm>
            <a:off x="640080" y="258775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097280" y="251460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11.3 数字文旅治理体系：结合实际案例分析其核心观点的应用场景</a:t>
            </a:r>
            <a:endParaRPr lang="en-US" sz="1300" dirty="0"/>
          </a:p>
        </p:txBody>
      </p:sp>
      <p:sp>
        <p:nvSpPr>
          <p:cNvPr id="19" name="Shape 17"/>
          <p:cNvSpPr/>
          <p:nvPr/>
        </p:nvSpPr>
        <p:spPr>
          <a:xfrm>
            <a:off x="457200" y="3200400"/>
            <a:ext cx="8229600" cy="640080"/>
          </a:xfrm>
          <a:prstGeom prst="rect">
            <a:avLst/>
          </a:prstGeom>
          <a:solidFill>
            <a:srgbClr val="F8FAFC"/>
          </a:solidFill>
          <a:ln/>
        </p:spPr>
      </p:sp>
      <p:sp>
        <p:nvSpPr>
          <p:cNvPr id="20" name="Shape 18"/>
          <p:cNvSpPr/>
          <p:nvPr/>
        </p:nvSpPr>
        <p:spPr>
          <a:xfrm>
            <a:off x="457200" y="3200400"/>
            <a:ext cx="73152" cy="640080"/>
          </a:xfrm>
          <a:prstGeom prst="rect">
            <a:avLst/>
          </a:prstGeom>
          <a:solidFill>
            <a:srgbClr val="EF4444"/>
          </a:solidFill>
          <a:ln/>
        </p:spPr>
      </p:sp>
      <p:sp>
        <p:nvSpPr>
          <p:cNvPr id="21" name="Shape 19"/>
          <p:cNvSpPr/>
          <p:nvPr/>
        </p:nvSpPr>
        <p:spPr>
          <a:xfrm>
            <a:off x="640080" y="3319272"/>
            <a:ext cx="320040" cy="320040"/>
          </a:xfrm>
          <a:prstGeom prst="ellipse">
            <a:avLst/>
          </a:prstGeom>
          <a:solidFill>
            <a:srgbClr val="EF4444"/>
          </a:solidFill>
          <a:ln/>
        </p:spPr>
      </p:sp>
      <p:sp>
        <p:nvSpPr>
          <p:cNvPr id="22" name="Text 20"/>
          <p:cNvSpPr/>
          <p:nvPr/>
        </p:nvSpPr>
        <p:spPr>
          <a:xfrm>
            <a:off x="640080" y="331927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324612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11.4 数字文旅伦理与责任：结合实际案例分析其核心观点的应用场景</a:t>
            </a:r>
            <a:endParaRPr lang="en-US" sz="1300" dirty="0"/>
          </a:p>
        </p:txBody>
      </p:sp>
      <p:sp>
        <p:nvSpPr>
          <p:cNvPr id="24" name="Shape 22"/>
          <p:cNvSpPr/>
          <p:nvPr/>
        </p:nvSpPr>
        <p:spPr>
          <a:xfrm>
            <a:off x="457200" y="3931920"/>
            <a:ext cx="8229600" cy="640080"/>
          </a:xfrm>
          <a:prstGeom prst="rect">
            <a:avLst/>
          </a:prstGeom>
          <a:solidFill>
            <a:srgbClr val="F8FAFC"/>
          </a:solidFill>
          <a:ln/>
        </p:spPr>
      </p:sp>
      <p:sp>
        <p:nvSpPr>
          <p:cNvPr id="25" name="Shape 23"/>
          <p:cNvSpPr/>
          <p:nvPr/>
        </p:nvSpPr>
        <p:spPr>
          <a:xfrm>
            <a:off x="457200" y="3931920"/>
            <a:ext cx="73152" cy="640080"/>
          </a:xfrm>
          <a:prstGeom prst="rect">
            <a:avLst/>
          </a:prstGeom>
          <a:solidFill>
            <a:srgbClr val="EF4444"/>
          </a:solidFill>
          <a:ln/>
        </p:spPr>
      </p:sp>
      <p:sp>
        <p:nvSpPr>
          <p:cNvPr id="26" name="Shape 24"/>
          <p:cNvSpPr/>
          <p:nvPr/>
        </p:nvSpPr>
        <p:spPr>
          <a:xfrm>
            <a:off x="640080" y="4050792"/>
            <a:ext cx="320040" cy="320040"/>
          </a:xfrm>
          <a:prstGeom prst="ellipse">
            <a:avLst/>
          </a:prstGeom>
          <a:solidFill>
            <a:srgbClr val="EF4444"/>
          </a:solidFill>
          <a:ln/>
        </p:spPr>
      </p:sp>
      <p:sp>
        <p:nvSpPr>
          <p:cNvPr id="27" name="Text 25"/>
          <p:cNvSpPr/>
          <p:nvPr/>
        </p:nvSpPr>
        <p:spPr>
          <a:xfrm>
            <a:off x="640080" y="405079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6"/>
          <p:cNvSpPr/>
          <p:nvPr/>
        </p:nvSpPr>
        <p:spPr>
          <a:xfrm>
            <a:off x="1097280" y="397764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延伸阅读：查阅近两年数字文旅领域相关学术论文，对比本章观点</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思考与讨论</a:t>
            </a:r>
            <a:endParaRPr lang="en-US" sz="2800" dirty="0"/>
          </a:p>
        </p:txBody>
      </p:sp>
      <p:sp>
        <p:nvSpPr>
          <p:cNvPr id="4" name="Shape 2"/>
          <p:cNvSpPr/>
          <p:nvPr/>
        </p:nvSpPr>
        <p:spPr>
          <a:xfrm>
            <a:off x="457200" y="1005840"/>
            <a:ext cx="8229600" cy="822960"/>
          </a:xfrm>
          <a:prstGeom prst="rect">
            <a:avLst/>
          </a:prstGeom>
          <a:solidFill>
            <a:srgbClr val="F8FAFC"/>
          </a:solidFill>
          <a:ln/>
        </p:spPr>
      </p:sp>
      <p:sp>
        <p:nvSpPr>
          <p:cNvPr id="5" name="Shape 3"/>
          <p:cNvSpPr/>
          <p:nvPr/>
        </p:nvSpPr>
        <p:spPr>
          <a:xfrm>
            <a:off x="457200" y="1005840"/>
            <a:ext cx="73152" cy="822960"/>
          </a:xfrm>
          <a:prstGeom prst="rect">
            <a:avLst/>
          </a:prstGeom>
          <a:solidFill>
            <a:srgbClr val="065A82"/>
          </a:solidFill>
          <a:ln/>
        </p:spPr>
      </p:sp>
      <p:sp>
        <p:nvSpPr>
          <p:cNvPr id="6" name="Shape 4"/>
          <p:cNvSpPr/>
          <p:nvPr/>
        </p:nvSpPr>
        <p:spPr>
          <a:xfrm>
            <a:off x="640080" y="1143000"/>
            <a:ext cx="365760" cy="365760"/>
          </a:xfrm>
          <a:prstGeom prst="ellipse">
            <a:avLst/>
          </a:prstGeom>
          <a:solidFill>
            <a:srgbClr val="065A82"/>
          </a:solidFill>
          <a:ln/>
        </p:spPr>
      </p:sp>
      <p:sp>
        <p:nvSpPr>
          <p:cNvPr id="7" name="Text 5"/>
          <p:cNvSpPr/>
          <p:nvPr/>
        </p:nvSpPr>
        <p:spPr>
          <a:xfrm>
            <a:off x="640080" y="1143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1188720" y="105156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简答题：简述"新国发 2 号"文件对贵州数字文旅发展的政策支持要点，并说明这些政策如何与贵州的地方优势相结合。</a:t>
            </a:r>
            <a:endParaRPr lang="en-US" sz="1200" dirty="0"/>
          </a:p>
        </p:txBody>
      </p:sp>
      <p:sp>
        <p:nvSpPr>
          <p:cNvPr id="9" name="Shape 7"/>
          <p:cNvSpPr/>
          <p:nvPr/>
        </p:nvSpPr>
        <p:spPr>
          <a:xfrm>
            <a:off x="457200" y="1965960"/>
            <a:ext cx="8229600" cy="822960"/>
          </a:xfrm>
          <a:prstGeom prst="rect">
            <a:avLst/>
          </a:prstGeom>
          <a:solidFill>
            <a:srgbClr val="F8FAFC"/>
          </a:solidFill>
          <a:ln/>
        </p:spPr>
      </p:sp>
      <p:sp>
        <p:nvSpPr>
          <p:cNvPr id="10" name="Shape 8"/>
          <p:cNvSpPr/>
          <p:nvPr/>
        </p:nvSpPr>
        <p:spPr>
          <a:xfrm>
            <a:off x="457200" y="1965960"/>
            <a:ext cx="73152" cy="822960"/>
          </a:xfrm>
          <a:prstGeom prst="rect">
            <a:avLst/>
          </a:prstGeom>
          <a:solidFill>
            <a:srgbClr val="1C7293"/>
          </a:solidFill>
          <a:ln/>
        </p:spPr>
      </p:sp>
      <p:sp>
        <p:nvSpPr>
          <p:cNvPr id="11" name="Shape 9"/>
          <p:cNvSpPr/>
          <p:nvPr/>
        </p:nvSpPr>
        <p:spPr>
          <a:xfrm>
            <a:off x="640080" y="2103120"/>
            <a:ext cx="365760" cy="365760"/>
          </a:xfrm>
          <a:prstGeom prst="ellipse">
            <a:avLst/>
          </a:prstGeom>
          <a:solidFill>
            <a:srgbClr val="1C7293"/>
          </a:solidFill>
          <a:ln/>
        </p:spPr>
      </p:sp>
      <p:sp>
        <p:nvSpPr>
          <p:cNvPr id="12" name="Text 10"/>
          <p:cNvSpPr/>
          <p:nvPr/>
        </p:nvSpPr>
        <p:spPr>
          <a:xfrm>
            <a:off x="640080" y="21031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p:nvPr/>
        </p:nvSpPr>
        <p:spPr>
          <a:xfrm>
            <a:off x="1188720" y="201168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论述题：推荐算法在数字文旅平台中发挥着核心作用。请从算法伦理的角度分析：推荐算法可能带来哪些问题？平台应该采取哪些措施来提升算法的公平性和透明度？</a:t>
            </a:r>
            <a:endParaRPr lang="en-US" sz="1200" dirty="0"/>
          </a:p>
        </p:txBody>
      </p:sp>
      <p:sp>
        <p:nvSpPr>
          <p:cNvPr id="14" name="Shape 12"/>
          <p:cNvSpPr/>
          <p:nvPr/>
        </p:nvSpPr>
        <p:spPr>
          <a:xfrm>
            <a:off x="457200" y="2926080"/>
            <a:ext cx="8229600" cy="822960"/>
          </a:xfrm>
          <a:prstGeom prst="rect">
            <a:avLst/>
          </a:prstGeom>
          <a:solidFill>
            <a:srgbClr val="F8FAFC"/>
          </a:solidFill>
          <a:ln/>
        </p:spPr>
      </p:sp>
      <p:sp>
        <p:nvSpPr>
          <p:cNvPr id="15" name="Shape 13"/>
          <p:cNvSpPr/>
          <p:nvPr/>
        </p:nvSpPr>
        <p:spPr>
          <a:xfrm>
            <a:off x="457200" y="2926080"/>
            <a:ext cx="73152" cy="822960"/>
          </a:xfrm>
          <a:prstGeom prst="rect">
            <a:avLst/>
          </a:prstGeom>
          <a:solidFill>
            <a:srgbClr val="F59E0B"/>
          </a:solidFill>
          <a:ln/>
        </p:spPr>
      </p:sp>
      <p:sp>
        <p:nvSpPr>
          <p:cNvPr id="16" name="Shape 14"/>
          <p:cNvSpPr/>
          <p:nvPr/>
        </p:nvSpPr>
        <p:spPr>
          <a:xfrm>
            <a:off x="640080" y="3063240"/>
            <a:ext cx="365760" cy="365760"/>
          </a:xfrm>
          <a:prstGeom prst="ellipse">
            <a:avLst/>
          </a:prstGeom>
          <a:solidFill>
            <a:srgbClr val="F59E0B"/>
          </a:solidFill>
          <a:ln/>
        </p:spPr>
      </p:sp>
      <p:sp>
        <p:nvSpPr>
          <p:cNvPr id="17" name="Text 15"/>
          <p:cNvSpPr/>
          <p:nvPr/>
        </p:nvSpPr>
        <p:spPr>
          <a:xfrm>
            <a:off x="640080" y="30632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188720" y="297180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案例分析题：假设安顺市拟出台《安顺市数字文旅发展促进条例》，你作为起草组成员，请就"数据治理"章节提出条款建议，涵盖数据采集、数据共享、数据安全和游客隐私保护等方面。</a:t>
            </a:r>
            <a:endParaRPr lang="en-US" sz="1200" dirty="0"/>
          </a:p>
        </p:txBody>
      </p:sp>
      <p:sp>
        <p:nvSpPr>
          <p:cNvPr id="19" name="Shape 17"/>
          <p:cNvSpPr/>
          <p:nvPr/>
        </p:nvSpPr>
        <p:spPr>
          <a:xfrm>
            <a:off x="457200" y="3886200"/>
            <a:ext cx="8229600" cy="822960"/>
          </a:xfrm>
          <a:prstGeom prst="rect">
            <a:avLst/>
          </a:prstGeom>
          <a:solidFill>
            <a:srgbClr val="F8FAFC"/>
          </a:solidFill>
          <a:ln/>
        </p:spPr>
      </p:sp>
      <p:sp>
        <p:nvSpPr>
          <p:cNvPr id="20" name="Shape 18"/>
          <p:cNvSpPr/>
          <p:nvPr/>
        </p:nvSpPr>
        <p:spPr>
          <a:xfrm>
            <a:off x="457200" y="3886200"/>
            <a:ext cx="73152" cy="822960"/>
          </a:xfrm>
          <a:prstGeom prst="rect">
            <a:avLst/>
          </a:prstGeom>
          <a:solidFill>
            <a:srgbClr val="10B981"/>
          </a:solidFill>
          <a:ln/>
        </p:spPr>
      </p:sp>
      <p:sp>
        <p:nvSpPr>
          <p:cNvPr id="21" name="Shape 19"/>
          <p:cNvSpPr/>
          <p:nvPr/>
        </p:nvSpPr>
        <p:spPr>
          <a:xfrm>
            <a:off x="640080" y="4023360"/>
            <a:ext cx="365760" cy="365760"/>
          </a:xfrm>
          <a:prstGeom prst="ellipse">
            <a:avLst/>
          </a:prstGeom>
          <a:solidFill>
            <a:srgbClr val="10B981"/>
          </a:solidFill>
          <a:ln/>
        </p:spPr>
      </p:sp>
      <p:sp>
        <p:nvSpPr>
          <p:cNvPr id="22" name="Text 20"/>
          <p:cNvSpPr/>
          <p:nvPr/>
        </p:nvSpPr>
        <p:spPr>
          <a:xfrm>
            <a:off x="640080" y="4023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3" name="Text 21"/>
          <p:cNvSpPr/>
          <p:nvPr/>
        </p:nvSpPr>
        <p:spPr>
          <a:xfrm>
            <a:off x="1188720" y="393192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实践操作题：搜索并阅读《中华人民共和国个人信息保护法》全文，列出与数字文旅业务直接相关的 5 条关键条款，并为一家景区设计一份合规自查清单。</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本章从国家政策体系、地方政策实践、治理体系建设和伦理责任四个维度，系统分析了数字文旅的政策与治理议题。 国家层面已形成以"数字中国"为总纲、以《"十四五"文化和旅游发展规划》和《国家文化数字化战略意见》为支柱的政策框架。 贵州依托"新国发 2 号"的政策支持和本地大数据基础设施，在数字文旅领域形成了先行先试的优势。 数字文旅治理的核心挑战在于多元主体的协同——政府、平台、行业、社区和消费者各自扮演着不可替代的角色，协同的关键条件在于权力平衡、参与激励和制度设计。 数字鸿沟、算法伦理、平台经济责任和文化遗产知识产权是数字文旅治理面临的四大伦理难题，需要在效率与公平、创新与保护、商业利益与社会责任之间寻求平衡。</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11 章 完</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参考文献</a:t>
            </a:r>
            <a:endParaRPr lang="en-US" sz="2800" dirty="0"/>
          </a:p>
        </p:txBody>
      </p:sp>
      <p:sp>
        <p:nvSpPr>
          <p:cNvPr id="4" name="Text 2"/>
          <p:cNvSpPr/>
          <p:nvPr/>
        </p:nvSpPr>
        <p:spPr>
          <a:xfrm>
            <a:off x="457200" y="100584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[31] 陈勤昌, 王兆峰, 邱梦真, 等. 旅游业数字化的内涵特征、研究综述及展望[J]. 经济地理, 2025, 45(1): 1-15.</a:t>
            </a:r>
            <a:endParaRPr lang="en-US" sz="1100" dirty="0"/>
          </a:p>
        </p:txBody>
      </p:sp>
      <p:sp>
        <p:nvSpPr>
          <p:cNvPr id="5" name="Text 3"/>
          <p:cNvSpPr/>
          <p:nvPr/>
        </p:nvSpPr>
        <p:spPr>
          <a:xfrm>
            <a:off x="457200" y="137160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[32] 胡海燕, 经渊. 文旅融合的数字化变革——基于国际视野的文献回顾[J]. 图书馆论坛, 2021, 41(11): 100-110.</a:t>
            </a:r>
            <a:endParaRPr lang="en-US" sz="1100" dirty="0"/>
          </a:p>
        </p:txBody>
      </p:sp>
      <p:sp>
        <p:nvSpPr>
          <p:cNvPr id="6" name="Text 4"/>
          <p:cNvSpPr/>
          <p:nvPr/>
        </p:nvSpPr>
        <p:spPr>
          <a:xfrm>
            <a:off x="457200" y="173736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[33] Gutierriz I, Ferreira J J M, Fernandes P. Digital transformation and the new combinations in tourism[J]. Tourism and Hospitality Research, 2023, 24(1): 88-105.</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数字文旅概论 - 第11章 数字文旅政策与治理</dc:title>
  <dc:subject>PptxGenJS Presentation</dc:subject>
  <dc:creator>安顺学院旅游管理学院</dc:creator>
  <cp:lastModifiedBy>安顺学院旅游管理学院</cp:lastModifiedBy>
  <cp:revision>1</cp:revision>
  <dcterms:created xsi:type="dcterms:W3CDTF">2026-07-28T13:01:00Z</dcterms:created>
  <dcterms:modified xsi:type="dcterms:W3CDTF">2026-07-28T13:01:00Z</dcterms:modified>
</cp:coreProperties>
</file>