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第三篇：业态与场景创新</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文化遗产数字化活化</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
        <p:nvSpPr>
          <p:cNvPr id="8" name="Shape 6"/>
          <p:cNvSpPr/>
          <p:nvPr/>
        </p:nvSpPr>
        <p:spPr>
          <a:xfrm>
            <a:off x="7498080" y="731520"/>
            <a:ext cx="1097280" cy="1097280"/>
          </a:xfrm>
          <a:prstGeom prst="ellipse">
            <a:avLst/>
          </a:prstGeom>
          <a:solidFill>
            <a:srgbClr val="065A82">
              <a:alpha val="40000"/>
            </a:srgbClr>
          </a:solidFill>
          <a:ln/>
        </p:spPr>
      </p:sp>
      <p:sp>
        <p:nvSpPr>
          <p:cNvPr id="9" name="Shape 7"/>
          <p:cNvSpPr/>
          <p:nvPr/>
        </p:nvSpPr>
        <p:spPr>
          <a:xfrm>
            <a:off x="8046720" y="3474720"/>
            <a:ext cx="731520" cy="731520"/>
          </a:xfrm>
          <a:prstGeom prst="ellipse">
            <a:avLst/>
          </a:prstGeom>
          <a:solidFill>
            <a:srgbClr val="1C7293">
              <a:alpha val="50000"/>
            </a:srgbClr>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了解文化遗产数字化的技术体系与活化路径</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能设计文化遗产数字化活化的初步方案</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增强文化遗产保护与文化传承的使命感</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文化自信——中华优秀传统文化的数字化传承</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2019 年，巴黎圣母院遭遇大火，尖塔倒塌，屋顶烧毁。所幸的是，艺术史学者安德鲁·塔隆早在 2015 年就利用激光扫描技术对圣母院进行了完整的三维建模，采集了超过 10 亿个数据点，精度达到毫米级别。这些数据成为灾后重建的核心依据——建筑师可以精确知道每一块石头的原始位置、形状和尺寸。</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巴黎圣母院的悲剧让全世界意识到：文化遗产的数字化记录不仅是一种"锦上添花"的研究手段，更是一种"雪中送炭"的保底工程。对于中国而言，大量的文化遗产同样面临自然风化、自然灾害和人为破坏的威胁。天龙屯堡的石墙在六百年的风雨中逐渐剥蚀，安顺蜡染的老艺人逐年减少，侗族大歌的口传心授面临后继乏人的困境——数字化不是要让这些文化遗产"住在硬盘里"，而是要在它们尚未消失之前，为未来留下一份"数字档案"，并在此基础上实现活态传承和旅游活化。</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数字化记录能完全替代实物的文化价值吗？数字复制的巴黎圣母院还是"巴黎圣母院"吗？</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文化遗产数字化后，谁拥有这些数字资产的知识产权？原住民社区、采集机构还是技术公司？</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旅游活化是否必然导致文化遗产的商业化和"失真"？</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文化遗产数字化概述</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10.1.1 文化遗产数字化的意义与价值  |  10.1.2 国际文化遗产数字化进程  |  10.1.3 中国文化数字化战略</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数字化采集与记录</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10.2.1 三维扫描与摄影测量  |  10.2.2 非物质文化遗产的数字化记录  |  10.2.3 口述历史的数字化采集</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数字化展示与传播</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10.3.1 虚拟博物馆与在线展览  |  10.3.2 AR/VR 文化遗产体验  |  10.3.3 社交媒体与文化遗产传播</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文化遗产活化的贵州路径</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10.4.1 屯堡文化数字化活化  |  10.4.2 民族非遗的数字化传承  |  10.4.3 长征国家文化公园的数字化呈现</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文化遗产数字化概述</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文化遗产数字化概述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10.1.1 文化遗产数字化的意义与价值</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保护价值：为文明留存"数字档案"。 文化遗产面临多重威胁：自然风化（石雕剥蚀、壁画褪色）、自然灾害（地震、洪水、火灾）、人为破坏（战争、盗窃、过度开发）。数字化记录可以在这些威胁发生之前，为文化遗产建立高精度的"数字档案"，使其文化信息得以永久保存。即使是已经消失或严重损坏的文化遗产（如被炸毁的巴米扬大佛），也可以通过历史照片和文献进行数字重建。
 研究价值：打开"肉眼不可见"的世界。 数字化技术可以帮助研究者发现肉眼无法观察的细节。多光谱成像可以揭示古代壁画底层被覆盖的草图；三维扫描可以精确测量古建筑的变形和沉降；AI 图像识别可以从海量文献中自动识别和关联相关记载。数字技术正在将文化遗产研究从"经验驱动"升级为"数据驱动"。
 传播价值：让文化遗产"走出深闺"。 许多珍贵的文化遗产因地理位置偏远、保存条件限制或开放政策约束，公众难以近距离接触。数字化为这些文化遗产提供了"走出去"的通道...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保护价值：为文明留存"数字档案"。 文化遗产面临多重威胁：自然风化（石雕剥蚀、壁画褪色）、自然灾害（地震、洪水、火灾）、人为破坏（战争、盗窃、过度开发）。数字化记录可以在这些威胁发生之前，为文化遗产建立高精度的"数字档案"，使其文化信息得以永久保存。即使是已经消失或严重损坏的文化遗产（如被炸毁的巴米扬大佛），也可以通过历史照片和文献进行数字重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研究价值：打开"肉眼不可见"的世界。 数字化技术可以帮助研究者发现肉眼无法观察的细节。多光谱成像可以揭示古代壁画底层被覆盖的草图；三维扫描可以精确测量古建筑的变形和沉降；AI 图像识别可以从海量文献中自动识别和关联相关记载。数字技术正在将文化遗产研究从"经验驱动"升级为"数据驱动"。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传播价值：让文化遗产"走出深闺"。 许多珍贵的文化遗产因地理位置偏远、保存条件限制或开放政策约束，公众难以近距离接触。数字化为这些文化遗产提供了"走出去"的通道——故宫的"数字故宫"让全球观众可以在线欣赏文物细节；敦煌的"数字敦煌"让学者可以在不进入洞窟的情况下进行研究；屯堡文化的数字档案可以让远在千里之外的人们了解这一独特的文化形态。</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文化遗产数字化概述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10.1.2 国际文化遗产数字化进程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全球先行者的实践。 国际文化遗产数字化始于 1990 年代。1994 年，美国斯坦福大学的"米开朗基罗项目"利用激光扫描技术对米开朗基罗的雕塑进行了高精度三维建模，开创了文化遗产数字化的先河。2000 年代，欧盟启动了多个大型文化遗产数字化项目，如"欧洲数字图书馆"（Europeana）整合了欧洲数千家博物馆、图书馆和档案馆的数字资源。2010 年代以来，3D 打印、VR/AR、AI 等新技术的应用进一步拓展了文化遗产数字化的边界。
 技术演进的趋势。 文化遗产数字化技术正在向更高精度、更低成本、更易操作的方向发展。早期激光扫描设备价格昂贵、操作复杂，只有少数顶尖机构能够使用；现在，消费级无人机搭载高清相机即可完成古建筑的三维建模，智能手机的 LiDAR 传感器也能进行基础的空间扫描。技术的"民主化"使得中小型文化遗产地也有了数字化的可能。</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全球先行者的实践。 国际文化遗产数字化始于 1990 年代。1994 年，美国斯坦福大学的"米开朗基罗项目"利用激光扫描技术对米开朗基罗的雕塑进行了高精度三维建模，开创了文化遗产数字化的先河。2000 年代，欧盟启动了多个大型文化遗产数字化项目，如"欧洲数字图书馆"（Europeana）整合了欧洲数千家博物馆、图书馆和档案馆的数字资源。2010 年代以来，3D 打印、VR/AR、AI 等新技术的应...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技术演进的趋势。 文化遗产数字化技术正在向更高精度、更低成本、更易操作的方向发展。早期激光扫描设备价格昂贵、操作复杂，只有少数顶尖机构能够使用；现在，消费级无人机搭载高清相机即可完成古建筑的三维建模，智能手机的 LiDAR 传感器也能进行基础的空间扫描。技术的"民主化"使得中小型文化遗产地也有了数字化的可能。</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文化遗产数字化概述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10.1.3 中国文化数字化战略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国家战略的顶层设计。 2022 年，中共中央办公厅、国务院办公厅印发《关于推进实施国家文化数字化战略的意见》，将文化数字化上升为国家战略。该意见明确提出建设"国家文化大数据体系"，包括中国文化遗产标本库、中华民族文化基因库、中华文化素材库等基础设施。这一战略的核心理念是"文化资源数据化、数据资产化、资产共享化"——将分散在全国各地的文化资源转化为可共享、可开发、可交易的数据资产。
 贵州在国家战略中的位置。 贵州在国家文化数字化战略中具有独特优势。一方面，贵州拥有丰富的文化遗产资源——17 个世居少数民族的非物质文化遗产、屯堡文化等独特的文化形态、长征国家文化公园等红色文化资源；另一方面，贵州拥有全国领先的大数据基础设施——贵安新区的数据中心集群可以为全国文化大数据体系建设提供算力和存储支撑。这种"文化资源+数字基础设施"的双重优势，使贵州在国家文化数字化战略中具有不可替代的地位。
 贵州...</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国家战略的顶层设计。 2022 年，中共中央办公厅、国务院办公厅印发《关于推进实施国家文化数字化战略的意见》，将文化数字化上升为国家战略。该意见明确提出建设"国家文化大数据体系"，包括中国文化遗产标本库、中华民族文化基因库、中华文化素材库等基础设施。这一战略的核心理念是"文化资源数据化、数据资产化、资产共享化"——将分散在全国各地的文化资源转化为可共享、可开发、可交易的数据资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贵州在国家战略中的位置。 贵州在国家文化数字化战略中具有独特优势。一方面，贵州拥有丰富的文化遗产资源——17 个世居少数民族的非物质文化遗产、屯堡文化等独特的文化形态、长征国家文化公园等红色文化资源；另一方面，贵州拥有全国领先的大数据基础设施——贵安新区的数据中心集群可以为全国文化大数据体系建设提供算力和存储支撑。这种"文化资源+数字基础设施"的双重优势，使贵州在国家文化数字化战略中具有不可替代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贵州文化数字化的实践路径。 贵州正在从三个层面推进文化数字化。资源层——对全省文化遗产进行系统性数字化采集。贵州省文化和旅游厅已启动"贵州民族文化资源数据库"建设，计划覆盖 17 个世居少数民族的非遗项目、传统村落和历史建筑，建立统一的元数据标准和采集规范。平台层——依托贵安新区数据中心集群和贵州大数据交易所，构建文化数据存储、计算和交易的基础设施。应用层——在教育、旅游、文创等领域开发文化数字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文化遗产数字化的伦理维度。 文化遗产数字化不仅是技术问题，更涉及深刻的伦理考量。数字化记录是否获得了原住民社区的知情同意？数字化成果的知识产权如何界定——归采集机构、技术公司还是文化持有者社区？数字化的"开放共享"是否会带来文化的"挪用"和"误读"？这些问题在国际文化遗产数字化领域已被广泛讨论。贵州在推进文化遗产数字化时，需要建立"以社区为中心"的伦理框架——数字化项目的立项和实施应充分尊重文化持...</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10.1 文化遗产数字化概述</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10.1.3 中国文化数字化战略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贵州文化数字化的实践路径。 贵州正在从三个层面推进文化数字化。资源层——对全省文化遗产进行系统性数字化采集。贵州省文化和旅游厅已启动"贵州民族文化资源数据库"建设，计划覆盖 17 个世居少数民族的非遗项目、传统村落和历史建筑，建立统一的元数据标准和采集规范。平台层——依托贵安新区数据中心集群和贵州大数据交易所，构建文化数据存储、计算和交易的基础设施。应用层——在教育、旅游、文创等领域开发文化数字化应用产品，如"数字屯堡"VR 体验、"贵州非遗"数字藏品系列、"红色贵州"AR 导览等。这三个层面的协同推进，正在将贵州从"文化资源大省"建设为"文化数字强省"。
 文化遗产数字化的伦理维度。 文化遗产数字化不仅是技术问题，更涉及深刻的伦理考量。数字化记录是否获得了原住民社区的知情同意？数字化成果的知识产权如何界定——归采集机构、技术公司还是文化持有者社区？数字化的"开放共享"是否会带来文化的"挪...</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贵州文化数字化的实践路径。 贵州正在从三个层面推进文化数字化。资源层——对全省文化遗产进行系统性数字化采集。贵州省文化和旅游厅已启动"贵州民族文化资源数据库"建设，计划覆盖 17 个世居少数民族的非遗项目、传统村落和历史建筑，建立统一的元数据标准和采集规范。平台层——依托贵安新区数据中心集群和贵州大数据交易所，构建文化数据存储、计算和交易的基础设施。应用层——在教育、旅游、文创等领域开发文化数字化...</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文化遗产数字化的伦理维度。 文化遗产数字化不仅是技术问题，更涉及深刻的伦理考量。数字化记录是否获得了原住民社区的知情同意？数字化成果的知识产权如何界定——归采集机构、技术公司还是文化持有者社区？数字化的"开放共享"是否会带来文化的"挪用"和"误读"？这些问题在国际文化遗产数字化领域已被广泛讨论。贵州在推进文化遗产数字化时，需要建立"以社区为中心"的伦理框架——数字化项目的立项和实施应充分尊重文化持...</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10.1 文化遗产数字化概述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10.1.1 文化遗产数字化的意义与价值</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保护价值：为文明留存"数字档案"。 文化遗产面临多重威胁：自然风化（石雕剥蚀、壁画褪色）、自然灾害（地震、洪水、火灾）、人为破坏（战争、盗窃、过度开发）。数字化记录可以在这些威胁发生之前，为文化遗产建立高精度的"数字档案"，使其文化信息得以永久保存。即使是已经消失或严重损坏的文化遗产（如被炸毁的巴米...</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10.1.2 国际文化遗产数字化进程</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全球先行者的实践。 国际文化遗产数字化始于 1990 年代。1994 年，美国斯坦福大学的"米开朗基罗项目"利用激光扫描技术对米开朗基罗的雕塑进行了高精度三维建模，开创了文化遗产数字化的先河。2000 年代，欧盟启动了多个大型文化遗产数字化项目，如"欧洲数字图书馆"（Europeana）整合了欧洲数...</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10.1.3 中国文化数字化战略</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国家战略的顶层设计。 2022 年，中共中央办公厅、国务院办公厅印发《关于推进实施国家文化数字化战略的意见》，将文化数字化上升为国家战略。该意见明确提出建设"国家文化大数据体系"，包括中国文化遗产标本库、中华民族文化基因库、中华文化素材库等基础设施。这一战略的核心理念是"文化资源数据化、数据资产化、...</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数字化采集与记录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数字化采集与记录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10.2.1 三维扫描与摄影测量</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激光扫描：精度优先。 激光扫描（LiDAR）是目前精度最高的三维数据采集技术，通过发射激光束并测量反射时间来计算物体表面的三维坐标。地面激光扫描可以达到毫米级精度，适用于文物、古建筑等对精度要求极高的对象。天龙屯堡的石建筑群的数字化测绘，可以采用激光扫描获取精确的建筑尺寸和结构数据，为后续的保护修缮提供依据。但激光扫描设备价格较高（专业级设备数十万至上百万元），数据处理复杂，需要专业技术人员操作。
 摄影测量：成本优先。 摄影测量（Photogrammetry）是通过从不同角度拍摄大量照片，利用算法自动匹配照片中的共同特征点来重建三维模型的技术。与激光扫描相比，摄影测量的精度略低但成本大幅下降——只需一台数码相机或无人机，配合免费或低成本的软件即可完成。对于预算有限的中小型文化遗产项目，摄影测量是更实际的选择。贵州山地古村落的整体三维建模，通过无人机倾斜摄影即可高效完成。
 技术选择的权衡...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激光扫描：精度优先。 激光扫描（LiDAR）是目前精度最高的三维数据采集技术，通过发射激光束并测量反射时间来计算物体表面的三维坐标。地面激光扫描可以达到毫米级精度，适用于文物、古建筑等对精度要求极高的对象。天龙屯堡的石建筑群的数字化测绘，可以采用激光扫描获取精确的建筑尺寸和结构数据，为后续的保护修缮提供依据。但激光扫描设备价格较高（专业级设备数十万至上百万元），数据处理复杂，需要专业技术人员操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摄影测量：成本优先。 摄影测量（Photogrammetry）是通过从不同角度拍摄大量照片，利用算法自动匹配照片中的共同特征点来重建三维模型的技术。与激光扫描相比，摄影测量的精度略低但成本大幅下降——只需一台数码相机或无人机，配合免费或低成本的软件即可完成。对于预算有限的中小型文化遗产项目，摄影测量是更实际的选择。贵州山地古村落的整体三维建模，通过无人机倾斜摄影即可高效完成。</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技术选择的权衡。 数字化采集技术的选择需要在精度、成本和效率之间权衡。对于"国保级"文物，精度要求最高，投入可以更大；对于一般性文化遗产，适度的精度配合广覆盖可能更有价值。此外，采集技术的选择还需要考虑文化遗产的特性——大型建筑群适合无人机摄影测量，小型文物适合激光扫描，洞穴壁画需要特殊的光源和成像技术。</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数字化采集与记录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10.2.2 非物质文化遗产的数字化记录</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非遗数字化的特殊挑战。 非物质文化遗产（传统技艺、表演艺术、民俗活动、口述历史等）的数字化记录比物质文化遗产更具挑战性。非遗的本质是"活的"——存在于人的记忆、身体技能和社群互动之中，而非固定在某一个物理载体上。如何用数字技术捕捉这些"活的"文化现象，而不是将其"固化"为失去生命力的数字标本，是非遗数字化的核心难题。
 多模态记录方法。 有效的非遗数字化记录需要多模态手段的综合运用。以安顺地戏为例：高清视频记录表演的全过程（动作、唱腔、走位）；运动捕捉技术记录表演者的身体动作细节，为后续的学习和研究提供精准的运动数据；音频录制记录唱腔和伴奏的完整音频；口述史访谈记录老艺人的学艺经历、表演心得和文化理解；三维扫描记录地戏面具的形态和纹饰。多种记录手段的综合，才能较为完整地保存地戏这一综合艺术形态的"文化基因"。</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非遗数字化的特殊挑战。 非物质文化遗产（传统技艺、表演艺术、民俗活动、口述历史等）的数字化记录比物质文化遗产更具挑战性。非遗的本质是"活的"——存在于人的记忆、身体技能和社群互动之中，而非固定在某一个物理载体上。如何用数字技术捕捉这些"活的"文化现象，而不是将其"固化"为失去生命力的数字标本，是非遗数字化的核心难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多模态记录方法。 有效的非遗数字化记录需要多模态手段的综合运用。以安顺地戏为例：高清视频记录表演的全过程（动作、唱腔、走位）；运动捕捉技术记录表演者的身体动作细节，为后续的学习和研究提供精准的运动数据；音频录制记录唱腔和伴奏的完整音频；口述史访谈记录老艺人的学艺经历、表演心得和文化理解；三维扫描记录地戏面具的形态和纹饰。多种记录手段的综合，才能较为完整地保存地戏这一综合艺术形态的"文化基因"。</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10.2 数字化采集与记录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10.2.3 口述历史的数字化采集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口述历史的价值。 口述历史是文化遗产数字化采集中容易被忽视但极其重要的组成部分。物质遗存（建筑、文物、文献）告诉我们"是什么"，口述历史告诉我们"为什么"和"怎么用"。一位屯堡老人的口述回忆，可能比十篇学术论文更能让人理解"屯堡文化到底是什么"。对于许多没有文字记录的少数民族文化而言，口述传统甚至是唯一的"文献"。
 数字化采集的伦理。 口述历史的数字化采集涉及重要的伦理问题。采集者需要获得讲述者的"知情同意"——明确告知采集目的、使用范围、保存方式和可能的传播渠道；需要尊重讲述者的"讲述权"——不打断、不引导、不曲解；需要考虑讲述者及其社区的"数据主权"——口述内容的版权归属、使用授权和收益分配需要提前约定。这些伦理问题的处理，决定了数字化采集是"文化掠夺"还是"文化合作"。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口述历史的价值。 口述历史是文化遗产数字化采集中容易被忽视但极其重要的组成部分。物质遗存（建筑、文物、文献）告诉我们"是什么"，口述历史告诉我们"为什么"和"怎么用"。一位屯堡老人的口述回忆，可能比十篇学术论文更能让人理解"屯堡文化到底是什么"。对于许多没有文字记录的少数民族文化而言，口述传统甚至是唯一的"文献"。</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数字化采集的伦理。 口述历史的数字化采集涉及重要的伦理问题。采集者需要获得讲述者的"知情同意"——明确告知采集目的、使用范围、保存方式和可能的传播渠道；需要尊重讲述者的"讲述权"——不打断、不引导、不曲解；需要考虑讲述者及其社区的"数据主权"——口述内容的版权归属、使用授权和收益分配需要提前约定。这些伦理问题的处理，决定了数字化采集是"文化掠夺"还是"文化合作"。</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10.2 数字化采集与记录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10.2.1 三维扫描与摄影测量</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激光扫描：精度优先。 激光扫描（LiDAR）是目前精度最高的三维数据采集技术，通过发射激光束并测量反射时间来计算物体表面的三维坐标。地面激光扫描可以达到毫米级精度，适用于文物、古建筑等对精度要求极高的对象。天龙屯堡的石建筑群的数字化测绘，可以采用激光扫描获取精确的建筑尺寸和结构数据，为后续的保护修缮...</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10.2.2 非物质文化遗产的数字化记录</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非遗数字化的特殊挑战。 非物质文化遗产（传统技艺、表演艺术、民俗活动、口述历史等）的数字化记录比物质文化遗产更具挑战性。非遗的本质是"活的"——存在于人的记忆、身体技能和社群互动之中，而非固定在某一个物理载体上。如何用数字技术捕捉这些"活的"文化现象，而不是将其"固化"为失去生命力的数字标本，是非遗...</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10.2.3 口述历史的数字化采集</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口述历史的价值。 口述历史是文化遗产数字化采集中容易被忽视但极其重要的组成部分。物质遗存（建筑、文物、文献）告诉我们"是什么"，口述历史告诉我们"为什么"和"怎么用"。一位屯堡老人的口述回忆，可能比十篇学术论文更能让人理解"屯堡文化到底是什么"。对于许多没有文字记录的少数民族文化而言，口述传统甚至是...</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数字化展示与传播</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数字化展示与传播</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10.3.1 虚拟博物馆与在线展览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从"到馆参观"到"在线访问"。 虚拟博物馆和在线展览使得文化遗产的访问不再受时间和空间的限制。故宫博物院的"数字故宫"小程序提供了超过 18 万件文物的高清影像和详细解说，全球任何地方的观众都可以随时随地"走进"故宫的展厅。疫情期间，虚拟博物馆发挥了特殊作用——在实体博物馆关闭的日子里，在线展览成为公众接触文化遗产的主要渠道。
 虚拟博物馆的体验设计。 一个好的虚拟博物馆不仅仅是"把文物照片放到网页上"，而是为在线观众设计完整的参观体验。这包括：清晰的导航结构（按朝代、品类、主题分类浏览）、深度的内容层次（概述→详细介绍→相关知识链接→参考文献）、互动的探索方式（放大缩小、360 度旋转、对比浏览）、个性化的服务（根据兴趣推荐内容、记录参观轨迹）和社交功能（分享收藏、参与讨论）。体验设计的核心原则是：不是复制实体博物馆的体验，而是创造数字环境特有的新体验。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从"到馆参观"到"在线访问"。 虚拟博物馆和在线展览使得文化遗产的访问不再受时间和空间的限制。故宫博物院的"数字故宫"小程序提供了超过 18 万件文物的高清影像和详细解说，全球任何地方的观众都可以随时随地"走进"故宫的展厅。疫情期间，虚拟博物馆发挥了特殊作用——在实体博物馆关闭的日子里，在线展览成为公众接触文化遗产的主要渠道。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虚拟博物馆的体验设计。 一个好的虚拟博物馆不仅仅是"把文物照片放到网页上"，而是为在线观众设计完整的参观体验。这包括：清晰的导航结构（按朝代、品类、主题分类浏览）、深度的内容层次（概述→详细介绍→相关知识链接→参考文献）、互动的探索方式（放大缩小、360 度旋转、对比浏览）、个性化的服务（根据兴趣推荐内容、记录参观轨迹）和社交功能（分享收藏、参与讨论）。体验设计的核心原则是：不是复制实体博物馆的体...</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数字化展示与传播</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10.3.2 AR/VR 文化遗产体验</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VR：穿越时空的"在场感"。 VR 技术在文化遗产领域的最核心价值是创造"在场感"——让用户感觉自己真的"站在"了文化遗产面前。敦煌莫高窟的 VR 体验可以让用户"走进"不对公众开放的特窟，近距离欣赏壁画的每一笔细节；长征国家文化公园的 VR 体验可以让用户"重走"长征路，感受雪山草地的壮阔和艰难。VR 的"在场感"为文化遗产的情感传播提供了强大的工具——理智上"知道"长征很艰苦，与情感上"感受"到长征的艰辛，是完全不同的传播效果。
 AR：叠加于现实的文化"图层"。 AR 技术在文化遗产展示中的独特价值是"叠加"——在真实的遗址或文物上叠加数字信息层。天龙屯堡的 AR 导览可以让游客将手机对准一座残破的石墙，屏幕上自动叠加"六百年前，这里曾是一座瞭望塔"的文字、复原图甚至动画。这种"虚实结合"的展示方式，既保留了遗址的真实感，又弥补了肉眼无法看到的历史信息。AR 的关键设计原则是"增强而...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VR：穿越时空的"在场感"。 VR 技术在文化遗产领域的最核心价值是创造"在场感"——让用户感觉自己真的"站在"了文化遗产面前。敦煌莫高窟的 VR 体验可以让用户"走进"不对公众开放的特窟，近距离欣赏壁画的每一笔细节；长征国家文化公园的 VR 体验可以让用户"重走"长征路，感受雪山草地的壮阔和艰难。VR 的"在场感"为文化遗产的情感传播提供了强大的工具——理智上"知道"长征很艰苦，与情感上"感受"...</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AR：叠加于现实的文化"图层"。 AR 技术在文化遗产展示中的独特价值是"叠加"——在真实的遗址或文物上叠加数字信息层。天龙屯堡的 AR 导览可以让游客将手机对准一座残破的石墙，屏幕上自动叠加"六百年前，这里曾是一座瞭望塔"的文字、复原图甚至动画。这种"虚实结合"的展示方式，既保留了遗址的真实感，又弥补了肉眼无法看到的历史信息。AR 的关键设计原则是"增强而非替代"——数字信息是帮助理解现实的工具...</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文化遗产数字化的技术成本考量。 不同精度的数字化采集和展示技术对应着悬殊的成本。低精度方案（手机拍照+全景合成）几乎零成本，适合初步记录和社交媒体传播；中精度方案（无人机航拍+摄影测量）成本数万元，可满足一般研究和展示需求；高精度方案（地面激光扫描+结构光扫描）成本数十万元，可达到毫米级精度，适合重要文物的档案级记录；超高精度方案（多光谱成像+X 射线扫描+三维建模）成本百万元以上，用于国家级重点...</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10.3 数字化展示与传播</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10.3.3 社交媒体与文化遗产传播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"出圈"的密码：情感共鸣+视觉冲击+参与感。 文化遗产要在社交媒体时代成功"出圈"，需要满足三个条件。情感共鸣——内容要能触动观众的情感，无论是惊叹（"太美了！"）、感动（"老艺人的坚守令人敬佩"）还是好奇（"这个面具的含义是什么？"）。视觉冲击——在信息流中，视觉吸引力决定了内容能否在 3 秒内抓住观众的注意力。参与感——观众不只是"看"，还能"做"——点赞、评论、转发、模仿、二创，参与感越强，传播力越大。
 "自拍考古"与文化遗产的日常化。 社交媒体的一个有趣现象是"自拍考古"——年轻人在博物馆、古迹前拍摄创意照片并分享到社交平台，将文化遗产从"庄严的殿堂"带入"轻松的日常"。传统观点可能认为这种"娱乐化"降低了文化遗产的严肃性，但换个角度看，它使文化遗产融入了年轻人的生活世界——他们可能因为一张有趣的自拍而对背后的文化产生兴趣，进而深入了解。文化遗产的传播需要的不是"高高在上的布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"出圈"的密码：情感共鸣+视觉冲击+参与感。 文化遗产要在社交媒体时代成功"出圈"，需要满足三个条件。情感共鸣——内容要能触动观众的情感，无论是惊叹（"太美了！"）、感动（"老艺人的坚守令人敬佩"）还是好奇（"这个面具的含义是什么？"）。视觉冲击——在信息流中，视觉吸引力决定了内容能否在 3 秒内抓住观众的注意力。参与感——观众不只是"看"，还能"做"——点赞、评论、转发、模仿、二创，参与感越强，...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"自拍考古"与文化遗产的日常化。 社交媒体的一个有趣现象是"自拍考古"——年轻人在博物馆、古迹前拍摄创意照片并分享到社交平台，将文化遗产从"庄严的殿堂"带入"轻松的日常"。传统观点可能认为这种"娱乐化"降低了文化遗产的严肃性，但换个角度看，它使文化遗产融入了年轻人的生活世界——他们可能因为一张有趣的自拍而对背后的文化产生兴趣，进而深入了解。文化遗产的传播需要的不是"高高在上的布道"，而是"润物无声...</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10.3 数字化展示与传播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10.3.1 虚拟博物馆与在线展览</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从"到馆参观"到"在线访问"。 虚拟博物馆和在线展览使得文化遗产的访问不再受时间和空间的限制。故宫博物院的"数字故宫"小程序提供了超过 18 万件文物的高清影像和详细解说，全球任何地方的观众都可以随时随地"走进"故宫的展厅。疫情期间，虚拟博物馆发挥了特殊作用——在实体博物馆关闭的日子里，在线展览成为...</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10.3.2 AR/VR 文化遗产体验</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VR：穿越时空的"在场感"。 VR 技术在文化遗产领域的最核心价值是创造"在场感"——让用户感觉自己真的"站在"了文化遗产面前。敦煌莫高窟的 VR 体验可以让用户"走进"不对公众开放的特窟，近距离欣赏壁画的每一笔细节；长征国家文化公园的 VR 体验可以让用户"重走"长征路，感受雪山草地的壮阔和艰难。...</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10.3.3 社交媒体与文化遗产传播</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"出圈"的密码：情感共鸣+视觉冲击+参与感。 文化遗产要在社交媒体时代成功"出圈"，需要满足三个条件。情感共鸣——内容要能触动观众的情感，无论是惊叹（"太美了！"）、感动（"老艺人的坚守令人敬佩"）还是好奇（"这个面具的含义是什么？"）。视觉冲击——在信息流中，视觉吸引力决定了内容能否在 3 秒内抓...</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文化遗产活化的贵州路径</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文化遗产活化的贵州路径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10.4.1 屯堡文化数字化活化</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屯堡文化活化的核心命题。 屯堡文化面临的核心挑战不是"记录"（学界已有大量研究成果），而是"活化"——如何让这一六百年前的军事移民文化在今天仍然具有生命力和吸引力。数字化为这一命题提供了新的可能。
 地戏的数字化传承。 地戏是屯堡文化的核心非物质文化遗产，但面临传承人老龄化和观众群体萎缩的困境。数字化传承的路径包括：通过运动捕捉技术记录老艺人的表演动作，建立地戏动作的"数字教材"；通过 AI 语音合成和虚拟人技术，创造可以随时表演地戏的"数字传承人"；通过 AR 互动体验，让游客戴上 AR 眼镜即可"看到"地戏表演"叠加"在古戏台上。这些技术手段的目标不是取代老艺人和现场表演，而是在传承人日益稀少的情况下维持地戏的"可见度"和"可学性"。
 屯堡建筑的数字化保护与利用。 天龙屯堡和云峰屯堡的石建筑群是屯堡文化最直观的物质载体。数字化保护方面，通过三维扫描建立完整的建筑信息模型（BIM），为...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屯堡文化活化的核心命题。 屯堡文化面临的核心挑战不是"记录"（学界已有大量研究成果），而是"活化"——如何让这一六百年前的军事移民文化在今天仍然具有生命力和吸引力。数字化为这一命题提供了新的可能。</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地戏的数字化传承。 地戏是屯堡文化的核心非物质文化遗产，但面临传承人老龄化和观众群体萎缩的困境。数字化传承的路径包括：通过运动捕捉技术记录老艺人的表演动作，建立地戏动作的"数字教材"；通过 AI 语音合成和虚拟人技术，创造可以随时表演地戏的"数字传承人"；通过 AR 互动体验，让游客戴上 AR 眼镜即可"看到"地戏表演"叠加"在古戏台上。这些技术手段的目标不是取代老艺人和现场表演，而是在传承人日益...</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屯堡建筑的数字化保护与利用。 天龙屯堡和云峰屯堡的石建筑群是屯堡文化最直观的物质载体。数字化保护方面，通过三维扫描建立完整的建筑信息模型（BIM），为修缮和维护提供精确数据。数字化利用方面，通过 VR 虚拟游览让无法到达实地的人也能"走进"屯堡；通过 AR 导览在建筑上叠加历史信息和复原效果；通过数字孪生技术，在虚拟空间中模拟不同保护方案对建筑的影响，辅助决策。</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文化遗产活化的贵州路径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10.4.2 民族非遗的数字化传承</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安顺蜡染的数字化创新。 安顺被誉为"蜡染之乡"，蜡染技艺是国家级非物质文化遗产。数字化在蜡染传承中的角色是多重的：作为记录工具（高清影像记录老艺人的完整工艺流程）、作为设计辅助（AI 辅助图案设计，帮助学习者克服"画不好"的障碍）、作为营销渠道（直播展示蜡染制作过程，在线销售蜡染产品）、作为体验载体（数字化蜡染工坊让游客在数字引导下亲手体验蜡染制作）。
 苗族银饰锻造的数字记录。 苗族银饰锻造技艺的传承长期依赖"师傅带徒弟"的口传心授。数字化记录可以将这一过程"可视化"和"可量化"——高清视频记录锤击的角度、力度和节奏，三维扫描记录不同阶段银饰的形态变化，使得学习者可以在没有师傅在场的情况下反复观摩和练习。但数字记录不能完全替代"手感"——银饰锻造中的微妙触觉反馈（"这个力度刚好""听到这个声音就对了"）是数字技术目前难以捕捉和传递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安顺蜡染的数字化创新。 安顺被誉为"蜡染之乡"，蜡染技艺是国家级非物质文化遗产。数字化在蜡染传承中的角色是多重的：作为记录工具（高清影像记录老艺人的完整工艺流程）、作为设计辅助（AI 辅助图案设计，帮助学习者克服"画不好"的障碍）、作为营销渠道（直播展示蜡染制作过程，在线销售蜡染产品）、作为体验载体（数字化蜡染工坊让游客在数字引导下亲手体验蜡染制作）。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苗族银饰锻造的数字记录。 苗族银饰锻造技艺的传承长期依赖"师傅带徒弟"的口传心授。数字化记录可以将这一过程"可视化"和"可量化"——高清视频记录锤击的角度、力度和节奏，三维扫描记录不同阶段银饰的形态变化，使得学习者可以在没有师傅在场的情况下反复观摩和练习。但数字记录不能完全替代"手感"——银饰锻造中的微妙触觉反馈（"这个力度刚好""听到这个声音就对了"）是数字技术目前难以捕捉和传递的。</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文化遗产活化的贵州路径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10.4.3 长征国家文化公园的数字化呈现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长征文化资源的数字化整合。 贵州是长征途经的重要省份，拥有遵义会议会址、四渡赤水遗址、娄山关战斗遗址等众多红色文化资源。长征国家文化公园（贵州段）的建设，需要将这些分散的红色资源通过数字化手段整合为统一的叙事体系。大数据平台可以整合各遗址的参观数据、游客反馈和学术研究成果；VR 技术可以将不同地点的历史事件串联为连贯的虚拟体验；AI 讲解员可以根据游客的知识背景和兴趣提供个性化的红色文化讲解。
 数字化对红色文化传播的价值。 红色文化的传播面临"代际鸿沟"——年轻一代对革命历史的情感距离较远。数字化手段可以帮助缩小这一鸿沟：沉浸式体验让年轻人"亲身感受"历史的厚重，互动式学习让红色教育从"被动听讲"转变为"主动探索"，游戏化设计让历史学习变得有趣和富有挑战性。但数字化传播需要警惕"过度娱乐化"——红色文化的核心价值是历史的真实和精神的传承，数字技术是手段而非目的。
 本章从数字化意义、采集...</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长征文化资源的数字化整合。 贵州是长征途经的重要省份，拥有遵义会议会址、四渡赤水遗址、娄山关战斗遗址等众多红色文化资源。长征国家文化公园（贵州段）的建设，需要将这些分散的红色资源通过数字化手段整合为统一的叙事体系。大数据平台可以整合各遗址的参观数据、游客反馈和学术研究成果；VR 技术可以将不同地点的历史事件串联为连贯的虚拟体验；AI 讲解员可以根据游客的知识背景和兴趣提供个性化的红色文化讲解。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数字化对红色文化传播的价值。 红色文化的传播面临"代际鸿沟"——年轻一代对革命历史的情感距离较远。数字化手段可以帮助缩小这一鸿沟：沉浸式体验让年轻人"亲身感受"历史的厚重，互动式学习让红色教育从"被动听讲"转变为"主动探索"，游戏化设计让历史学习变得有趣和富有挑战性。但数字化传播需要警惕"过度娱乐化"——红色文化的核心价值是历史的真实和精神的传承，数字技术是手段而非目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数字化意义、采集记录技术、展示传播模式和贵州实践路径四个维度，系统阐述了文化遗产数字化的理论与实践。文化遗产数字化具有保护（留存数字档案）、研究（打开肉眼不可见的世界）和传播（让文化遗产走出深闺）三重价值，已被提升为国家战略。数字化采集需要在精度和成本之间权衡——激光扫描追求精度，摄影测量追求效率，非物质文化遗产的多模态记录则是综合挑战。数字化展示传播的核心在于创造"在场感"（VR）和"增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 11 章将转入本书最后一篇"治理与发展"，探讨数字文旅的政策、治理与伦理议题。</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简答题：简述文化遗产数字化的三重价值，并各举一个实例加以说明。</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10.4 文化遗产活化的贵州路径</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10.4.3 长征国家文化公园的数字化呈现 (续 1)</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简答题：简述文化遗产数字化的三重价值，并各举一个实例加以说明。
 2. 论述题：非物质文化遗产的数字化记录面临"固化"与"活化"的张力——数字化记录可能将"活的"非遗"固化"为"死的"数字档案，但也可能成为非遗传承和传播的新载体。请以安顺地戏或苗族银饰锻造为例，分析如何在数字化过程中平衡"记录"与"活化"的关系。
 3. 案例分析题：假设你负责天龙屯堡的数字活化项目，预算为 200 万元，周期为一年。请设计一份项目方案，包括数字化采集的内容和范围、展示传播的渠道和形式、以及预期成果和评估指标。
 4. 实践操作题：使用手机或相机，选择一件你身边的文化遗产（文物、老建筑、手工艺品、传统美食等），尝试拍摄一组可用于三维重建的照片，并使用免费软件（如 Meshroom）进行三维建模。记录你的操作过程、遇到的问题和解决方式，撰写一份 500 字左右的实践报告。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简答题：简述文化遗产数字化的三重价值，并各举一个实例加以说明。</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论述题：非物质文化遗产的数字化记录面临"固化"与"活化"的张力——数字化记录可能将"活的"非遗"固化"为"死的"数字档案，但也可能成为非遗传承和传播的新载体。请以安顺地戏或苗族银饰锻造为例，分析如何在数字化过程中平衡"记录"与"活化"的关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案例分析题：假设你负责天龙屯堡的数字活化项目，预算为 200 万元，周期为一年。请设计一份项目方案，包括数字化采集的内容和范围、展示传播的渠道和形式、以及预期成果和评估指标。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实践操作题：使用手机或相机，选择一件你身边的文化遗产（文物、老建筑、手工艺品、传统美食等），尝试拍摄一组可用于三维重建的照片，并使用免费软件（如 Meshroom）进行三维建模。记录你的操作过程、遇到的问题和解决方式，撰写一份 500 字左右的实践报告。</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10.4 文化遗产活化的贵州路径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10.4.1 屯堡文化数字化活化</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屯堡文化活化的核心命题。 屯堡文化面临的核心挑战不是"记录"（学界已有大量研究成果），而是"活化"——如何让这一六百年前的军事移民文化在今天仍然具有生命力和吸引力。数字化为这一命题提供了新的可能。</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10.4.2 民族非遗的数字化传承</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安顺蜡染的数字化创新。 安顺被誉为"蜡染之乡"，蜡染技艺是国家级非物质文化遗产。数字化在蜡染传承中的角色是多重的：作为记录工具（高清影像记录老艺人的完整工艺流程）、作为设计辅助（AI 辅助图案设计，帮助学习者克服"画不好"的障碍）、作为营销渠道（直播展示蜡染制作过程，在线销售蜡染产品）、作为体验载体...</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10.4.3 长征国家文化公园的数字化呈现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长征文化资源的数字化整合。 贵州是长征途经的重要省份，拥有遵义会议会址、四渡赤水遗址、娄山关战斗遗址等众多红色文化资源。长征国家文化公园（贵州段）的建设，需要将这些分散的红色资源通过数字化手段整合为统一的叙事体系。大数据平台可以整合各遗址的参观数据、游客反馈和学术研究成果；VR 技术可以将不同地点的...</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10.1.1 文化遗产数字化的意义与价值</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10.1.2 国际文化遗产数字化进程</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10.1.3 中国文化数字化战略</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10.2.1 三维扫描与摄影测量</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10.2.2 非物质文化遗产的数字化记录</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10.2.3 口述历史的数字化采集</a:t>
            </a:r>
            <a:endParaRPr lang="en-US" sz="1200" dirty="0"/>
          </a:p>
        </p:txBody>
      </p:sp>
      <p:sp>
        <p:nvSpPr>
          <p:cNvPr id="22" name="Shape 20"/>
          <p:cNvSpPr/>
          <p:nvPr/>
        </p:nvSpPr>
        <p:spPr>
          <a:xfrm>
            <a:off x="4754880" y="1005840"/>
            <a:ext cx="3931920" cy="457200"/>
          </a:xfrm>
          <a:prstGeom prst="rect">
            <a:avLst/>
          </a:prstGeom>
          <a:solidFill>
            <a:srgbClr val="F8FAFC"/>
          </a:solidFill>
          <a:ln/>
        </p:spPr>
      </p:sp>
      <p:sp>
        <p:nvSpPr>
          <p:cNvPr id="23" name="Shape 21"/>
          <p:cNvSpPr/>
          <p:nvPr/>
        </p:nvSpPr>
        <p:spPr>
          <a:xfrm>
            <a:off x="4754880" y="1005840"/>
            <a:ext cx="54864" cy="457200"/>
          </a:xfrm>
          <a:prstGeom prst="rect">
            <a:avLst/>
          </a:prstGeom>
          <a:solidFill>
            <a:srgbClr val="1C7293"/>
          </a:solidFill>
          <a:ln/>
        </p:spPr>
      </p:sp>
      <p:sp>
        <p:nvSpPr>
          <p:cNvPr id="24" name="Text 22"/>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10.3.1 虚拟博物馆与在线展览</a:t>
            </a:r>
            <a:endParaRPr lang="en-US" sz="1200" dirty="0"/>
          </a:p>
        </p:txBody>
      </p:sp>
      <p:sp>
        <p:nvSpPr>
          <p:cNvPr id="25" name="Shape 23"/>
          <p:cNvSpPr/>
          <p:nvPr/>
        </p:nvSpPr>
        <p:spPr>
          <a:xfrm>
            <a:off x="4754880" y="1508760"/>
            <a:ext cx="3931920" cy="457200"/>
          </a:xfrm>
          <a:prstGeom prst="rect">
            <a:avLst/>
          </a:prstGeom>
          <a:solidFill>
            <a:srgbClr val="F8FAFC"/>
          </a:solidFill>
          <a:ln/>
        </p:spPr>
      </p:sp>
      <p:sp>
        <p:nvSpPr>
          <p:cNvPr id="26" name="Shape 24"/>
          <p:cNvSpPr/>
          <p:nvPr/>
        </p:nvSpPr>
        <p:spPr>
          <a:xfrm>
            <a:off x="4754880" y="1508760"/>
            <a:ext cx="54864" cy="457200"/>
          </a:xfrm>
          <a:prstGeom prst="rect">
            <a:avLst/>
          </a:prstGeom>
          <a:solidFill>
            <a:srgbClr val="1C7293"/>
          </a:solidFill>
          <a:ln/>
        </p:spPr>
      </p:sp>
      <p:sp>
        <p:nvSpPr>
          <p:cNvPr id="27" name="Text 25"/>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10.3.2 AR/VR 文化遗产体验</a:t>
            </a:r>
            <a:endParaRPr lang="en-US" sz="1200" dirty="0"/>
          </a:p>
        </p:txBody>
      </p:sp>
      <p:sp>
        <p:nvSpPr>
          <p:cNvPr id="28" name="Shape 26"/>
          <p:cNvSpPr/>
          <p:nvPr/>
        </p:nvSpPr>
        <p:spPr>
          <a:xfrm>
            <a:off x="4754880" y="2011680"/>
            <a:ext cx="3931920" cy="457200"/>
          </a:xfrm>
          <a:prstGeom prst="rect">
            <a:avLst/>
          </a:prstGeom>
          <a:solidFill>
            <a:srgbClr val="F8FAFC"/>
          </a:solidFill>
          <a:ln/>
        </p:spPr>
      </p:sp>
      <p:sp>
        <p:nvSpPr>
          <p:cNvPr id="29" name="Shape 27"/>
          <p:cNvSpPr/>
          <p:nvPr/>
        </p:nvSpPr>
        <p:spPr>
          <a:xfrm>
            <a:off x="4754880" y="2011680"/>
            <a:ext cx="54864" cy="457200"/>
          </a:xfrm>
          <a:prstGeom prst="rect">
            <a:avLst/>
          </a:prstGeom>
          <a:solidFill>
            <a:srgbClr val="1C7293"/>
          </a:solidFill>
          <a:ln/>
        </p:spPr>
      </p:sp>
      <p:sp>
        <p:nvSpPr>
          <p:cNvPr id="30" name="Text 28"/>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10.3.3 社交媒体与文化遗产传播</a:t>
            </a:r>
            <a:endParaRPr lang="en-US" sz="1200" dirty="0"/>
          </a:p>
        </p:txBody>
      </p:sp>
      <p:sp>
        <p:nvSpPr>
          <p:cNvPr id="31" name="Shape 29"/>
          <p:cNvSpPr/>
          <p:nvPr/>
        </p:nvSpPr>
        <p:spPr>
          <a:xfrm>
            <a:off x="4754880" y="2514600"/>
            <a:ext cx="3931920" cy="457200"/>
          </a:xfrm>
          <a:prstGeom prst="rect">
            <a:avLst/>
          </a:prstGeom>
          <a:solidFill>
            <a:srgbClr val="F8FAFC"/>
          </a:solidFill>
          <a:ln/>
        </p:spPr>
      </p:sp>
      <p:sp>
        <p:nvSpPr>
          <p:cNvPr id="32" name="Shape 30"/>
          <p:cNvSpPr/>
          <p:nvPr/>
        </p:nvSpPr>
        <p:spPr>
          <a:xfrm>
            <a:off x="4754880" y="2514600"/>
            <a:ext cx="54864" cy="457200"/>
          </a:xfrm>
          <a:prstGeom prst="rect">
            <a:avLst/>
          </a:prstGeom>
          <a:solidFill>
            <a:srgbClr val="1C7293"/>
          </a:solidFill>
          <a:ln/>
        </p:spPr>
      </p:sp>
      <p:sp>
        <p:nvSpPr>
          <p:cNvPr id="33" name="Text 31"/>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10.4.1 屯堡文化数字化活化</a:t>
            </a:r>
            <a:endParaRPr lang="en-US" sz="1200" dirty="0"/>
          </a:p>
        </p:txBody>
      </p:sp>
      <p:sp>
        <p:nvSpPr>
          <p:cNvPr id="34" name="Shape 32"/>
          <p:cNvSpPr/>
          <p:nvPr/>
        </p:nvSpPr>
        <p:spPr>
          <a:xfrm>
            <a:off x="4754880" y="3017520"/>
            <a:ext cx="3931920" cy="457200"/>
          </a:xfrm>
          <a:prstGeom prst="rect">
            <a:avLst/>
          </a:prstGeom>
          <a:solidFill>
            <a:srgbClr val="F8FAFC"/>
          </a:solidFill>
          <a:ln/>
        </p:spPr>
      </p:sp>
      <p:sp>
        <p:nvSpPr>
          <p:cNvPr id="35" name="Shape 33"/>
          <p:cNvSpPr/>
          <p:nvPr/>
        </p:nvSpPr>
        <p:spPr>
          <a:xfrm>
            <a:off x="4754880" y="3017520"/>
            <a:ext cx="54864" cy="457200"/>
          </a:xfrm>
          <a:prstGeom prst="rect">
            <a:avLst/>
          </a:prstGeom>
          <a:solidFill>
            <a:srgbClr val="1C7293"/>
          </a:solidFill>
          <a:ln/>
        </p:spPr>
      </p:sp>
      <p:sp>
        <p:nvSpPr>
          <p:cNvPr id="36" name="Text 34"/>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10.4.2 民族非遗的数字化传承</a:t>
            </a:r>
            <a:endParaRPr lang="en-US" sz="1200" dirty="0"/>
          </a:p>
        </p:txBody>
      </p:sp>
      <p:sp>
        <p:nvSpPr>
          <p:cNvPr id="37" name="Shape 35"/>
          <p:cNvSpPr/>
          <p:nvPr/>
        </p:nvSpPr>
        <p:spPr>
          <a:xfrm>
            <a:off x="4754880" y="3520440"/>
            <a:ext cx="3931920" cy="457200"/>
          </a:xfrm>
          <a:prstGeom prst="rect">
            <a:avLst/>
          </a:prstGeom>
          <a:solidFill>
            <a:srgbClr val="F8FAFC"/>
          </a:solidFill>
          <a:ln/>
        </p:spPr>
      </p:sp>
      <p:sp>
        <p:nvSpPr>
          <p:cNvPr id="38" name="Shape 36"/>
          <p:cNvSpPr/>
          <p:nvPr/>
        </p:nvSpPr>
        <p:spPr>
          <a:xfrm>
            <a:off x="4754880" y="3520440"/>
            <a:ext cx="54864" cy="457200"/>
          </a:xfrm>
          <a:prstGeom prst="rect">
            <a:avLst/>
          </a:prstGeom>
          <a:solidFill>
            <a:srgbClr val="1C7293"/>
          </a:solidFill>
          <a:ln/>
        </p:spPr>
      </p:sp>
      <p:sp>
        <p:nvSpPr>
          <p:cNvPr id="39" name="Text 37"/>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10.4.3 长征国家文化公园的数字化呈现</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课程讨论与延伸</a:t>
            </a:r>
            <a:endParaRPr lang="en-US" sz="2600" dirty="0"/>
          </a:p>
        </p:txBody>
      </p:sp>
      <p:sp>
        <p:nvSpPr>
          <p:cNvPr id="4" name="Shape 2"/>
          <p:cNvSpPr/>
          <p:nvPr/>
        </p:nvSpPr>
        <p:spPr>
          <a:xfrm>
            <a:off x="457200" y="1005840"/>
            <a:ext cx="8229600" cy="640080"/>
          </a:xfrm>
          <a:prstGeom prst="rect">
            <a:avLst/>
          </a:prstGeom>
          <a:solidFill>
            <a:srgbClr val="F8FAFC"/>
          </a:solidFill>
          <a:ln/>
        </p:spPr>
      </p:sp>
      <p:sp>
        <p:nvSpPr>
          <p:cNvPr id="5" name="Shape 3"/>
          <p:cNvSpPr/>
          <p:nvPr/>
        </p:nvSpPr>
        <p:spPr>
          <a:xfrm>
            <a:off x="457200" y="1005840"/>
            <a:ext cx="73152" cy="640080"/>
          </a:xfrm>
          <a:prstGeom prst="rect">
            <a:avLst/>
          </a:prstGeom>
          <a:solidFill>
            <a:srgbClr val="EF4444"/>
          </a:solidFill>
          <a:ln/>
        </p:spPr>
      </p:sp>
      <p:sp>
        <p:nvSpPr>
          <p:cNvPr id="6" name="Shape 4"/>
          <p:cNvSpPr/>
          <p:nvPr/>
        </p:nvSpPr>
        <p:spPr>
          <a:xfrm>
            <a:off x="640080" y="1124712"/>
            <a:ext cx="320040" cy="320040"/>
          </a:xfrm>
          <a:prstGeom prst="ellipse">
            <a:avLst/>
          </a:prstGeom>
          <a:solidFill>
            <a:srgbClr val="EF4444"/>
          </a:solidFill>
          <a:ln/>
        </p:spPr>
      </p:sp>
      <p:sp>
        <p:nvSpPr>
          <p:cNvPr id="7" name="Text 5"/>
          <p:cNvSpPr/>
          <p:nvPr/>
        </p:nvSpPr>
        <p:spPr>
          <a:xfrm>
            <a:off x="640080" y="112471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097280" y="105156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10.1 文化遗产数字化概述：结合实际案例分析其核心观点的应用场景</a:t>
            </a:r>
            <a:endParaRPr lang="en-US" sz="1300" dirty="0"/>
          </a:p>
        </p:txBody>
      </p:sp>
      <p:sp>
        <p:nvSpPr>
          <p:cNvPr id="9" name="Shape 7"/>
          <p:cNvSpPr/>
          <p:nvPr/>
        </p:nvSpPr>
        <p:spPr>
          <a:xfrm>
            <a:off x="457200" y="1737360"/>
            <a:ext cx="8229600" cy="640080"/>
          </a:xfrm>
          <a:prstGeom prst="rect">
            <a:avLst/>
          </a:prstGeom>
          <a:solidFill>
            <a:srgbClr val="F8FAFC"/>
          </a:solidFill>
          <a:ln/>
        </p:spPr>
      </p:sp>
      <p:sp>
        <p:nvSpPr>
          <p:cNvPr id="10" name="Shape 8"/>
          <p:cNvSpPr/>
          <p:nvPr/>
        </p:nvSpPr>
        <p:spPr>
          <a:xfrm>
            <a:off x="457200" y="1737360"/>
            <a:ext cx="73152" cy="640080"/>
          </a:xfrm>
          <a:prstGeom prst="rect">
            <a:avLst/>
          </a:prstGeom>
          <a:solidFill>
            <a:srgbClr val="EF4444"/>
          </a:solidFill>
          <a:ln/>
        </p:spPr>
      </p:sp>
      <p:sp>
        <p:nvSpPr>
          <p:cNvPr id="11" name="Shape 9"/>
          <p:cNvSpPr/>
          <p:nvPr/>
        </p:nvSpPr>
        <p:spPr>
          <a:xfrm>
            <a:off x="640080" y="1856232"/>
            <a:ext cx="320040" cy="320040"/>
          </a:xfrm>
          <a:prstGeom prst="ellipse">
            <a:avLst/>
          </a:prstGeom>
          <a:solidFill>
            <a:srgbClr val="EF4444"/>
          </a:solidFill>
          <a:ln/>
        </p:spPr>
      </p:sp>
      <p:sp>
        <p:nvSpPr>
          <p:cNvPr id="12" name="Text 10"/>
          <p:cNvSpPr/>
          <p:nvPr/>
        </p:nvSpPr>
        <p:spPr>
          <a:xfrm>
            <a:off x="640080" y="185623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3" name="Text 11"/>
          <p:cNvSpPr/>
          <p:nvPr/>
        </p:nvSpPr>
        <p:spPr>
          <a:xfrm>
            <a:off x="1097280" y="178308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10.2 数字化采集与记录：结合实际案例分析其核心观点的应用场景</a:t>
            </a:r>
            <a:endParaRPr lang="en-US" sz="1300" dirty="0"/>
          </a:p>
        </p:txBody>
      </p:sp>
      <p:sp>
        <p:nvSpPr>
          <p:cNvPr id="14" name="Shape 12"/>
          <p:cNvSpPr/>
          <p:nvPr/>
        </p:nvSpPr>
        <p:spPr>
          <a:xfrm>
            <a:off x="457200" y="2468880"/>
            <a:ext cx="8229600" cy="640080"/>
          </a:xfrm>
          <a:prstGeom prst="rect">
            <a:avLst/>
          </a:prstGeom>
          <a:solidFill>
            <a:srgbClr val="F8FAFC"/>
          </a:solidFill>
          <a:ln/>
        </p:spPr>
      </p:sp>
      <p:sp>
        <p:nvSpPr>
          <p:cNvPr id="15" name="Shape 13"/>
          <p:cNvSpPr/>
          <p:nvPr/>
        </p:nvSpPr>
        <p:spPr>
          <a:xfrm>
            <a:off x="457200" y="2468880"/>
            <a:ext cx="73152" cy="640080"/>
          </a:xfrm>
          <a:prstGeom prst="rect">
            <a:avLst/>
          </a:prstGeom>
          <a:solidFill>
            <a:srgbClr val="EF4444"/>
          </a:solidFill>
          <a:ln/>
        </p:spPr>
      </p:sp>
      <p:sp>
        <p:nvSpPr>
          <p:cNvPr id="16" name="Shape 14"/>
          <p:cNvSpPr/>
          <p:nvPr/>
        </p:nvSpPr>
        <p:spPr>
          <a:xfrm>
            <a:off x="640080" y="2587752"/>
            <a:ext cx="320040" cy="320040"/>
          </a:xfrm>
          <a:prstGeom prst="ellipse">
            <a:avLst/>
          </a:prstGeom>
          <a:solidFill>
            <a:srgbClr val="EF4444"/>
          </a:solidFill>
          <a:ln/>
        </p:spPr>
      </p:sp>
      <p:sp>
        <p:nvSpPr>
          <p:cNvPr id="17" name="Text 15"/>
          <p:cNvSpPr/>
          <p:nvPr/>
        </p:nvSpPr>
        <p:spPr>
          <a:xfrm>
            <a:off x="640080" y="258775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6"/>
          <p:cNvSpPr/>
          <p:nvPr/>
        </p:nvSpPr>
        <p:spPr>
          <a:xfrm>
            <a:off x="1097280" y="251460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10.3 数字化展示与传播：结合实际案例分析其核心观点的应用场景</a:t>
            </a:r>
            <a:endParaRPr lang="en-US" sz="1300" dirty="0"/>
          </a:p>
        </p:txBody>
      </p:sp>
      <p:sp>
        <p:nvSpPr>
          <p:cNvPr id="19" name="Shape 17"/>
          <p:cNvSpPr/>
          <p:nvPr/>
        </p:nvSpPr>
        <p:spPr>
          <a:xfrm>
            <a:off x="457200" y="3200400"/>
            <a:ext cx="8229600" cy="640080"/>
          </a:xfrm>
          <a:prstGeom prst="rect">
            <a:avLst/>
          </a:prstGeom>
          <a:solidFill>
            <a:srgbClr val="F8FAFC"/>
          </a:solidFill>
          <a:ln/>
        </p:spPr>
      </p:sp>
      <p:sp>
        <p:nvSpPr>
          <p:cNvPr id="20" name="Shape 18"/>
          <p:cNvSpPr/>
          <p:nvPr/>
        </p:nvSpPr>
        <p:spPr>
          <a:xfrm>
            <a:off x="457200" y="3200400"/>
            <a:ext cx="73152" cy="640080"/>
          </a:xfrm>
          <a:prstGeom prst="rect">
            <a:avLst/>
          </a:prstGeom>
          <a:solidFill>
            <a:srgbClr val="EF4444"/>
          </a:solidFill>
          <a:ln/>
        </p:spPr>
      </p:sp>
      <p:sp>
        <p:nvSpPr>
          <p:cNvPr id="21" name="Shape 19"/>
          <p:cNvSpPr/>
          <p:nvPr/>
        </p:nvSpPr>
        <p:spPr>
          <a:xfrm>
            <a:off x="640080" y="3319272"/>
            <a:ext cx="320040" cy="320040"/>
          </a:xfrm>
          <a:prstGeom prst="ellipse">
            <a:avLst/>
          </a:prstGeom>
          <a:solidFill>
            <a:srgbClr val="EF4444"/>
          </a:solidFill>
          <a:ln/>
        </p:spPr>
      </p:sp>
      <p:sp>
        <p:nvSpPr>
          <p:cNvPr id="22" name="Text 20"/>
          <p:cNvSpPr/>
          <p:nvPr/>
        </p:nvSpPr>
        <p:spPr>
          <a:xfrm>
            <a:off x="640080" y="331927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324612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10.4 文化遗产活化的贵州路径：结合实际案例分析其核心观点的应用场景</a:t>
            </a:r>
            <a:endParaRPr lang="en-US" sz="1300" dirty="0"/>
          </a:p>
        </p:txBody>
      </p:sp>
      <p:sp>
        <p:nvSpPr>
          <p:cNvPr id="24" name="Shape 22"/>
          <p:cNvSpPr/>
          <p:nvPr/>
        </p:nvSpPr>
        <p:spPr>
          <a:xfrm>
            <a:off x="457200" y="3931920"/>
            <a:ext cx="8229600" cy="640080"/>
          </a:xfrm>
          <a:prstGeom prst="rect">
            <a:avLst/>
          </a:prstGeom>
          <a:solidFill>
            <a:srgbClr val="F8FAFC"/>
          </a:solidFill>
          <a:ln/>
        </p:spPr>
      </p:sp>
      <p:sp>
        <p:nvSpPr>
          <p:cNvPr id="25" name="Shape 23"/>
          <p:cNvSpPr/>
          <p:nvPr/>
        </p:nvSpPr>
        <p:spPr>
          <a:xfrm>
            <a:off x="457200" y="3931920"/>
            <a:ext cx="73152" cy="640080"/>
          </a:xfrm>
          <a:prstGeom prst="rect">
            <a:avLst/>
          </a:prstGeom>
          <a:solidFill>
            <a:srgbClr val="EF4444"/>
          </a:solidFill>
          <a:ln/>
        </p:spPr>
      </p:sp>
      <p:sp>
        <p:nvSpPr>
          <p:cNvPr id="26" name="Shape 24"/>
          <p:cNvSpPr/>
          <p:nvPr/>
        </p:nvSpPr>
        <p:spPr>
          <a:xfrm>
            <a:off x="640080" y="4050792"/>
            <a:ext cx="320040" cy="320040"/>
          </a:xfrm>
          <a:prstGeom prst="ellipse">
            <a:avLst/>
          </a:prstGeom>
          <a:solidFill>
            <a:srgbClr val="EF4444"/>
          </a:solidFill>
          <a:ln/>
        </p:spPr>
      </p:sp>
      <p:sp>
        <p:nvSpPr>
          <p:cNvPr id="27" name="Text 25"/>
          <p:cNvSpPr/>
          <p:nvPr/>
        </p:nvSpPr>
        <p:spPr>
          <a:xfrm>
            <a:off x="640080" y="4050792"/>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8" name="Text 26"/>
          <p:cNvSpPr/>
          <p:nvPr/>
        </p:nvSpPr>
        <p:spPr>
          <a:xfrm>
            <a:off x="1097280" y="3977640"/>
            <a:ext cx="7315200" cy="548640"/>
          </a:xfrm>
          <a:prstGeom prst="rect">
            <a:avLst/>
          </a:prstGeom>
          <a:noFill/>
          <a:ln/>
        </p:spPr>
        <p:txBody>
          <a:bodyPr wrap="square" lIns="0" tIns="0" rIns="0" bIns="0" rtlCol="0" anchor="ctr"/>
          <a:lstStyle/>
          <a:p>
            <a:pPr algn="l" indent="0" marL="0">
              <a:lnSpc>
                <a:spcPct val="120000"/>
              </a:lnSpc>
              <a:buNone/>
            </a:pPr>
            <a:r>
              <a:rPr lang="en-US" sz="1300" dirty="0">
                <a:solidFill>
                  <a:srgbClr val="1E293B"/>
                </a:solidFill>
                <a:latin typeface="Calibri" pitchFamily="34" charset="0"/>
                <a:ea typeface="Calibri" pitchFamily="34" charset="-122"/>
                <a:cs typeface="Calibri" pitchFamily="34" charset="-120"/>
              </a:rPr>
              <a:t>延伸阅读：查阅近两年数字文旅领域相关学术论文，对比本章观点</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EF4444"/>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思考与讨论</a:t>
            </a:r>
            <a:endParaRPr lang="en-US" sz="2800" dirty="0"/>
          </a:p>
        </p:txBody>
      </p:sp>
      <p:sp>
        <p:nvSpPr>
          <p:cNvPr id="4" name="Shape 2"/>
          <p:cNvSpPr/>
          <p:nvPr/>
        </p:nvSpPr>
        <p:spPr>
          <a:xfrm>
            <a:off x="457200" y="1005840"/>
            <a:ext cx="8229600" cy="822960"/>
          </a:xfrm>
          <a:prstGeom prst="rect">
            <a:avLst/>
          </a:prstGeom>
          <a:solidFill>
            <a:srgbClr val="F8FAFC"/>
          </a:solidFill>
          <a:ln/>
        </p:spPr>
      </p:sp>
      <p:sp>
        <p:nvSpPr>
          <p:cNvPr id="5" name="Shape 3"/>
          <p:cNvSpPr/>
          <p:nvPr/>
        </p:nvSpPr>
        <p:spPr>
          <a:xfrm>
            <a:off x="457200" y="1005840"/>
            <a:ext cx="73152" cy="822960"/>
          </a:xfrm>
          <a:prstGeom prst="rect">
            <a:avLst/>
          </a:prstGeom>
          <a:solidFill>
            <a:srgbClr val="065A82"/>
          </a:solidFill>
          <a:ln/>
        </p:spPr>
      </p:sp>
      <p:sp>
        <p:nvSpPr>
          <p:cNvPr id="6" name="Shape 4"/>
          <p:cNvSpPr/>
          <p:nvPr/>
        </p:nvSpPr>
        <p:spPr>
          <a:xfrm>
            <a:off x="640080" y="1143000"/>
            <a:ext cx="365760" cy="365760"/>
          </a:xfrm>
          <a:prstGeom prst="ellipse">
            <a:avLst/>
          </a:prstGeom>
          <a:solidFill>
            <a:srgbClr val="065A82"/>
          </a:solidFill>
          <a:ln/>
        </p:spPr>
      </p:sp>
      <p:sp>
        <p:nvSpPr>
          <p:cNvPr id="7" name="Text 5"/>
          <p:cNvSpPr/>
          <p:nvPr/>
        </p:nvSpPr>
        <p:spPr>
          <a:xfrm>
            <a:off x="640080" y="11430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Text 6"/>
          <p:cNvSpPr/>
          <p:nvPr/>
        </p:nvSpPr>
        <p:spPr>
          <a:xfrm>
            <a:off x="1188720" y="105156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简答题：简述文化遗产数字化的三重价值，并各举一个实例加以说明。</a:t>
            </a:r>
            <a:endParaRPr lang="en-US" sz="1200" dirty="0"/>
          </a:p>
        </p:txBody>
      </p:sp>
      <p:sp>
        <p:nvSpPr>
          <p:cNvPr id="9" name="Shape 7"/>
          <p:cNvSpPr/>
          <p:nvPr/>
        </p:nvSpPr>
        <p:spPr>
          <a:xfrm>
            <a:off x="457200" y="1965960"/>
            <a:ext cx="8229600" cy="822960"/>
          </a:xfrm>
          <a:prstGeom prst="rect">
            <a:avLst/>
          </a:prstGeom>
          <a:solidFill>
            <a:srgbClr val="F8FAFC"/>
          </a:solidFill>
          <a:ln/>
        </p:spPr>
      </p:sp>
      <p:sp>
        <p:nvSpPr>
          <p:cNvPr id="10" name="Shape 8"/>
          <p:cNvSpPr/>
          <p:nvPr/>
        </p:nvSpPr>
        <p:spPr>
          <a:xfrm>
            <a:off x="457200" y="1965960"/>
            <a:ext cx="73152" cy="822960"/>
          </a:xfrm>
          <a:prstGeom prst="rect">
            <a:avLst/>
          </a:prstGeom>
          <a:solidFill>
            <a:srgbClr val="1C7293"/>
          </a:solidFill>
          <a:ln/>
        </p:spPr>
      </p:sp>
      <p:sp>
        <p:nvSpPr>
          <p:cNvPr id="11" name="Shape 9"/>
          <p:cNvSpPr/>
          <p:nvPr/>
        </p:nvSpPr>
        <p:spPr>
          <a:xfrm>
            <a:off x="640080" y="2103120"/>
            <a:ext cx="365760" cy="365760"/>
          </a:xfrm>
          <a:prstGeom prst="ellipse">
            <a:avLst/>
          </a:prstGeom>
          <a:solidFill>
            <a:srgbClr val="1C7293"/>
          </a:solidFill>
          <a:ln/>
        </p:spPr>
      </p:sp>
      <p:sp>
        <p:nvSpPr>
          <p:cNvPr id="12" name="Text 10"/>
          <p:cNvSpPr/>
          <p:nvPr/>
        </p:nvSpPr>
        <p:spPr>
          <a:xfrm>
            <a:off x="640080" y="21031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3" name="Text 11"/>
          <p:cNvSpPr/>
          <p:nvPr/>
        </p:nvSpPr>
        <p:spPr>
          <a:xfrm>
            <a:off x="1188720" y="201168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论述题：非物质文化遗产的数字化记录面临"固化"与"活化"的张力——数字化记录可能将"活的"非遗"固化"为"死的"数字档案，但也可能成为非遗传承和传播的新载体。请以安顺地戏或苗族银饰锻造为例，分析如何在数字化过程中平衡"记录"与"活化"的关系。</a:t>
            </a:r>
            <a:endParaRPr lang="en-US" sz="1200" dirty="0"/>
          </a:p>
        </p:txBody>
      </p:sp>
      <p:sp>
        <p:nvSpPr>
          <p:cNvPr id="14" name="Shape 12"/>
          <p:cNvSpPr/>
          <p:nvPr/>
        </p:nvSpPr>
        <p:spPr>
          <a:xfrm>
            <a:off x="457200" y="2926080"/>
            <a:ext cx="8229600" cy="822960"/>
          </a:xfrm>
          <a:prstGeom prst="rect">
            <a:avLst/>
          </a:prstGeom>
          <a:solidFill>
            <a:srgbClr val="F8FAFC"/>
          </a:solidFill>
          <a:ln/>
        </p:spPr>
      </p:sp>
      <p:sp>
        <p:nvSpPr>
          <p:cNvPr id="15" name="Shape 13"/>
          <p:cNvSpPr/>
          <p:nvPr/>
        </p:nvSpPr>
        <p:spPr>
          <a:xfrm>
            <a:off x="457200" y="2926080"/>
            <a:ext cx="73152" cy="822960"/>
          </a:xfrm>
          <a:prstGeom prst="rect">
            <a:avLst/>
          </a:prstGeom>
          <a:solidFill>
            <a:srgbClr val="F59E0B"/>
          </a:solidFill>
          <a:ln/>
        </p:spPr>
      </p:sp>
      <p:sp>
        <p:nvSpPr>
          <p:cNvPr id="16" name="Shape 14"/>
          <p:cNvSpPr/>
          <p:nvPr/>
        </p:nvSpPr>
        <p:spPr>
          <a:xfrm>
            <a:off x="640080" y="3063240"/>
            <a:ext cx="365760" cy="365760"/>
          </a:xfrm>
          <a:prstGeom prst="ellipse">
            <a:avLst/>
          </a:prstGeom>
          <a:solidFill>
            <a:srgbClr val="F59E0B"/>
          </a:solidFill>
          <a:ln/>
        </p:spPr>
      </p:sp>
      <p:sp>
        <p:nvSpPr>
          <p:cNvPr id="17" name="Text 15"/>
          <p:cNvSpPr/>
          <p:nvPr/>
        </p:nvSpPr>
        <p:spPr>
          <a:xfrm>
            <a:off x="640080" y="30632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Text 16"/>
          <p:cNvSpPr/>
          <p:nvPr/>
        </p:nvSpPr>
        <p:spPr>
          <a:xfrm>
            <a:off x="1188720" y="297180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案例分析题：假设你负责天龙屯堡的数字活化项目，预算为 200 万元，周期为一年。请设计一份项目方案，包括数字化采集的内容和范围、展示传播的渠道和形式、以及预期成果和评估指标。</a:t>
            </a:r>
            <a:endParaRPr lang="en-US" sz="1200" dirty="0"/>
          </a:p>
        </p:txBody>
      </p:sp>
      <p:sp>
        <p:nvSpPr>
          <p:cNvPr id="19" name="Shape 17"/>
          <p:cNvSpPr/>
          <p:nvPr/>
        </p:nvSpPr>
        <p:spPr>
          <a:xfrm>
            <a:off x="457200" y="3886200"/>
            <a:ext cx="8229600" cy="822960"/>
          </a:xfrm>
          <a:prstGeom prst="rect">
            <a:avLst/>
          </a:prstGeom>
          <a:solidFill>
            <a:srgbClr val="F8FAFC"/>
          </a:solidFill>
          <a:ln/>
        </p:spPr>
      </p:sp>
      <p:sp>
        <p:nvSpPr>
          <p:cNvPr id="20" name="Shape 18"/>
          <p:cNvSpPr/>
          <p:nvPr/>
        </p:nvSpPr>
        <p:spPr>
          <a:xfrm>
            <a:off x="457200" y="3886200"/>
            <a:ext cx="73152" cy="822960"/>
          </a:xfrm>
          <a:prstGeom prst="rect">
            <a:avLst/>
          </a:prstGeom>
          <a:solidFill>
            <a:srgbClr val="10B981"/>
          </a:solidFill>
          <a:ln/>
        </p:spPr>
      </p:sp>
      <p:sp>
        <p:nvSpPr>
          <p:cNvPr id="21" name="Shape 19"/>
          <p:cNvSpPr/>
          <p:nvPr/>
        </p:nvSpPr>
        <p:spPr>
          <a:xfrm>
            <a:off x="640080" y="4023360"/>
            <a:ext cx="365760" cy="365760"/>
          </a:xfrm>
          <a:prstGeom prst="ellipse">
            <a:avLst/>
          </a:prstGeom>
          <a:solidFill>
            <a:srgbClr val="10B981"/>
          </a:solidFill>
          <a:ln/>
        </p:spPr>
      </p:sp>
      <p:sp>
        <p:nvSpPr>
          <p:cNvPr id="22" name="Text 20"/>
          <p:cNvSpPr/>
          <p:nvPr/>
        </p:nvSpPr>
        <p:spPr>
          <a:xfrm>
            <a:off x="640080" y="4023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3" name="Text 21"/>
          <p:cNvSpPr/>
          <p:nvPr/>
        </p:nvSpPr>
        <p:spPr>
          <a:xfrm>
            <a:off x="1188720" y="3931920"/>
            <a:ext cx="7315200" cy="731520"/>
          </a:xfrm>
          <a:prstGeom prst="rect">
            <a:avLst/>
          </a:prstGeom>
          <a:noFill/>
          <a:ln/>
        </p:spPr>
        <p:txBody>
          <a:bodyPr wrap="square" lIns="0" tIns="0" rIns="0" bIns="0" rtlCol="0" anchor="ctr"/>
          <a:lstStyle/>
          <a:p>
            <a:pPr algn="l" indent="0" marL="0">
              <a:lnSpc>
                <a:spcPct val="120000"/>
              </a:lnSpc>
              <a:buNone/>
            </a:pPr>
            <a:r>
              <a:rPr lang="en-US" sz="1200" dirty="0">
                <a:solidFill>
                  <a:srgbClr val="1E293B"/>
                </a:solidFill>
                <a:latin typeface="Calibri" pitchFamily="34" charset="0"/>
                <a:ea typeface="Calibri" pitchFamily="34" charset="-122"/>
                <a:cs typeface="Calibri" pitchFamily="34" charset="-120"/>
              </a:rPr>
              <a:t>实践操作题：使用手机或相机，选择一件你身边的文化遗产（文物、老建筑、手工艺品、传统美食等），尝试拍摄一组可用于三维重建的照片，并使用免费软件（如 Meshroom）进行三维建模。记录你的操作过程、遇到的问题和解决方式，撰写一份 500 字左右的实践报告。</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本章从数字化意义、采集记录技术、展示传播模式和贵州实践路径四个维度，系统阐述了文化遗产数字化的理论与实践。 文化遗产数字化具有保护（留存数字档案）、研究（打开肉眼不可见的世界）和传播（让文化遗产走出深闺）三重价值，已被提升为国家战略。 数字化采集需要在精度和成本之间权衡——激光扫描追求精度，摄影测量追求效率，非物质文化遗产的多模态记录则是综合挑战。 数字化展示传播的核心在于创造"在场感"（VR）和"增强现实"（AR），社交媒体的"出圈"则依赖情感共鸣、视觉冲击和参与感的结合。 贵州的屯堡文化、民族非遗和长征国家文化公园为文化遗产数字化活化提供了丰富的实践场域——数字化不是要让文化遗产"住进硬盘里"，而是要让它们"活在数字时代里"。</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参考文献</a:t>
            </a:r>
            <a:endParaRPr lang="en-US" sz="2800" dirty="0"/>
          </a:p>
        </p:txBody>
      </p:sp>
      <p:sp>
        <p:nvSpPr>
          <p:cNvPr id="4" name="Text 2"/>
          <p:cNvSpPr/>
          <p:nvPr/>
        </p:nvSpPr>
        <p:spPr>
          <a:xfrm>
            <a:off x="457200" y="100584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[28] 文连阳, 陈柏福. 文化遗产保护传承的旅游化设计——数字文旅的分析视角[J]. 旅游学刊, 2025, 40(3): 45-58.</a:t>
            </a:r>
            <a:endParaRPr lang="en-US" sz="1100" dirty="0"/>
          </a:p>
        </p:txBody>
      </p:sp>
      <p:sp>
        <p:nvSpPr>
          <p:cNvPr id="5" name="Text 3"/>
          <p:cNvSpPr/>
          <p:nvPr/>
        </p:nvSpPr>
        <p:spPr>
          <a:xfrm>
            <a:off x="457200" y="137160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[29] Collins-Kreiner N, Petrevska B. Cultural tourism in the digital age[J]. Tourism Culture &amp; Communication, 2015, 15(3): 153-167.</a:t>
            </a:r>
            <a:endParaRPr lang="en-US" sz="1100" dirty="0"/>
          </a:p>
        </p:txBody>
      </p:sp>
      <p:sp>
        <p:nvSpPr>
          <p:cNvPr id="6" name="Text 4"/>
          <p:cNvSpPr/>
          <p:nvPr/>
        </p:nvSpPr>
        <p:spPr>
          <a:xfrm>
            <a:off x="457200" y="1737360"/>
            <a:ext cx="8229600" cy="347472"/>
          </a:xfrm>
          <a:prstGeom prst="rect">
            <a:avLst/>
          </a:prstGeom>
          <a:noFill/>
          <a:ln/>
        </p:spPr>
        <p:txBody>
          <a:bodyPr wrap="square" lIns="0" tIns="0" rIns="0" bIns="0" rtlCol="0" anchor="ctr"/>
          <a:lstStyle/>
          <a:p>
            <a:pPr algn="l" indent="0" marL="0">
              <a:buNone/>
            </a:pPr>
            <a:r>
              <a:rPr lang="en-US" sz="1100" dirty="0">
                <a:solidFill>
                  <a:srgbClr val="1E293B"/>
                </a:solidFill>
                <a:latin typeface="Calibri" pitchFamily="34" charset="0"/>
                <a:ea typeface="Calibri" pitchFamily="34" charset="-122"/>
                <a:cs typeface="Calibri" pitchFamily="34" charset="-120"/>
              </a:rPr>
              <a:t>[30] 易伶, 肖俊婷, 李玉琳, 等. 数字文旅背景下旅游管理专业课程改革研究[J]. 教育现代化, 2024, 11(15): 88-95.</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数字文旅概论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数字文旅概论 - 第10章 文化遗产数字化活化</dc:title>
  <dc:subject>PptxGenJS Presentation</dc:subject>
  <dc:creator>安顺学院旅游管理学院</dc:creator>
  <cp:lastModifiedBy>安顺学院旅游管理学院</cp:lastModifiedBy>
  <cp:revision>1</cp:revision>
  <dcterms:created xsi:type="dcterms:W3CDTF">2026-07-28T13:01:00Z</dcterms:created>
  <dcterms:modified xsi:type="dcterms:W3CDTF">2026-07-28T13:01:00Z</dcterms:modified>
</cp:coreProperties>
</file>