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notesMasterIdLst>
    <p:notesMasterId r:id="rId4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第一篇：概念与理论基础</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1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数字文旅的概念与内涵</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数字文旅概论  |  安顺学院旅游管理学院</a:t>
            </a:r>
            <a:endParaRPr lang="en-US" sz="1200" dirty="0"/>
          </a:p>
        </p:txBody>
      </p:sp>
      <p:sp>
        <p:nvSpPr>
          <p:cNvPr id="8" name="Shape 6"/>
          <p:cNvSpPr/>
          <p:nvPr/>
        </p:nvSpPr>
        <p:spPr>
          <a:xfrm>
            <a:off x="7498080" y="731520"/>
            <a:ext cx="1097280" cy="1097280"/>
          </a:xfrm>
          <a:prstGeom prst="ellipse">
            <a:avLst/>
          </a:prstGeom>
          <a:solidFill>
            <a:srgbClr val="065A82">
              <a:alpha val="40000"/>
            </a:srgbClr>
          </a:solidFill>
          <a:ln/>
        </p:spPr>
      </p:sp>
      <p:sp>
        <p:nvSpPr>
          <p:cNvPr id="9" name="Shape 7"/>
          <p:cNvSpPr/>
          <p:nvPr/>
        </p:nvSpPr>
        <p:spPr>
          <a:xfrm>
            <a:off x="8046720" y="3474720"/>
            <a:ext cx="731520" cy="731520"/>
          </a:xfrm>
          <a:prstGeom prst="ellipse">
            <a:avLst/>
          </a:prstGeom>
          <a:solidFill>
            <a:srgbClr val="1C7293">
              <a:alpha val="50000"/>
            </a:srgbClr>
          </a:solidFill>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掌握数字文旅的定义、核心特征与学科定位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能辨析数字文旅与智慧旅游、文旅信息化等相关概念的区别</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建立数字化转型背景下文旅学科发展的使命感</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数字中国战略与文旅强国</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2020 年 5 月，贵州省在全国率先推出全域智慧旅游平台——"一码游贵州"。游客只需扫描一个二维码，即可在一个微信小程序内完成全省景区的门票预约、导航导览、酒店预订、特产购买、咨询投诉等全流程服务。截至 2024 年底，该平台已接入全省 400 余家 A 级景区、超过 3 万家酒店民宿和数万家餐饮商户，累计服务游客超过 5 亿人次。</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一码游贵州"不仅仅是一个技术工具，它更是一个典型的数字文旅生态系统：以数据为纽带，将政府管理、企业运营、游客体验三方连接在一起；以平台为载体，重构了旅游资源的分发方式和游客的服务获取方式；以智能为核心，通过大数据分析优化客流调度、精准营销和应急管理。这一案例生动诠释了数字文旅"是什么"——它既不是简单的"旅游+互联网"，也不是"景区信息化"的升级版，而是一种全新的产业形态和学科范式。</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"一码游贵州"与传统的在线旅游平台（如携程、美团）有何本质区别？</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如果去掉二维码和微信小程序，"一码游贵州"背后的数字化能力还剩下什么？</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为什么说数字文旅是一种"新的产业形态"而非仅仅是"技术工具"？</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 数字文旅的定义与边界</a:t>
            </a:r>
            <a:endParaRPr lang="en-US" sz="1600" dirty="0"/>
          </a:p>
        </p:txBody>
      </p:sp>
      <p:sp>
        <p:nvSpPr>
          <p:cNvPr id="7" name="Text 5"/>
          <p:cNvSpPr/>
          <p:nvPr/>
        </p:nvSpPr>
        <p:spPr>
          <a:xfrm>
            <a:off x="1005840" y="137160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1.1.1 数字文旅的提出与演进  |  1.1.2 数字文旅的核心定义  |  1.1.3 数字文旅与相关概念辨析</a:t>
            </a:r>
            <a:endParaRPr lang="en-US" sz="1100" dirty="0"/>
          </a:p>
        </p:txBody>
      </p:sp>
      <p:sp>
        <p:nvSpPr>
          <p:cNvPr id="8" name="Shape 6"/>
          <p:cNvSpPr/>
          <p:nvPr/>
        </p:nvSpPr>
        <p:spPr>
          <a:xfrm>
            <a:off x="457200" y="1737360"/>
            <a:ext cx="365760" cy="365760"/>
          </a:xfrm>
          <a:prstGeom prst="ellipse">
            <a:avLst/>
          </a:prstGeom>
          <a:solidFill>
            <a:srgbClr val="1C7293"/>
          </a:solidFill>
          <a:ln/>
        </p:spPr>
      </p:sp>
      <p:sp>
        <p:nvSpPr>
          <p:cNvPr id="9" name="Text 7"/>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Text 8"/>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 数字文旅的学科属性</a:t>
            </a:r>
            <a:endParaRPr lang="en-US" sz="1600" dirty="0"/>
          </a:p>
        </p:txBody>
      </p:sp>
      <p:sp>
        <p:nvSpPr>
          <p:cNvPr id="11" name="Text 9"/>
          <p:cNvSpPr/>
          <p:nvPr/>
        </p:nvSpPr>
        <p:spPr>
          <a:xfrm>
            <a:off x="1005840" y="210312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1.2.1 学科交叉特征  |  1.2.2 数字文旅研究的核心议题  |  1.2.3 数字文旅人才培养的知识体系</a:t>
            </a:r>
            <a:endParaRPr lang="en-US" sz="1100" dirty="0"/>
          </a:p>
        </p:txBody>
      </p:sp>
      <p:sp>
        <p:nvSpPr>
          <p:cNvPr id="12" name="Shape 10"/>
          <p:cNvSpPr/>
          <p:nvPr/>
        </p:nvSpPr>
        <p:spPr>
          <a:xfrm>
            <a:off x="457200" y="2468880"/>
            <a:ext cx="365760" cy="365760"/>
          </a:xfrm>
          <a:prstGeom prst="ellipse">
            <a:avLst/>
          </a:prstGeom>
          <a:solidFill>
            <a:srgbClr val="1C7293"/>
          </a:solidFill>
          <a:ln/>
        </p:spPr>
      </p:sp>
      <p:sp>
        <p:nvSpPr>
          <p:cNvPr id="13" name="Text 11"/>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4" name="Text 12"/>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1.3 数字文旅的构成要素</a:t>
            </a:r>
            <a:endParaRPr lang="en-US" sz="1600" dirty="0"/>
          </a:p>
        </p:txBody>
      </p:sp>
      <p:sp>
        <p:nvSpPr>
          <p:cNvPr id="15" name="Text 13"/>
          <p:cNvSpPr/>
          <p:nvPr/>
        </p:nvSpPr>
        <p:spPr>
          <a:xfrm>
            <a:off x="1005840" y="283464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1.3.1 数字基础设施  |  1.3.2 数字内容与产品  |  1.3.3 数字平台与渠道  |  1.3.4 数字治理与政策</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3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 数字文旅的定义与边界</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 数字文旅的定义与边界</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1.1.1 数字文旅的提出与演进</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数字文旅（Digital Cultural Tourism）这一概念的形成并非一蹴而就，而是经历了从"旅游信息化"到"智慧旅游"再到"数字文旅"三个阶段的演进。理解这一演进过程，有助于准确把握数字文旅的核心要义。
 第一阶段：旅游信息化（1990 年代至 2000 年代）。这一阶段的核心特征是将计算机和互联网技术引入旅游行业，实现业务流程的电子化和网络化。标志性事件包括：全球分销系统（GDS）在航空和酒店业的普及、旅游企业资源计划（ERP）系统的部署、旅游目的地营销系统（DMS）的建设。旅游信息化的本质是"将线下流程搬到线上"，信息技术扮演的是工具性角色——替代人工操作、提高效率、降低成本。在这一阶段，信息技术与旅游产业之间是"油与水"的关系：可以混合使用，但并未深度融合。
 第二阶段：智慧旅游（2010 年代）。随着移动互联网、物联网、云计算和大数据技术的成熟，"智慧旅游"概念应运而生。...</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数字文旅（Digital Cultural Tourism）这一概念的形成并非一蹴而就，而是经历了从"旅游信息化"到"智慧旅游"再到"数字文旅"三个阶段的演进。理解这一演进过程，有助于准确把握数字文旅的核心要义。</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第一阶段：旅游信息化（1990 年代至 2000 年代）。这一阶段的核心特征是将计算机和互联网技术引入旅游行业，实现业务流程的电子化和网络化。标志性事件包括：全球分销系统（GDS）在航空和酒店业的普及、旅游企业资源计划（ERP）系统的部署、旅游目的地营销系统（DMS）的建设。旅游信息化的本质是"将线下流程搬到线上"，信息技术扮演的是工具性角色——替代人工操作、提高效率、降低成本。在这一阶段，信息技...</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第二阶段：智慧旅游（2010 年代）。随着移动互联网、物联网、云计算和大数据技术的成熟，"智慧旅游"概念应运而生。2011 年，原国家旅游局提出"智慧旅游"发展战略，标志着中国旅游数字化进入新阶段。智慧旅游的核心特征是实时感知、智能分析和主动服务：通过传感器和移动终端实时采集游客位置、行为和环境数据，利用云计算进行大规模数据处理，基于人工智能算法实现个性化推荐和精准管理。智慧旅游的本质是"让系统有...</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第三阶段：数字文旅（2020 年代至今）。数字文旅概念的正式提出，标志着从"技术赋能旅游"到"技术与文旅深度融合创造新价值"的范式转换。2020 年，文化和旅游部等部门联合印发《关于深化"互联网+旅游"推动旅游业高质量发展的意见》，明确提出"数字文旅"发展方向。2022 年，中共中央办公厅、国务院办公厅印发《关于推进实施国家文化数字化战略的意见》，将文化数字化上升为国家战略。同年，国务院印发《关于...</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文旅与前两个阶段的根本区别在于：第一，从"技术工具论"转向"技术本体论"——数字技术不再是外在于文旅产业的工具，而是成为文旅产品的有机组成部分（如虚拟现实景区本身就是一种文旅产品）；第二，从"供给侧驱动"转向"供需双侧协同"——数字化不仅改变了旅游企业的运营方式，也深刻重塑了游客的消费行为和体验方式；第三，从"单一产业视角"转向"多产业融合视角"——数字文旅将文化产业与旅游产业的数字化转型统一...</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 数字文旅的定义与边界</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1.1.1 数字文旅的提出与演进 (续 1)</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第二阶段：智慧旅游（2010 年代）。随着移动互联网、物联网、云计算和大数据技术的成熟，"智慧旅游"概念应运而生。2011 年，原国家旅游局提出"智慧旅游"发展战略，标志着中国旅游数字化进入新阶段。智慧旅游的核心特征是实时感知、智能分析和主动服务：通过传感器和移动终端实时采集游客位置、行为和环境数据，利用云计算进行大规模数据处理，基于人工智能算法实现个性化推荐和精准管理。智慧旅游的本质是"让系统有了感知和思考能力"，信息技术开始从工具角色升级为"神经系统"。然而，这一阶段的智慧旅游仍然以供给侧为重心——即更多关注"如何用技术更好地管理景区和游客"，而非"如何用技术创造新的文旅价值和体验"。
 第三阶段：数字文旅（2020 年代至今）。数字文旅概念的正式提出，标志着从"技术赋能旅游"到"技术与文旅深度融合创造新价值"的范式转换。2020 年，文化和旅游部等部门联合印发《关于深化"互联网+旅游...</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第二阶段：智慧旅游（2010 年代）。随着移动互联网、物联网、云计算和大数据技术的成熟，"智慧旅游"概念应运而生。2011 年，原国家旅游局提出"智慧旅游"发展战略，标志着中国旅游数字化进入新阶段。智慧旅游的核心特征是实时感知、智能分析和主动服务：通过传感器和移动终端实时采集游客位置、行为和环境数据，利用云计算进行大规模数据处理，基于人工智能算法实现个性化推荐和精准管理。智慧旅游的本质是"让系统有...</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第三阶段：数字文旅（2020 年代至今）。数字文旅概念的正式提出，标志着从"技术赋能旅游"到"技术与文旅深度融合创造新价值"的范式转换。2020 年，文化和旅游部等部门联合印发《关于深化"互联网+旅游"推动旅游业高质量发展的意见》，明确提出"数字文旅"发展方向。2022 年，中共中央办公厅、国务院办公厅印发《关于推进实施国家文化数字化战略的意见》，将文化数字化上升为国家战略。同年，国务院印发《关于...</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文旅与前两个阶段的根本区别在于：第一，从"技术工具论"转向"技术本体论"——数字技术不再是外在于文旅产业的工具，而是成为文旅产品的有机组成部分（如虚拟现实景区本身就是一种文旅产品）；第二，从"供给侧驱动"转向"供需双侧协同"——数字化不仅改变了旅游企业的运营方式，也深刻重塑了游客的消费行为和体验方式；第三，从"单一产业视角"转向"多产业融合视角"——数字文旅将文化产业与旅游产业的数字化转型统一...</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核心概念</a:t>
            </a:r>
            <a:endParaRPr lang="en-US" sz="2800" dirty="0"/>
          </a:p>
        </p:txBody>
      </p:sp>
      <p:sp>
        <p:nvSpPr>
          <p:cNvPr id="4" name="Shape 2"/>
          <p:cNvSpPr/>
          <p:nvPr/>
        </p:nvSpPr>
        <p:spPr>
          <a:xfrm>
            <a:off x="914400" y="1097280"/>
            <a:ext cx="7315200" cy="1645920"/>
          </a:xfrm>
          <a:prstGeom prst="rect">
            <a:avLst/>
          </a:prstGeom>
          <a:solidFill>
            <a:srgbClr val="FFFFFF"/>
          </a:solidFill>
          <a:ln/>
          <a:effectLst>
            <a:outerShdw sx="100000" sy="100000" kx="0" ky="0" algn="bl" rotWithShape="0" blurRad="101600" dist="38100" dir="8100000">
              <a:srgbClr val="000000">
                <a:alpha val="10000"/>
              </a:srgbClr>
            </a:outerShdw>
          </a:effectLst>
        </p:spPr>
      </p:sp>
      <p:sp>
        <p:nvSpPr>
          <p:cNvPr id="5" name="Shape 3"/>
          <p:cNvSpPr/>
          <p:nvPr/>
        </p:nvSpPr>
        <p:spPr>
          <a:xfrm>
            <a:off x="914400" y="1097280"/>
            <a:ext cx="91440" cy="1645920"/>
          </a:xfrm>
          <a:prstGeom prst="rect">
            <a:avLst/>
          </a:prstGeom>
          <a:solidFill>
            <a:srgbClr val="F59E0B"/>
          </a:solidFill>
          <a:ln/>
        </p:spPr>
      </p:sp>
      <p:sp>
        <p:nvSpPr>
          <p:cNvPr id="6" name="Text 4"/>
          <p:cNvSpPr/>
          <p:nvPr/>
        </p:nvSpPr>
        <p:spPr>
          <a:xfrm>
            <a:off x="1188720" y="1234440"/>
            <a:ext cx="6766560" cy="1371600"/>
          </a:xfrm>
          <a:prstGeom prst="rect">
            <a:avLst/>
          </a:prstGeom>
          <a:noFill/>
          <a:ln/>
        </p:spPr>
        <p:txBody>
          <a:bodyPr wrap="square" rtlCol="0" anchor="ctr"/>
          <a:lstStyle/>
          <a:p>
            <a:pPr algn="l" indent="0" marL="0">
              <a:lnSpc>
                <a:spcPct val="130000"/>
              </a:lnSpc>
              <a:buNone/>
            </a:pPr>
            <a:r>
              <a:rPr lang="en-US" sz="1400" i="1" dirty="0">
                <a:solidFill>
                  <a:srgbClr val="1E293B"/>
                </a:solidFill>
                <a:latin typeface="Calibri" pitchFamily="34" charset="0"/>
                <a:ea typeface="Calibri" pitchFamily="34" charset="-122"/>
                <a:cs typeface="Calibri" pitchFamily="34" charset="-120"/>
              </a:rPr>
              <a:t>数字文旅是以数据为核心生产要素，以数字技术为关键驱动力，以平台生态系统为主要组织形态，实现文化资源数字化保护与开发、旅游服务智能化供给与管理、游客体验个性化设计与优化的新型产业形态和学科领域。</a:t>
            </a:r>
            <a:endParaRPr lang="en-US" sz="1400" dirty="0"/>
          </a:p>
        </p:txBody>
      </p:sp>
      <p:sp>
        <p:nvSpPr>
          <p:cNvPr id="7" name="Text 5"/>
          <p:cNvSpPr/>
          <p:nvPr/>
        </p:nvSpPr>
        <p:spPr>
          <a:xfrm>
            <a:off x="914400" y="3017520"/>
            <a:ext cx="7315200" cy="1645920"/>
          </a:xfrm>
          <a:prstGeom prst="rect">
            <a:avLst/>
          </a:prstGeom>
          <a:noFill/>
          <a:ln/>
        </p:spPr>
        <p:txBody>
          <a:bodyPr wrap="square" rtlCol="0" anchor="t"/>
          <a:lstStyle/>
          <a:p>
            <a:pPr algn="l" indent="0" marL="0">
              <a:lnSpc>
                <a:spcPct val="130000"/>
              </a:lnSpc>
              <a:buNone/>
            </a:pPr>
            <a:r>
              <a:rPr lang="en-US" sz="1200" dirty="0">
                <a:solidFill>
                  <a:srgbClr val="64748B"/>
                </a:solidFill>
                <a:latin typeface="Calibri" pitchFamily="34" charset="0"/>
                <a:ea typeface="Calibri" pitchFamily="34" charset="-122"/>
                <a:cs typeface="Calibri" pitchFamily="34" charset="-120"/>
              </a:rPr>
              <a:t>基于上述演进分析，本书将数字文旅定义为：
 这一定义包含四个核心要素：
 第一，数据是核心生产要素。 在传统旅游经济中，核心生产要素是土地（景区资源）、劳动力（旅游从业人员）和资本（旅游投资）。在数字文旅中，数据成为第四种核心要素——游客的搜索行为、预订偏好、游览轨迹、消费记录、评价反馈等数据，本身就是具有独立价值的生产资源。数据要素的独特之处在于其非竞争性和边际成本递减特征：一份数据可以同时被多个主体使用而不减损其价值，这彻底改变了文旅产业的价值创造逻辑。
 第二，数字技术是关键驱动力。 云计算提供算力支撑，物联网实现万物互联，人工智能赋予系统"智慧"，区块链构建信任机制，虚拟现实和增强现实创造沉浸体验。这些技术不是孤立作用于文旅产业的，而是以"技术栈"的方式协同驱动——底层基础设施提供算力和连接，中层平台提供数据和算法，上层应用提供服务和体验。
 第三，平台生态系统是主要组织形态。 传统旅游产业的组织形态以"景区-旅行社-酒店"的线性价值链为主。数字文旅则呈现出以平台为核心的生态系统特征：平台连接供给端（景区、酒店、餐饮、交通等）和需求端（游客），并通过数据</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 数字文旅的定义与边界</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1.1.2 数字文旅的核心定义</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基于上述演进分析，本书将数字文旅定义为：
 &gt; 数字文旅是以数据为核心生产要素，以数字技术为关键驱动力，以平台生态系统为主要组织形态，实现文化资源数字化保护与开发、旅游服务智能化供给与管理、游客体验个性化设计与优化的新型产业形态和学科领域。
 这一定义包含四个核心要素：
 第一，数据是核心生产要素。 在传统旅游经济中，核心生产要素是土地（景区资源）、劳动力（旅游从业人员）和资本（旅游投资）。在数字文旅中，数据成为第四种核心要素——游客的搜索行为、预订偏好、游览轨迹、消费记录、评价反馈等数据，本身就是具有独立价值的生产资源。数据要素的独特之处在于其非竞争性和边际成本递减特征：一份数据可以同时被多个主体使用而不减损其价值，这彻底改变了文旅产业的价值创造逻辑。
 第二，数字技术是关键驱动力。 云计算提供算力支撑，物联网实现万物互联，人工智能赋予系统"智慧"，区块链构建信任机制，虚拟现实和增强现实...</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基于上述演进分析，本书将数字文旅定义为：</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文旅是以数据为核心生产要素，以数字技术为关键驱动力，以平台生态系统为主要组织形态，实现文化资源数字化保护与开发、旅游服务智能化供给与管理、游客体验个性化设计与优化的新型产业形态和学科领域。</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这一定义包含四个核心要素：</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第一，数据是核心生产要素。 在传统旅游经济中，核心生产要素是土地（景区资源）、劳动力（旅游从业人员）和资本（旅游投资）。在数字文旅中，数据成为第四种核心要素——游客的搜索行为、预订偏好、游览轨迹、消费记录、评价反馈等数据，本身就是具有独立价值的生产资源。数据要素的独特之处在于其非竞争性和边际成本递减特征：一份数据可以同时被多个主体使用而不减损其价值，这彻底改变了文旅产业的价值创造逻辑。</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第二，数字技术是关键驱动力。 云计算提供算力支撑，物联网实现万物互联，人工智能赋予系统"智慧"，区块链构建信任机制，虚拟现实和增强现实创造沉浸体验。这些技术不是孤立作用于文旅产业的，而是以"技术栈"的方式协同驱动——底层基础设施提供算力和连接，中层平台提供数据和算法，上层应用提供服务和体验。</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 数字文旅的定义与边界</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1.1.2 数字文旅的核心定义 (续 1)</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第一，数据是核心生产要素。 在传统旅游经济中，核心生产要素是土地（景区资源）、劳动力（旅游从业人员）和资本（旅游投资）。在数字文旅中，数据成为第四种核心要素——游客的搜索行为、预订偏好、游览轨迹、消费记录、评价反馈等数据，本身就是具有独立价值的生产资源。数据要素的独特之处在于其非竞争性和边际成本递减特征：一份数据可以同时被多个主体使用而不减损其价值，这彻底改变了文旅产业的价值创造逻辑。
 第二，数字技术是关键驱动力。 云计算提供算力支撑，物联网实现万物互联，人工智能赋予系统"智慧"，区块链构建信任机制，虚拟现实和增强现实创造沉浸体验。这些技术不是孤立作用于文旅产业的，而是以"技术栈"的方式协同驱动——底层基础设施提供算力和连接，中层平台提供数据和算法，上层应用提供服务和体验。
 第三，平台生态系统是主要组织形态。 传统旅游产业的组织形态以"景区-旅行社-酒店"的线性价值链为主。数字文旅则呈...</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第一，数据是核心生产要素。 在传统旅游经济中，核心生产要素是土地（景区资源）、劳动力（旅游从业人员）和资本（旅游投资）。在数字文旅中，数据成为第四种核心要素——游客的搜索行为、预订偏好、游览轨迹、消费记录、评价反馈等数据，本身就是具有独立价值的生产资源。数据要素的独特之处在于其非竞争性和边际成本递减特征：一份数据可以同时被多个主体使用而不减损其价值，这彻底改变了文旅产业的价值创造逻辑。</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第二，数字技术是关键驱动力。 云计算提供算力支撑，物联网实现万物互联，人工智能赋予系统"智慧"，区块链构建信任机制，虚拟现实和增强现实创造沉浸体验。这些技术不是孤立作用于文旅产业的，而是以"技术栈"的方式协同驱动——底层基础设施提供算力和连接，中层平台提供数据和算法，上层应用提供服务和体验。</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第三，平台生态系统是主要组织形态。 传统旅游产业的组织形态以"景区-旅行社-酒店"的线性价值链为主。数字文旅则呈现出以平台为核心的生态系统特征：平台连接供给端（景区、酒店、餐饮、交通等）和需求端（游客），并通过数据和服务实现双边甚至多边的价值共创。在这个生态系统中，参与者的角色是动态变化的——游客可以同时是内容生产者（发布游记、短视频），景区可以同时是数据提供者和数据消费者。</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第四，文化数字化与旅游数字化统一纳入框架。 数字文旅之所以不简单地等同于"数字旅游"，是因为它特别强调文化资源的数字化保护与开发。这体现了中国语境下"文旅融合"的独特内涵：文化是旅游的灵魂，旅游是文化的载体，数字技术则为二者的深度融合提供了前所未有的可能。</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 数字文旅的定义与边界</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1.1.3 数字文旅与相关概念辨析</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在实际使用中，数字文旅经常与智慧旅游、文旅信息化、在线旅游等概念混用。厘清这些概念的关系，有助于建立清晰的学科边界。
 数字文旅与智慧旅游。智慧旅游强调技术赋能的"智慧化"，其核心是运用物联网、大数据、人工智能等技术实现旅游服务的实时感知、智能分析和主动响应。智慧旅游的典型应用场景包括：智能票务系统、客流实时监测、智能导览推送等。数字文旅在涵盖智慧旅游全部内容的基础上，进一步拓展了三个维度：一是文化维度——将文化遗产数字化保护、文化内容数字化创作、文化体验数字化呈现纳入体系；二是产业维度——不仅关注技术如何优化现有旅游服务，更关注技术如何催生新的文旅业态和商业模式；三是治理维度——将数据治理、算法伦理、数字鸿沟等社会治理议题纳入研究范畴。简言之，智慧旅游是数字文旅的子集，侧重于"用技术让旅游更智慧"，而数字文旅是更完整的学科框架。
 数字文旅与文旅信息化。文旅信息化是更早期的概念，侧重于将...</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在实际使用中，数字文旅经常与智慧旅游、文旅信息化、在线旅游等概念混用。厘清这些概念的关系，有助于建立清晰的学科边界。</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文旅与智慧旅游。智慧旅游强调技术赋能的"智慧化"，其核心是运用物联网、大数据、人工智能等技术实现旅游服务的实时感知、智能分析和主动响应。智慧旅游的典型应用场景包括：智能票务系统、客流实时监测、智能导览推送等。数字文旅在涵盖智慧旅游全部内容的基础上，进一步拓展了三个维度：一是文化维度——将文化遗产数字化保护、文化内容数字化创作、文化体验数字化呈现纳入体系；二是产业维度——不仅关注技术如何优化现有...</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文旅与文旅信息化。文旅信息化是更早期的概念，侧重于将信息技术应用于文旅行业管理和业务流程。文旅信息化的典型工作包括：建设旅游政务网站、部署景区票务系统、开发酒店管理软件等。数字文旅与文旅信息化的核心区别在于：信息化是"流程数字化"——将已有业务流程搬到数字平台上，而数字文旅是"价值数字化"——数字技术本身成为创造新价值的源泉。以景区导览为例：信息化阶段的做法是将纸质地图扫描为电子地图（流程数字...</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数字文旅与在线旅游。在线旅游（Online Travel Agency, OTA）指的是通过互联网平台进行旅游产品和服务的预订与交易，代表企业如携程、美团、飞猪等。OTA 是数字文旅的一个重要组成部分，但不能等同于数字文旅。OTA 的商业模式本质上是"旅游产品的数字分销"——将酒店客房、机票、景区门票等标准化产品通过互联网渠道销售，其核心竞争力在于流量获取和交易效率。数字文旅的范畴远大于 OTA：...</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[表 1-1：数字文旅与相关概念辨析]</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 数字文旅的定义与边界</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1.1.3 数字文旅与相关概念辨析 (续 1)</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365760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 文旅信息化 | 业务流程电子化 | 数据库、ERP、办公自动化 | 电子票务、酒店管理系统 | 数字文旅的前身 |</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 智慧旅游 | 服务智能化 | IoT、大数据、AI | 智能导览、客流监测 | 数字文旅的子集 |</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 在线旅游 | 产品在线分销 | 互联网、移动支付 | OTA 平台、机票比价 | 数字文旅的交易环节 |</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 数字文旅 | 产业全面数字化转型 | 全栈技术+数据要素 | 平台生态、沉浸式体验 | 完整的学科框架 |</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1C7293"/>
          </a:solidFill>
          <a:ln/>
        </p:spPr>
      </p:sp>
      <p:sp>
        <p:nvSpPr>
          <p:cNvPr id="3" name="Text 1"/>
          <p:cNvSpPr/>
          <p:nvPr/>
        </p:nvSpPr>
        <p:spPr>
          <a:xfrm>
            <a:off x="457200" y="91440"/>
            <a:ext cx="8229600" cy="457200"/>
          </a:xfrm>
          <a:prstGeom prst="rect">
            <a:avLst/>
          </a:prstGeom>
          <a:noFill/>
          <a:ln/>
        </p:spPr>
        <p:txBody>
          <a:bodyPr wrap="square" rtlCol="0" anchor="ctr"/>
          <a:lstStyle/>
          <a:p>
            <a:pPr algn="l" indent="0" marL="0">
              <a:buNone/>
            </a:pPr>
            <a:r>
              <a:rPr lang="en-US" sz="2000" b="1" dirty="0">
                <a:solidFill>
                  <a:srgbClr val="FFFFFF"/>
                </a:solidFill>
                <a:latin typeface="Georgia" pitchFamily="34" charset="0"/>
                <a:ea typeface="Georgia" pitchFamily="34" charset="-122"/>
                <a:cs typeface="Georgia" pitchFamily="34" charset="-120"/>
              </a:rPr>
              <a:t>1.1 数字文旅的定义与边界 — 数据表格</a:t>
            </a:r>
            <a:endParaRPr lang="en-US" sz="20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8229600" cy="3200400"/>
        </p:xfrm>
        <a:graphic>
          <a:graphicData uri="http://schemas.openxmlformats.org/drawingml/2006/table">
            <a:tbl>
              <a:tblPr/>
              <a:tblGrid>
                <a:gridCol w="1645920"/>
                <a:gridCol w="1645920"/>
                <a:gridCol w="1645920"/>
                <a:gridCol w="1645920"/>
                <a:gridCol w="1645920"/>
              </a:tblGrid>
              <a:tr h="411480">
                <a:tc>
                  <a:txBody>
                    <a:bodyPr/>
                    <a:lstStyle/>
                    <a:p>
                      <a:pPr algn="ctr" indent="0" marL="0">
                        <a:buNone/>
                      </a:pPr>
                      <a:r>
                        <a:rPr lang="en-US" sz="1100" b="1" dirty="0">
                          <a:solidFill>
                            <a:srgbClr val="FFFFFF"/>
                          </a:solidFill>
                        </a:rPr>
                        <a:t>概念</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065A82"/>
                    </a:solidFill>
                  </a:tcPr>
                </a:tc>
                <a:tc>
                  <a:txBody>
                    <a:bodyPr/>
                    <a:lstStyle/>
                    <a:p>
                      <a:pPr algn="ctr" indent="0" marL="0">
                        <a:buNone/>
                      </a:pPr>
                      <a:r>
                        <a:rPr lang="en-US" sz="1100" b="1" dirty="0">
                          <a:solidFill>
                            <a:srgbClr val="FFFFFF"/>
                          </a:solidFill>
                        </a:rPr>
                        <a:t>核心关注</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065A82"/>
                    </a:solidFill>
                  </a:tcPr>
                </a:tc>
                <a:tc>
                  <a:txBody>
                    <a:bodyPr/>
                    <a:lstStyle/>
                    <a:p>
                      <a:pPr algn="ctr" indent="0" marL="0">
                        <a:buNone/>
                      </a:pPr>
                      <a:r>
                        <a:rPr lang="en-US" sz="1100" b="1" dirty="0">
                          <a:solidFill>
                            <a:srgbClr val="FFFFFF"/>
                          </a:solidFill>
                        </a:rPr>
                        <a:t>典型技术</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065A82"/>
                    </a:solidFill>
                  </a:tcPr>
                </a:tc>
                <a:tc>
                  <a:txBody>
                    <a:bodyPr/>
                    <a:lstStyle/>
                    <a:p>
                      <a:pPr algn="ctr" indent="0" marL="0">
                        <a:buNone/>
                      </a:pPr>
                      <a:r>
                        <a:rPr lang="en-US" sz="1100" b="1" dirty="0">
                          <a:solidFill>
                            <a:srgbClr val="FFFFFF"/>
                          </a:solidFill>
                        </a:rPr>
                        <a:t>典型应用</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065A82"/>
                    </a:solidFill>
                  </a:tcPr>
                </a:tc>
                <a:tc>
                  <a:txBody>
                    <a:bodyPr/>
                    <a:lstStyle/>
                    <a:p>
                      <a:pPr algn="ctr" indent="0" marL="0">
                        <a:buNone/>
                      </a:pPr>
                      <a:r>
                        <a:rPr lang="en-US" sz="1100" b="1" dirty="0">
                          <a:solidFill>
                            <a:srgbClr val="FFFFFF"/>
                          </a:solidFill>
                        </a:rPr>
                        <a:t>与数字文旅的关系</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065A82"/>
                    </a:solidFill>
                  </a:tcPr>
                </a:tc>
              </a:tr>
              <a:tr h="411480">
                <a:tc>
                  <a:txBody>
                    <a:bodyPr/>
                    <a:lstStyle/>
                    <a:p>
                      <a:pPr algn="l" indent="0" marL="0">
                        <a:buNone/>
                      </a:pPr>
                      <a:r>
                        <a:rPr lang="en-US" sz="1100" dirty="0">
                          <a:solidFill>
                            <a:srgbClr val="1E293B"/>
                          </a:solidFill>
                        </a:rPr>
                        <a:t>------</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r>
              <a:tr h="411480">
                <a:tc>
                  <a:txBody>
                    <a:bodyPr/>
                    <a:lstStyle/>
                    <a:p>
                      <a:pPr algn="l" indent="0" marL="0">
                        <a:buNone/>
                      </a:pPr>
                      <a:r>
                        <a:rPr lang="en-US" sz="1100" dirty="0">
                          <a:solidFill>
                            <a:srgbClr val="1E293B"/>
                          </a:solidFill>
                        </a:rPr>
                        <a:t>文旅信息化</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c>
                  <a:txBody>
                    <a:bodyPr/>
                    <a:lstStyle/>
                    <a:p>
                      <a:pPr algn="l" indent="0" marL="0">
                        <a:buNone/>
                      </a:pPr>
                      <a:r>
                        <a:rPr lang="en-US" sz="1100" dirty="0">
                          <a:solidFill>
                            <a:srgbClr val="1E293B"/>
                          </a:solidFill>
                        </a:rPr>
                        <a:t>业务流程电子化</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c>
                  <a:txBody>
                    <a:bodyPr/>
                    <a:lstStyle/>
                    <a:p>
                      <a:pPr algn="l" indent="0" marL="0">
                        <a:buNone/>
                      </a:pPr>
                      <a:r>
                        <a:rPr lang="en-US" sz="1100" dirty="0">
                          <a:solidFill>
                            <a:srgbClr val="1E293B"/>
                          </a:solidFill>
                        </a:rPr>
                        <a:t>数据库、ERP、办公自动化</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c>
                  <a:txBody>
                    <a:bodyPr/>
                    <a:lstStyle/>
                    <a:p>
                      <a:pPr algn="l" indent="0" marL="0">
                        <a:buNone/>
                      </a:pPr>
                      <a:r>
                        <a:rPr lang="en-US" sz="1100" dirty="0">
                          <a:solidFill>
                            <a:srgbClr val="1E293B"/>
                          </a:solidFill>
                        </a:rPr>
                        <a:t>电子票务、酒店管理系统</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c>
                  <a:txBody>
                    <a:bodyPr/>
                    <a:lstStyle/>
                    <a:p>
                      <a:pPr algn="l" indent="0" marL="0">
                        <a:buNone/>
                      </a:pPr>
                      <a:r>
                        <a:rPr lang="en-US" sz="1100" dirty="0">
                          <a:solidFill>
                            <a:srgbClr val="1E293B"/>
                          </a:solidFill>
                        </a:rPr>
                        <a:t>数字文旅的前身</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r>
              <a:tr h="411480">
                <a:tc>
                  <a:txBody>
                    <a:bodyPr/>
                    <a:lstStyle/>
                    <a:p>
                      <a:pPr algn="l" indent="0" marL="0">
                        <a:buNone/>
                      </a:pPr>
                      <a:r>
                        <a:rPr lang="en-US" sz="1100" dirty="0">
                          <a:solidFill>
                            <a:srgbClr val="1E293B"/>
                          </a:solidFill>
                        </a:rPr>
                        <a:t>智慧旅游</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服务智能化</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IoT、大数据、AI</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智能导览、客流监测</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数字文旅的子集</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r>
              <a:tr h="411480">
                <a:tc>
                  <a:txBody>
                    <a:bodyPr/>
                    <a:lstStyle/>
                    <a:p>
                      <a:pPr algn="l" indent="0" marL="0">
                        <a:buNone/>
                      </a:pPr>
                      <a:r>
                        <a:rPr lang="en-US" sz="1100" dirty="0">
                          <a:solidFill>
                            <a:srgbClr val="1E293B"/>
                          </a:solidFill>
                        </a:rPr>
                        <a:t>在线旅游</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c>
                  <a:txBody>
                    <a:bodyPr/>
                    <a:lstStyle/>
                    <a:p>
                      <a:pPr algn="l" indent="0" marL="0">
                        <a:buNone/>
                      </a:pPr>
                      <a:r>
                        <a:rPr lang="en-US" sz="1100" dirty="0">
                          <a:solidFill>
                            <a:srgbClr val="1E293B"/>
                          </a:solidFill>
                        </a:rPr>
                        <a:t>产品在线分销</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c>
                  <a:txBody>
                    <a:bodyPr/>
                    <a:lstStyle/>
                    <a:p>
                      <a:pPr algn="l" indent="0" marL="0">
                        <a:buNone/>
                      </a:pPr>
                      <a:r>
                        <a:rPr lang="en-US" sz="1100" dirty="0">
                          <a:solidFill>
                            <a:srgbClr val="1E293B"/>
                          </a:solidFill>
                        </a:rPr>
                        <a:t>互联网、移动支付</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c>
                  <a:txBody>
                    <a:bodyPr/>
                    <a:lstStyle/>
                    <a:p>
                      <a:pPr algn="l" indent="0" marL="0">
                        <a:buNone/>
                      </a:pPr>
                      <a:r>
                        <a:rPr lang="en-US" sz="1100" dirty="0">
                          <a:solidFill>
                            <a:srgbClr val="1E293B"/>
                          </a:solidFill>
                        </a:rPr>
                        <a:t>OTA 平台、机票比价</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c>
                  <a:txBody>
                    <a:bodyPr/>
                    <a:lstStyle/>
                    <a:p>
                      <a:pPr algn="l" indent="0" marL="0">
                        <a:buNone/>
                      </a:pPr>
                      <a:r>
                        <a:rPr lang="en-US" sz="1100" dirty="0">
                          <a:solidFill>
                            <a:srgbClr val="1E293B"/>
                          </a:solidFill>
                        </a:rPr>
                        <a:t>数字文旅的交易环节</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r>
              <a:tr h="411480">
                <a:tc>
                  <a:txBody>
                    <a:bodyPr/>
                    <a:lstStyle/>
                    <a:p>
                      <a:pPr algn="l" indent="0" marL="0">
                        <a:buNone/>
                      </a:pPr>
                      <a:r>
                        <a:rPr lang="en-US" sz="1100" dirty="0">
                          <a:solidFill>
                            <a:srgbClr val="1E293B"/>
                          </a:solidFill>
                        </a:rPr>
                        <a:t>数字文旅</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产业全面数字化转型</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全栈技术+数据要素</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平台生态、沉浸式体验</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完整的学科框架</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1.1 数字文旅的定义与边界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1.1.1 数字文旅的提出与演进</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数字文旅（Digital Cultural Tourism）这一概念的形成并非一蹴而就，而是经历了从"旅游信息化"到"智慧旅游"再到"数字文旅"三个阶段的演进。理解这一演进过程，有助于准确把握数字文旅的核心要义。</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1.1.2 数字文旅的核心定义</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基于上述演进分析，本书将数字文旅定义为：</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1.1.3 数字文旅与相关概念辨析</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在实际使用中，数字文旅经常与智慧旅游、文旅信息化、在线旅游等概念混用。厘清这些概念的关系，有助于建立清晰的学科边界。</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3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 数字文旅的学科属性</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 数字文旅的学科属性</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1.2.1 学科交叉特征</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数字文旅不是一个单一学科，而是一个典型的交叉学科领域。理解其交叉特征，对于把握学科定位和人才培养方向至关重要。
 旅游管理学科是核心。 数字文旅的出发点和落脚点始终是"文旅"——无论数字技术如何发展，其最终目标都是服务于文化传承和旅游体验。因此，旅游管理学科的理论基础（如旅游资源学、旅游经济学、旅游消费者行为学）是数字文旅的学科内核。数字文旅不是要用技术"替代"旅游管理，而是要用技术"增强"和"重塑"旅游管理。
 计算机科学与技术是支撑。 大数据、人工智能、物联网、云计算、区块链等数字技术是推动文旅产业转型的底层力量。数字文旅需要理解这些技术的基本原理、适用场景和发展趋势，但并不要求从业者成为专业的程序员或算法工程师。数字文旅教育的目标是培养"懂技术的文旅人才"——知道技术能做什么、不能做什么、怎么用技术解决文旅问题，而非"会写代码的工程师"。
 传播学提供用户视角。 数字时代的文旅消费与...</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数字文旅不是一个单一学科，而是一个典型的交叉学科领域。理解其交叉特征，对于把握学科定位和人才培养方向至关重要。</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旅游管理学科是核心。 数字文旅的出发点和落脚点始终是"文旅"——无论数字技术如何发展，其最终目标都是服务于文化传承和旅游体验。因此，旅游管理学科的理论基础（如旅游资源学、旅游经济学、旅游消费者行为学）是数字文旅的学科内核。数字文旅不是要用技术"替代"旅游管理，而是要用技术"增强"和"重塑"旅游管理。</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计算机科学与技术是支撑。 大数据、人工智能、物联网、云计算、区块链等数字技术是推动文旅产业转型的底层力量。数字文旅需要理解这些技术的基本原理、适用场景和发展趋势，但并不要求从业者成为专业的程序员或算法工程师。数字文旅教育的目标是培养"懂技术的文旅人才"——知道技术能做什么、不能做什么、怎么用技术解决文旅问题，而非"会写代码的工程师"。</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传播学提供用户视角。 数字时代的文旅消费与传播密不可分。社交媒体、短视频、直播等传播形式深刻改变了旅游目的地的品牌建构方式和游客的消费决策过程。传播学的受众分析、内容策略、效果评估等理论和方法，为数字文旅的营销推广和品牌建设提供了重要工具。</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经济学提供分析框架。 数字经济理论（网络效应、平台经济、双边市场）为理解数字文旅的产业逻辑提供了分析工具。数据要素的定价机制、平台经济的反垄断问题、数字鸿沟的社会影响等议题，都需要经济学的理论支撑。</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 数字文旅的学科属性</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1.2.1 学科交叉特征 (续 1)</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传播学提供用户视角。 数字时代的文旅消费与传播密不可分。社交媒体、短视频、直播等传播形式深刻改变了旅游目的地的品牌建构方式和游客的消费决策过程。传播学的受众分析、内容策略、效果评估等理论和方法，为数字文旅的营销推广和品牌建设提供了重要工具。
 经济学提供分析框架。 数字经济理论（网络效应、平台经济、双边市场）为理解数字文旅的产业逻辑提供了分析工具。数据要素的定价机制、平台经济的反垄断问题、数字鸿沟的社会影响等议题，都需要经济学的理论支撑。
 其他交叉学科。 此外，数字文旅还涉及地理信息科学（GIS 空间分析）、文化遗产学（数字化保护）、设计学（用户体验设计）、法学（数据合规与知识产权）等多个学科领域。这种多学科交叉特征，使得数字文旅教育需要构建"宽口径、厚基础、强实践"的知识体系。</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传播学提供用户视角。 数字时代的文旅消费与传播密不可分。社交媒体、短视频、直播等传播形式深刻改变了旅游目的地的品牌建构方式和游客的消费决策过程。传播学的受众分析、内容策略、效果评估等理论和方法，为数字文旅的营销推广和品牌建设提供了重要工具。</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经济学提供分析框架。 数字经济理论（网络效应、平台经济、双边市场）为理解数字文旅的产业逻辑提供了分析工具。数据要素的定价机制、平台经济的反垄断问题、数字鸿沟的社会影响等议题，都需要经济学的理论支撑。</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其他交叉学科。 此外，数字文旅还涉及地理信息科学（GIS 空间分析）、文化遗产学（数字化保护）、设计学（用户体验设计）、法学（数据合规与知识产权）等多个学科领域。这种多学科交叉特征，使得数字文旅教育需要构建"宽口径、厚基础、强实践"的知识体系。</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 数字文旅的学科属性</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1.2.2 数字文旅研究的核心议题</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数字文旅作为一个新兴研究领域，其核心议题可以从以下四个维度加以梳理。
 技术赋能维度。 研究数字技术如何赋能文旅产业各环节。代表性议题包括：人工智能在旅游推荐系统中的应用、物联网在景区管理中的部署、区块链在旅游信任机制中的创新、沉浸式技术在文化遗产活化中的效果评估等。这一维度是当前数字文旅研究中最活跃的领域，研究方法以技术开发和实证评估为主。
 产业转型维度。 研究数字化如何重塑文旅产业的组织形态、商业模式和竞争格局。代表性议题包括：平台经济对传统旅行社的冲击与重构、共享经济模式在住宿业中的扩散机制、数据驱动的精准营销策略、数字文旅新业态的孵化路径等。这一维度需要综合运用产业经济学、组织管理学等理论工具。
 消费者行为维度。 研究数字技术如何改变游客的决策过程、体验方式和满意度形成机制。代表性议题包括：社交媒体对旅游目的地选择的影响、虚拟现实体验对实地旅游意愿的替代与互补效应、数字原住民（...</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数字文旅作为一个新兴研究领域，其核心议题可以从以下四个维度加以梳理。</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技术赋能维度。 研究数字技术如何赋能文旅产业各环节。代表性议题包括：人工智能在旅游推荐系统中的应用、物联网在景区管理中的部署、区块链在旅游信任机制中的创新、沉浸式技术在文化遗产活化中的效果评估等。这一维度是当前数字文旅研究中最活跃的领域，研究方法以技术开发和实证评估为主。</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产业转型维度。 研究数字化如何重塑文旅产业的组织形态、商业模式和竞争格局。代表性议题包括：平台经济对传统旅行社的冲击与重构、共享经济模式在住宿业中的扩散机制、数据驱动的精准营销策略、数字文旅新业态的孵化路径等。这一维度需要综合运用产业经济学、组织管理学等理论工具。</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消费者行为维度。 研究数字技术如何改变游客的决策过程、体验方式和满意度形成机制。代表性议题包括：社交媒体对旅游目的地选择的影响、虚拟现实体验对实地旅游意愿的替代与互补效应、数字原住民（Z 世代）的文旅消费特征、在线评论的信息采纳机制等。这一维度以心理学和传播学理论为基础，以定量研究方法为主。</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治理与伦理维度。 研究数字文旅发展中的制度安排、政策设计和伦理问题。代表性议题包括：文旅数据的确权与交易机制、算法的公平性与透明度、数字鸿沟对弱势群体旅游权利的影响、人工智能生成内容的版权归属、数字文化遗产的知识产权保护等。这一维度是数字文旅研究中相对薄弱但日益重要的领域，需要法学、公共管理学、伦理学等多学科参与。</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 数字文旅的学科属性</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1.2.2 数字文旅研究的核心议题 (续 1)</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消费者行为维度。 研究数字技术如何改变游客的决策过程、体验方式和满意度形成机制。代表性议题包括：社交媒体对旅游目的地选择的影响、虚拟现实体验对实地旅游意愿的替代与互补效应、数字原住民（Z 世代）的文旅消费特征、在线评论的信息采纳机制等。这一维度以心理学和传播学理论为基础，以定量研究方法为主。
 治理与伦理维度。 研究数字文旅发展中的制度安排、政策设计和伦理问题。代表性议题包括：文旅数据的确权与交易机制、算法的公平性与透明度、数字鸿沟对弱势群体旅游权利的影响、人工智能生成内容的版权归属、数字文化遗产的知识产权保护等。这一维度是数字文旅研究中相对薄弱但日益重要的领域，需要法学、公共管理学、伦理学等多学科参与。
 [图 1-1：数字文旅研究的四维框架]
 四个维度并非孤立存在，而是相互交织的。例如，研究"动态定价算法在景区门票中的应用"这一议题，既涉及技术赋能（算法开发），又涉及产业转型（定价策...</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消费者行为维度。 研究数字技术如何改变游客的决策过程、体验方式和满意度形成机制。代表性议题包括：社交媒体对旅游目的地选择的影响、虚拟现实体验对实地旅游意愿的替代与互补效应、数字原住民（Z 世代）的文旅消费特征、在线评论的信息采纳机制等。这一维度以心理学和传播学理论为基础，以定量研究方法为主。</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治理与伦理维度。 研究数字文旅发展中的制度安排、政策设计和伦理问题。代表性议题包括：文旅数据的确权与交易机制、算法的公平性与透明度、数字鸿沟对弱势群体旅游权利的影响、人工智能生成内容的版权归属、数字文化遗产的知识产权保护等。这一维度是数字文旅研究中相对薄弱但日益重要的领域，需要法学、公共管理学、伦理学等多学科参与。</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[图 1-1：数字文旅研究的四维框架]</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四个维度并非孤立存在，而是相互交织的。例如，研究"动态定价算法在景区门票中的应用"这一议题，既涉及技术赋能（算法开发），又涉及产业转型（定价策略变革），也涉及消费者行为（游客价格敏感度），还涉及治理伦理（价格歧视的公平性）。</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 数字文旅的学科属性</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1.2.3 数字文旅人才培养的知识体系</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基于上述学科交叉特征和核心研究议题，数字文旅人才培养需要构建"三横四纵"的知识体系。
 "三横"——三个知识层次：
 - 基础层：旅游管理基础理论（旅游学概论、旅游经济学、旅游消费者行为、旅游资源学）和数字技术通识（数据科学导论、Python 编程基础、信息系统概论）。这一层为后续学习提供学科基础和工具能力。
 - 核心层：数字文旅核心课程（数字文旅概论、智慧旅游技术与应用、旅游大数据分析、数字营销）和文旅融合专题（文化遗产数字化、文旅元宇宙、沉浸式体验设计）。这一层是专业能力的核心支撑。
 - 拓展层：方向选修课（山地旅游数字化、美食旅游品牌传播、民族文化数字化保护等）和实践创新项目（大创项目、产业实训、毕业设计）。这一层体现了个性化发展和地域特色。
 "四纵"——四种核心能力：
 - 数字思维能力：理解数据驱动决策的逻辑，掌握数据采集、分析和可视化的基本方法，能够用数据讲好文旅故事。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基于上述学科交叉特征和核心研究议题，数字文旅人才培养需要构建"三横四纵"的知识体系。</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"三横"——三个知识层次：</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基础层：旅游管理基础理论（旅游学概论、旅游经济学、旅游消费者行为、旅游资源学）和数字技术通识（数据科学导论、Python 编程基础、信息系统概论）。这一层为后续学习提供学科基础和工具能力。</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核心层：数字文旅核心课程（数字文旅概论、智慧旅游技术与应用、旅游大数据分析、数字营销）和文旅融合专题（文化遗产数字化、文旅元宇宙、沉浸式体验设计）。这一层是专业能力的核心支撑。</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拓展层：方向选修课（山地旅游数字化、美食旅游品牌传播、民族文化数字化保护等）和实践创新项目（大创项目、产业实训、毕业设计）。这一层体现了个性化发展和地域特色。</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 数字文旅的学科属性</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1.2.3 数字文旅人才培养的知识体系 (续 1)</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"四纵"——四种核心能力：
 - 数字思维能力：理解数据驱动决策的逻辑，掌握数据采集、分析和可视化的基本方法，能够用数据讲好文旅故事。
 - 技术应用能力：了解主流数字技术的基本原理和文旅应用场景，能够评估技术方案的适用性，与技术团队有效沟通。
 - 文旅创新能力：能够发现文旅产业中的数字化痛点，设计基于数字技术的产品和服务创新方案。
 - 伦理判断能力：理解数字技术的社会影响，能够在技术应用中做出负责任的选择，兼顾效率与公平、创新与安全。</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"四纵"——四种核心能力：</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数字思维能力：理解数据驱动决策的逻辑，掌握数据采集、分析和可视化的基本方法，能够用数据讲好文旅故事。</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技术应用能力：了解主流数字技术的基本原理和文旅应用场景，能够评估技术方案的适用性，与技术团队有效沟通。</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文旅创新能力：能够发现文旅产业中的数字化痛点，设计基于数字技术的产品和服务创新方案。</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伦理判断能力：理解数字技术的社会影响，能够在技术应用中做出负责任的选择，兼顾效率与公平、创新与安全。</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1.2 数字文旅的学科属性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1.2.1 学科交叉特征</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数字文旅不是一个单一学科，而是一个典型的交叉学科领域。理解其交叉特征，对于把握学科定位和人才培养方向至关重要。</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1.2.2 数字文旅研究的核心议题</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数字文旅作为一个新兴研究领域，其核心议题可以从以下四个维度加以梳理。</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1.2.3 数字文旅人才培养的知识体系</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基于上述学科交叉特征和核心研究议题，数字文旅人才培养需要构建"三横四纵"的知识体系。</a:t>
            </a:r>
            <a:endParaRPr lang="en-US" sz="11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3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1.3 数字文旅的构成要素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1.3 数字文旅的构成要素</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1.3.1 数字基础设施</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数字基础设施是数字文旅发展的"底座"，包括硬件设施和软件平台两个层面。
 硬件设施层面，主要包括通信网络、数据中心和智能终端。5G 网络的高带宽、低延迟特性为景区高清直播、AR/VR 沉浸式体验提供了网络条件；数据中心（如贵州的国家大数据综合试验区数据中心集群）为海量文旅数据的存储和计算提供了算力支撑；部署在景区的各类传感器（客流摄像头、环境监测仪、智能闸机等）构成了感知层，实时采集游客行为和环境数据。
 软件平台层面，主要包括云计算平台、数据中台和业务系统。云计算平台（如"文旅云"）为文旅企业提供了弹性的 IT 资源，降低了中小企业的数字化门槛；数据中台整合了来自多个业务系统的数据，形成统一的"数据资产"；业务系统（票务系统、导览系统、营销系统等）直接面向游客和管理者提供服务。
 贵州在数字基础设施方面具有独特优势。作为全国首个国家大数据综合试验区，贵州拥有多个超大型数据中心（如贵安新区...</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数字基础设施是数字文旅发展的"底座"，包括硬件设施和软件平台两个层面。</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硬件设施层面，主要包括通信网络、数据中心和智能终端。5G 网络的高带宽、低延迟特性为景区高清直播、AR/VR 沉浸式体验提供了网络条件；数据中心（如贵州的国家大数据综合试验区数据中心集群）为海量文旅数据的存储和计算提供了算力支撑；部署在景区的各类传感器（客流摄像头、环境监测仪、智能闸机等）构成了感知层，实时采集游客行为和环境数据。</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软件平台层面，主要包括云计算平台、数据中台和业务系统。云计算平台（如"文旅云"）为文旅企业提供了弹性的 IT 资源，降低了中小企业的数字化门槛；数据中台整合了来自多个业务系统的数据，形成统一的"数据资产"；业务系统（票务系统、导览系统、营销系统等）直接面向游客和管理者提供服务。</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贵州在数字基础设施方面具有独特优势。作为全国首个国家大数据综合试验区，贵州拥有多个超大型数据中心（如贵安新区数据中心集群），为"一码游贵州"等数字文旅平台提供了坚实的技术底座。同时，贵州率先实现所有行政村光纤宽带和 4G 网络全覆盖，为乡村旅游的数字化发展奠定了基础。</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1.3 数字文旅的构成要素</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1.3.2 数字内容与产品</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数字内容与产品是数字文旅的"血肉"，是直接面向游客的价值载体。
 数字内容包括文化资源的数字化记录和数字化创作。数字化记录是指运用三维扫描、摄影测量、高清影像等技术，将物质文化遗产（古建筑、文物、遗址等）和非物质文化遗产（传统技艺、民俗活动、口述历史等）转化为数字档案，实现永久保存和广泛传播。数字化创作是指在数字环境中原生创作的文旅内容，如虚拟景区、数字藏品（NFT）、沉浸式演艺等。
 数字产品是数字内容与旅游服务的结合体，可以分为三类。第一类是数字化传统产品，即将传统的旅游产品通过数字技术进行升级，如电子票务、智能导览、在线预约等——产品的核心价值未变，但交付方式和服务效率大幅提升。第二类是数字原生文旅产品，即完全在数字环境中存在和消费的文旅产品，如虚拟现实景区游览、数字孪生博物馆、AI 生成个性化旅游攻略等——这类产品的价值主要在数字空间中实现。第三类是线上线下融合产品，即数字技术与实...</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数字内容与产品是数字文旅的"血肉"，是直接面向游客的价值载体。</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内容包括文化资源的数字化记录和数字化创作。数字化记录是指运用三维扫描、摄影测量、高清影像等技术，将物质文化遗产（古建筑、文物、遗址等）和非物质文化遗产（传统技艺、民俗活动、口述历史等）转化为数字档案，实现永久保存和广泛传播。数字化创作是指在数字环境中原生创作的文旅内容，如虚拟景区、数字藏品（NFT）、沉浸式演艺等。</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产品是数字内容与旅游服务的结合体，可以分为三类。第一类是数字化传统产品，即将传统的旅游产品通过数字技术进行升级，如电子票务、智能导览、在线预约等——产品的核心价值未变，但交付方式和服务效率大幅提升。第二类是数字原生文旅产品，即完全在数字环境中存在和消费的文旅产品，如虚拟现实景区游览、数字孪生博物馆、AI 生成个性化旅游攻略等——这类产品的价值主要在数字空间中实现。第三类是线上线下融合产品，即数...</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[表 1-2：数字文旅产品的三类形态]</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 类型 | 特征 | 典型示例 | 价值实现方式 |</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1.3 数字文旅的构成要素</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1.3.2 数字内容与产品 (续 1)</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2/4</a:t>
            </a:r>
            <a:endParaRPr lang="en-US" sz="1100" dirty="0"/>
          </a:p>
        </p:txBody>
      </p:sp>
      <p:sp>
        <p:nvSpPr>
          <p:cNvPr id="7" name="Text 5"/>
          <p:cNvSpPr/>
          <p:nvPr/>
        </p:nvSpPr>
        <p:spPr>
          <a:xfrm>
            <a:off x="457200" y="914400"/>
            <a:ext cx="8229600" cy="365760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 类型 | 特征 | 典型示例 | 价值实现方式 |</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 数字化传统产品 | 产品形态不变，交付数字化 | 电子票务、在线预订、智能导览 | 提升效率和便利性 |</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 数字原生产品 | 完全在数字空间消费 | VR 景区游览、数字藏品、AI 攻略 | 创造新的数字价值 |</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 线上线下融合产品 | 数字内容叠加实体空间 | AR 实景游戏、数字光影夜游 | 增强实体体验 |</a:t>
            </a:r>
            <a:endParaRPr lang="en-US"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1C7293"/>
          </a:solidFill>
          <a:ln/>
        </p:spPr>
      </p:sp>
      <p:sp>
        <p:nvSpPr>
          <p:cNvPr id="3" name="Text 1"/>
          <p:cNvSpPr/>
          <p:nvPr/>
        </p:nvSpPr>
        <p:spPr>
          <a:xfrm>
            <a:off x="457200" y="91440"/>
            <a:ext cx="8229600" cy="457200"/>
          </a:xfrm>
          <a:prstGeom prst="rect">
            <a:avLst/>
          </a:prstGeom>
          <a:noFill/>
          <a:ln/>
        </p:spPr>
        <p:txBody>
          <a:bodyPr wrap="square" rtlCol="0" anchor="ctr"/>
          <a:lstStyle/>
          <a:p>
            <a:pPr algn="l" indent="0" marL="0">
              <a:buNone/>
            </a:pPr>
            <a:r>
              <a:rPr lang="en-US" sz="2000" b="1" dirty="0">
                <a:solidFill>
                  <a:srgbClr val="FFFFFF"/>
                </a:solidFill>
                <a:latin typeface="Georgia" pitchFamily="34" charset="0"/>
                <a:ea typeface="Georgia" pitchFamily="34" charset="-122"/>
                <a:cs typeface="Georgia" pitchFamily="34" charset="-120"/>
              </a:rPr>
              <a:t>1.3 数字文旅的构成要素 — 数据表格</a:t>
            </a:r>
            <a:endParaRPr lang="en-US" sz="2000" dirty="0"/>
          </a:p>
        </p:txBody>
      </p:sp>
      <p:graphicFrame>
        <p:nvGraphicFramePr>
          <p:cNvPr id="28"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8229600" cy="3200400"/>
        </p:xfrm>
        <a:graphic>
          <a:graphicData uri="http://schemas.openxmlformats.org/drawingml/2006/table">
            <a:tbl>
              <a:tblPr/>
              <a:tblGrid>
                <a:gridCol w="2057400"/>
                <a:gridCol w="2057400"/>
                <a:gridCol w="2057400"/>
                <a:gridCol w="2057400"/>
              </a:tblGrid>
              <a:tr h="411480">
                <a:tc>
                  <a:txBody>
                    <a:bodyPr/>
                    <a:lstStyle/>
                    <a:p>
                      <a:pPr algn="ctr" indent="0" marL="0">
                        <a:buNone/>
                      </a:pPr>
                      <a:r>
                        <a:rPr lang="en-US" sz="1100" b="1" dirty="0">
                          <a:solidFill>
                            <a:srgbClr val="FFFFFF"/>
                          </a:solidFill>
                        </a:rPr>
                        <a:t>类型</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065A82"/>
                    </a:solidFill>
                  </a:tcPr>
                </a:tc>
                <a:tc>
                  <a:txBody>
                    <a:bodyPr/>
                    <a:lstStyle/>
                    <a:p>
                      <a:pPr algn="ctr" indent="0" marL="0">
                        <a:buNone/>
                      </a:pPr>
                      <a:r>
                        <a:rPr lang="en-US" sz="1100" b="1" dirty="0">
                          <a:solidFill>
                            <a:srgbClr val="FFFFFF"/>
                          </a:solidFill>
                        </a:rPr>
                        <a:t>特征</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065A82"/>
                    </a:solidFill>
                  </a:tcPr>
                </a:tc>
                <a:tc>
                  <a:txBody>
                    <a:bodyPr/>
                    <a:lstStyle/>
                    <a:p>
                      <a:pPr algn="ctr" indent="0" marL="0">
                        <a:buNone/>
                      </a:pPr>
                      <a:r>
                        <a:rPr lang="en-US" sz="1100" b="1" dirty="0">
                          <a:solidFill>
                            <a:srgbClr val="FFFFFF"/>
                          </a:solidFill>
                        </a:rPr>
                        <a:t>典型示例</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065A82"/>
                    </a:solidFill>
                  </a:tcPr>
                </a:tc>
                <a:tc>
                  <a:txBody>
                    <a:bodyPr/>
                    <a:lstStyle/>
                    <a:p>
                      <a:pPr algn="ctr" indent="0" marL="0">
                        <a:buNone/>
                      </a:pPr>
                      <a:r>
                        <a:rPr lang="en-US" sz="1100" b="1" dirty="0">
                          <a:solidFill>
                            <a:srgbClr val="FFFFFF"/>
                          </a:solidFill>
                        </a:rPr>
                        <a:t>价值实现方式</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065A82"/>
                    </a:solidFill>
                  </a:tcPr>
                </a:tc>
              </a:tr>
              <a:tr h="411480">
                <a:tc>
                  <a:txBody>
                    <a:bodyPr/>
                    <a:lstStyle/>
                    <a:p>
                      <a:pPr algn="l" indent="0" marL="0">
                        <a:buNone/>
                      </a:pPr>
                      <a:r>
                        <a:rPr lang="en-US" sz="1100" dirty="0">
                          <a:solidFill>
                            <a:srgbClr val="1E293B"/>
                          </a:solidFill>
                        </a:rPr>
                        <a:t>------</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r>
              <a:tr h="411480">
                <a:tc>
                  <a:txBody>
                    <a:bodyPr/>
                    <a:lstStyle/>
                    <a:p>
                      <a:pPr algn="l" indent="0" marL="0">
                        <a:buNone/>
                      </a:pPr>
                      <a:r>
                        <a:rPr lang="en-US" sz="1100" dirty="0">
                          <a:solidFill>
                            <a:srgbClr val="1E293B"/>
                          </a:solidFill>
                        </a:rPr>
                        <a:t>数字化传统产品</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c>
                  <a:txBody>
                    <a:bodyPr/>
                    <a:lstStyle/>
                    <a:p>
                      <a:pPr algn="l" indent="0" marL="0">
                        <a:buNone/>
                      </a:pPr>
                      <a:r>
                        <a:rPr lang="en-US" sz="1100" dirty="0">
                          <a:solidFill>
                            <a:srgbClr val="1E293B"/>
                          </a:solidFill>
                        </a:rPr>
                        <a:t>产品形态不变，交付数字化</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c>
                  <a:txBody>
                    <a:bodyPr/>
                    <a:lstStyle/>
                    <a:p>
                      <a:pPr algn="l" indent="0" marL="0">
                        <a:buNone/>
                      </a:pPr>
                      <a:r>
                        <a:rPr lang="en-US" sz="1100" dirty="0">
                          <a:solidFill>
                            <a:srgbClr val="1E293B"/>
                          </a:solidFill>
                        </a:rPr>
                        <a:t>电子票务、在线预订、智能导览</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c>
                  <a:txBody>
                    <a:bodyPr/>
                    <a:lstStyle/>
                    <a:p>
                      <a:pPr algn="l" indent="0" marL="0">
                        <a:buNone/>
                      </a:pPr>
                      <a:r>
                        <a:rPr lang="en-US" sz="1100" dirty="0">
                          <a:solidFill>
                            <a:srgbClr val="1E293B"/>
                          </a:solidFill>
                        </a:rPr>
                        <a:t>提升效率和便利性</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r>
              <a:tr h="411480">
                <a:tc>
                  <a:txBody>
                    <a:bodyPr/>
                    <a:lstStyle/>
                    <a:p>
                      <a:pPr algn="l" indent="0" marL="0">
                        <a:buNone/>
                      </a:pPr>
                      <a:r>
                        <a:rPr lang="en-US" sz="1100" dirty="0">
                          <a:solidFill>
                            <a:srgbClr val="1E293B"/>
                          </a:solidFill>
                        </a:rPr>
                        <a:t>数字原生产品</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完全在数字空间消费</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VR 景区游览、数字藏品、AI 攻略</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创造新的数字价值</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r>
              <a:tr h="411480">
                <a:tc>
                  <a:txBody>
                    <a:bodyPr/>
                    <a:lstStyle/>
                    <a:p>
                      <a:pPr algn="l" indent="0" marL="0">
                        <a:buNone/>
                      </a:pPr>
                      <a:r>
                        <a:rPr lang="en-US" sz="1100" dirty="0">
                          <a:solidFill>
                            <a:srgbClr val="1E293B"/>
                          </a:solidFill>
                        </a:rPr>
                        <a:t>线上线下融合产品</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c>
                  <a:txBody>
                    <a:bodyPr/>
                    <a:lstStyle/>
                    <a:p>
                      <a:pPr algn="l" indent="0" marL="0">
                        <a:buNone/>
                      </a:pPr>
                      <a:r>
                        <a:rPr lang="en-US" sz="1100" dirty="0">
                          <a:solidFill>
                            <a:srgbClr val="1E293B"/>
                          </a:solidFill>
                        </a:rPr>
                        <a:t>数字内容叠加实体空间</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c>
                  <a:txBody>
                    <a:bodyPr/>
                    <a:lstStyle/>
                    <a:p>
                      <a:pPr algn="l" indent="0" marL="0">
                        <a:buNone/>
                      </a:pPr>
                      <a:r>
                        <a:rPr lang="en-US" sz="1100" dirty="0">
                          <a:solidFill>
                            <a:srgbClr val="1E293B"/>
                          </a:solidFill>
                        </a:rPr>
                        <a:t>AR 实景游戏、数字光影夜游</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c>
                  <a:txBody>
                    <a:bodyPr/>
                    <a:lstStyle/>
                    <a:p>
                      <a:pPr algn="l" indent="0" marL="0">
                        <a:buNone/>
                      </a:pPr>
                      <a:r>
                        <a:rPr lang="en-US" sz="1100" dirty="0">
                          <a:solidFill>
                            <a:srgbClr val="1E293B"/>
                          </a:solidFill>
                        </a:rPr>
                        <a:t>增强实体体验</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1.3 数字文旅的构成要素</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1.3.3 数字平台与渠道</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数字平台是数字文旅的"骨架"，是连接供需双方、实现价值共创的核心组织形态。
 平台类型。数字文旅平台可以从不同维度进行分类。按运营主体分，可分为政府主导的目的地智慧旅游平台（如"一码游贵州"）和企业主导的商业平台（如携程、美团）；按服务范围分，可分为综合型平台（覆盖吃住行游购娱全链条）和垂直型平台（专注于民宿、研学、户外等细分领域）；按技术架构分，可分为交易型平台（以促成交易为核心）和内容型平台（以内容生产和分享为核心）。
 平台生态。数字文旅平台不仅仅是一个交易场所，更是一个生态系统。在这个生态系统中，供给端（景区、酒店、餐饮、交通、文创企业等）提供产品和服务，需求端（游客）进行消费和体验，平台方提供匹配、支付、评价等基础服务，第三方服务商（技术服务商、内容创作者、数据分析公司等）提供增值服务。生态系统的健康取决于两个关键机制：一是价值共创机制——各方参与者都能从生态中获得合理回报；二是...</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数字平台是数字文旅的"骨架"，是连接供需双方、实现价值共创的核心组织形态。</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平台类型。数字文旅平台可以从不同维度进行分类。按运营主体分，可分为政府主导的目的地智慧旅游平台（如"一码游贵州"）和企业主导的商业平台（如携程、美团）；按服务范围分，可分为综合型平台（覆盖吃住行游购娱全链条）和垂直型平台（专注于民宿、研学、户外等细分领域）；按技术架构分，可分为交易型平台（以促成交易为核心）和内容型平台（以内容生产和分享为核心）。</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平台生态。数字文旅平台不仅仅是一个交易场所，更是一个生态系统。在这个生态系统中，供给端（景区、酒店、餐饮、交通、文创企业等）提供产品和服务，需求端（游客）进行消费和体验，平台方提供匹配、支付、评价等基础服务，第三方服务商（技术服务商、内容创作者、数据分析公司等）提供增值服务。生态系统的健康取决于两个关键机制：一是价值共创机制——各方参与者都能从生态中获得合理回报；二是信任机制——平台需要确保信息真...</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渠道变革。数字平台的出现深刻改变了文旅产品的分销渠道。传统模式下，旅游产品主要通过旅行社门店、电话预订等线下渠道分销，渠道层级多、效率低、信息不对称严重。平台模式下，供给方可以直接触达终端消费者，大幅压缩了中间环节。与此同时，社交媒体和内容平台（抖音、小红书、B 站等）的崛起，创造了"内容即渠道"的新模式——一条短视频、一篇游记、一次直播，都可以成为文旅产品的"数字货架"。</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1.3 数字文旅的构成要素</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1.3.4 数字治理与政策</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4/4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数字治理与政策是数字文旅的"规则"，为产业的健康发展提供制度保障。
 治理主体。数字文旅治理涉及多元主体：政府（制定政策法规、监管市场秩序）、平台企业（制定平台规则、管理平台生态）、行业协会（制定行业标准、协调行业利益）、消费者（通过评价和投诉参与监督）、社区（作为旅游目的地的利益相关方）。多元主体协同治理是数字文旅治理的核心理念——任何单一主体都无法独立应对数字文旅的复杂治理挑战。
 治理议题。数字文旅治理面临的核心议题包括：数据治理（数据的采集、存储、使用和交易的规则与标准）、算法治理（算法的透明度、公平性和可解释性）、平台治理（反垄断、反不正当竞争、消费者权益保护）、内容治理（虚假信息、不良内容的审核与管理）、安全治理（网络信息安全、个人隐私保护）。
 政策体系。中国已初步建立起数字文旅的政策框架。国家层面，《"十四五"文化和旅游发展规划》《关于推进实施国家文化数字化战略的意见》《"...</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数字治理与政策是数字文旅的"规则"，为产业的健康发展提供制度保障。</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治理主体。数字文旅治理涉及多元主体：政府（制定政策法规、监管市场秩序）、平台企业（制定平台规则、管理平台生态）、行业协会（制定行业标准、协调行业利益）、消费者（通过评价和投诉参与监督）、社区（作为旅游目的地的利益相关方）。多元主体协同治理是数字文旅治理的核心理念——任何单一主体都无法独立应对数字文旅的复杂治理挑战。</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治理议题。数字文旅治理面临的核心议题包括：数据治理（数据的采集、存储、使用和交易的规则与标准）、算法治理（算法的透明度、公平性和可解释性）、平台治理（反垄断、反不正当竞争、消费者权益保护）、内容治理（虚假信息、不良内容的审核与管理）、安全治理（网络信息安全、个人隐私保护）。</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政策体系。中国已初步建立起数字文旅的政策框架。国家层面，《"十四五"文化和旅游发展规划》《关于推进实施国家文化数字化战略的意见》《"数据二十条"》等文件为数字文旅发展提供了顶层设计。地方层面，贵州等省份结合自身特色出台了具体的实施方案——如贵州省以"大数据+文旅"为主线，推动"一码游贵州"等平台建设，支持数字文旅新业态发展。</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数字治理的能力和水平，将直接决定数字文旅发展的质量和可持续性。正如"一码游贵州"所展示的：技术可以解决"能不能"的问题，但只有治理才能解决"好不好"和"久不久"的问题。</a:t>
            </a:r>
            <a:endParaRPr lang="en-US" sz="1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1.3 数字文旅的构成要素</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1.3.4 数字治理与政策 (续 1)</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4/4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本章作为全书的总论，为后续各章的学习奠定了概念基础和认知框架。第 2 章将在此基础上，进一步探讨文旅产业数字化的历史演进和发展规律。
 ---
 1. 简答题：简述数字文旅与智慧旅游的主要区别。为什么说"智慧旅游是数字文旅的子集"？
 2. 论述题：选择一个你熟悉的旅游目的地，分析其数字文旅发展的现状——哪些环节已经实现了数字化？哪些环节仍然是"信息化"甚至"非数字化"的？请运用本章提出的四要素框架进行分析。
 3. 案例分析题：重新审视本章导入案例"一码游贵州"。请分别从数字基础设施、数字内容与产品、数字平台与渠道、数字治理与政策四个维度，分析该平台如何体现了数字文旅的构成要素。你认为该平台最大的创新点在哪里？最大的不足在哪里？
 4. 实践操作题：搜索安顺学院旅游管理学院数字文旅新专业申报的相关公开信息（或访问学院官网），了解该专业的培养目标、课程体系和师资配置。运用本章提出的"三横四...</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本章作为全书的总论，为后续各章的学习奠定了概念基础和认知框架。第 2 章将在此基础上，进一步探讨文旅产业数字化的历史演进和发展规律。</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简答题：简述数字文旅与智慧旅游的主要区别。为什么说"智慧旅游是数字文旅的子集"？</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论述题：选择一个你熟悉的旅游目的地，分析其数字文旅发展的现状——哪些环节已经实现了数字化？哪些环节仍然是"信息化"甚至"非数字化"的？请运用本章提出的四要素框架进行分析。</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案例分析题：重新审视本章导入案例"一码游贵州"。请分别从数字基础设施、数字内容与产品、数字平台与渠道、数字治理与政策四个维度，分析该平台如何体现了数字文旅的构成要素。你认为该平台最大的创新点在哪里？最大的不足在哪里？</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实践操作题：搜索安顺学院旅游管理学院数字文旅新专业申报的相关公开信息（或访问学院官网），了解该专业的培养目标、课程体系和师资配置。运用本章提出的"三横四纵"知识体系框架，分析该培养方案是否覆盖了数字文旅人才的核心能力要求，并提出你的改进建议。</a:t>
            </a:r>
            <a:endParaRPr lang="en-US" sz="1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1.3 数字文旅的构成要素</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1.3.4 数字治理与政策 (续 2)</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4/4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简答题：简述数字文旅与智慧旅游的主要区别。为什么说"智慧旅游是数字文旅的子集"？
 2. 论述题：选择一个你熟悉的旅游目的地，分析其数字文旅发展的现状——哪些环节已经实现了数字化？哪些环节仍然是"信息化"甚至"非数字化"的？请运用本章提出的四要素框架进行分析。
 3. 案例分析题：重新审视本章导入案例"一码游贵州"。请分别从数字基础设施、数字内容与产品、数字平台与渠道、数字治理与政策四个维度，分析该平台如何体现了数字文旅的构成要素。你认为该平台最大的创新点在哪里？最大的不足在哪里？
 4. 实践操作题：搜索安顺学院旅游管理学院数字文旅新专业申报的相关公开信息（或访问学院官网），了解该专业的培养目标、课程体系和师资配置。运用本章提出的"三横四纵"知识体系框架，分析该培养方案是否覆盖了数字文旅人才的核心能力要求，并提出你的改进建议。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简答题：简述数字文旅与智慧旅游的主要区别。为什么说"智慧旅游是数字文旅的子集"？</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论述题：选择一个你熟悉的旅游目的地，分析其数字文旅发展的现状——哪些环节已经实现了数字化？哪些环节仍然是"信息化"甚至"非数字化"的？请运用本章提出的四要素框架进行分析。</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案例分析题：重新审视本章导入案例"一码游贵州"。请分别从数字基础设施、数字内容与产品、数字平台与渠道、数字治理与政策四个维度，分析该平台如何体现了数字文旅的构成要素。你认为该平台最大的创新点在哪里？最大的不足在哪里？</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实践操作题：搜索安顺学院旅游管理学院数字文旅新专业申报的相关公开信息（或访问学院官网），了解该专业的培养目标、课程体系和师资配置。运用本章提出的"三横四纵"知识体系框架，分析该培养方案是否覆盖了数字文旅人才的核心能力要求，并提出你的改进建议。</a:t>
            </a:r>
            <a:endParaRPr lang="en-US" sz="1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1.3 数字文旅的构成要素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1.3.1 数字基础设施</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数字基础设施是数字文旅发展的"底座"，包括硬件设施和软件平台两个层面。</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1.3.2 数字内容与产品</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数字内容与产品是数字文旅的"血肉"，是直接面向游客的价值载体。</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1.3.3 数字平台与渠道</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数字平台是数字文旅的"骨架"，是连接供需双方、实现价值共创的核心组织形态。</a:t>
            </a:r>
            <a:endParaRPr lang="en-US" sz="1100" dirty="0"/>
          </a:p>
        </p:txBody>
      </p:sp>
      <p:sp>
        <p:nvSpPr>
          <p:cNvPr id="16" name="Shape 14"/>
          <p:cNvSpPr/>
          <p:nvPr/>
        </p:nvSpPr>
        <p:spPr>
          <a:xfrm>
            <a:off x="457200" y="2926080"/>
            <a:ext cx="320040" cy="320040"/>
          </a:xfrm>
          <a:prstGeom prst="ellipse">
            <a:avLst/>
          </a:prstGeom>
          <a:solidFill>
            <a:srgbClr val="10B981"/>
          </a:solidFill>
          <a:ln/>
        </p:spPr>
      </p:sp>
      <p:sp>
        <p:nvSpPr>
          <p:cNvPr id="17" name="Text 15"/>
          <p:cNvSpPr/>
          <p:nvPr/>
        </p:nvSpPr>
        <p:spPr>
          <a:xfrm>
            <a:off x="457200" y="292608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8" name="Text 16"/>
          <p:cNvSpPr/>
          <p:nvPr/>
        </p:nvSpPr>
        <p:spPr>
          <a:xfrm>
            <a:off x="914400" y="290779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1.3.4 数字治理与政策</a:t>
            </a:r>
            <a:endParaRPr lang="en-US" sz="1400" dirty="0"/>
          </a:p>
        </p:txBody>
      </p:sp>
      <p:sp>
        <p:nvSpPr>
          <p:cNvPr id="19" name="Text 17"/>
          <p:cNvSpPr/>
          <p:nvPr/>
        </p:nvSpPr>
        <p:spPr>
          <a:xfrm>
            <a:off x="914400" y="318211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数字治理与政策是数字文旅的"规则"，为产业的健康发展提供制度保障。</a:t>
            </a:r>
            <a:endParaRPr lang="en-US" sz="11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
        <p:nvSpPr>
          <p:cNvPr id="4" name="Shape 2"/>
          <p:cNvSpPr/>
          <p:nvPr/>
        </p:nvSpPr>
        <p:spPr>
          <a:xfrm>
            <a:off x="457200" y="1005840"/>
            <a:ext cx="3931920" cy="457200"/>
          </a:xfrm>
          <a:prstGeom prst="rect">
            <a:avLst/>
          </a:prstGeom>
          <a:solidFill>
            <a:srgbClr val="F8FAFC"/>
          </a:solidFill>
          <a:ln/>
        </p:spPr>
      </p:sp>
      <p:sp>
        <p:nvSpPr>
          <p:cNvPr id="5" name="Shape 3"/>
          <p:cNvSpPr/>
          <p:nvPr/>
        </p:nvSpPr>
        <p:spPr>
          <a:xfrm>
            <a:off x="457200" y="1005840"/>
            <a:ext cx="54864" cy="457200"/>
          </a:xfrm>
          <a:prstGeom prst="rect">
            <a:avLst/>
          </a:prstGeom>
          <a:solidFill>
            <a:srgbClr val="1C7293"/>
          </a:solidFill>
          <a:ln/>
        </p:spPr>
      </p:sp>
      <p:sp>
        <p:nvSpPr>
          <p:cNvPr id="6" name="Text 4"/>
          <p:cNvSpPr/>
          <p:nvPr/>
        </p:nvSpPr>
        <p:spPr>
          <a:xfrm>
            <a:off x="59436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1.1.1 数字文旅的提出与演进</a:t>
            </a:r>
            <a:endParaRPr lang="en-US" sz="1200" dirty="0"/>
          </a:p>
        </p:txBody>
      </p:sp>
      <p:sp>
        <p:nvSpPr>
          <p:cNvPr id="7" name="Shape 5"/>
          <p:cNvSpPr/>
          <p:nvPr/>
        </p:nvSpPr>
        <p:spPr>
          <a:xfrm>
            <a:off x="457200" y="1508760"/>
            <a:ext cx="3931920" cy="457200"/>
          </a:xfrm>
          <a:prstGeom prst="rect">
            <a:avLst/>
          </a:prstGeom>
          <a:solidFill>
            <a:srgbClr val="F8FAFC"/>
          </a:solidFill>
          <a:ln/>
        </p:spPr>
      </p:sp>
      <p:sp>
        <p:nvSpPr>
          <p:cNvPr id="8" name="Shape 6"/>
          <p:cNvSpPr/>
          <p:nvPr/>
        </p:nvSpPr>
        <p:spPr>
          <a:xfrm>
            <a:off x="457200" y="1508760"/>
            <a:ext cx="54864" cy="457200"/>
          </a:xfrm>
          <a:prstGeom prst="rect">
            <a:avLst/>
          </a:prstGeom>
          <a:solidFill>
            <a:srgbClr val="1C7293"/>
          </a:solidFill>
          <a:ln/>
        </p:spPr>
      </p:sp>
      <p:sp>
        <p:nvSpPr>
          <p:cNvPr id="9" name="Text 7"/>
          <p:cNvSpPr/>
          <p:nvPr/>
        </p:nvSpPr>
        <p:spPr>
          <a:xfrm>
            <a:off x="59436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1.1.2 数字文旅的核心定义</a:t>
            </a:r>
            <a:endParaRPr lang="en-US" sz="1200" dirty="0"/>
          </a:p>
        </p:txBody>
      </p:sp>
      <p:sp>
        <p:nvSpPr>
          <p:cNvPr id="10" name="Shape 8"/>
          <p:cNvSpPr/>
          <p:nvPr/>
        </p:nvSpPr>
        <p:spPr>
          <a:xfrm>
            <a:off x="457200" y="2011680"/>
            <a:ext cx="3931920" cy="457200"/>
          </a:xfrm>
          <a:prstGeom prst="rect">
            <a:avLst/>
          </a:prstGeom>
          <a:solidFill>
            <a:srgbClr val="F8FAFC"/>
          </a:solidFill>
          <a:ln/>
        </p:spPr>
      </p:sp>
      <p:sp>
        <p:nvSpPr>
          <p:cNvPr id="11" name="Shape 9"/>
          <p:cNvSpPr/>
          <p:nvPr/>
        </p:nvSpPr>
        <p:spPr>
          <a:xfrm>
            <a:off x="457200" y="2011680"/>
            <a:ext cx="54864" cy="457200"/>
          </a:xfrm>
          <a:prstGeom prst="rect">
            <a:avLst/>
          </a:prstGeom>
          <a:solidFill>
            <a:srgbClr val="1C7293"/>
          </a:solidFill>
          <a:ln/>
        </p:spPr>
      </p:sp>
      <p:sp>
        <p:nvSpPr>
          <p:cNvPr id="12" name="Text 10"/>
          <p:cNvSpPr/>
          <p:nvPr/>
        </p:nvSpPr>
        <p:spPr>
          <a:xfrm>
            <a:off x="59436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1.1.3 数字文旅与相关概念辨析</a:t>
            </a:r>
            <a:endParaRPr lang="en-US" sz="1200" dirty="0"/>
          </a:p>
        </p:txBody>
      </p:sp>
      <p:sp>
        <p:nvSpPr>
          <p:cNvPr id="13" name="Shape 11"/>
          <p:cNvSpPr/>
          <p:nvPr/>
        </p:nvSpPr>
        <p:spPr>
          <a:xfrm>
            <a:off x="457200" y="2514600"/>
            <a:ext cx="3931920" cy="457200"/>
          </a:xfrm>
          <a:prstGeom prst="rect">
            <a:avLst/>
          </a:prstGeom>
          <a:solidFill>
            <a:srgbClr val="F8FAFC"/>
          </a:solidFill>
          <a:ln/>
        </p:spPr>
      </p:sp>
      <p:sp>
        <p:nvSpPr>
          <p:cNvPr id="14" name="Shape 12"/>
          <p:cNvSpPr/>
          <p:nvPr/>
        </p:nvSpPr>
        <p:spPr>
          <a:xfrm>
            <a:off x="457200" y="2514600"/>
            <a:ext cx="54864" cy="457200"/>
          </a:xfrm>
          <a:prstGeom prst="rect">
            <a:avLst/>
          </a:prstGeom>
          <a:solidFill>
            <a:srgbClr val="1C7293"/>
          </a:solidFill>
          <a:ln/>
        </p:spPr>
      </p:sp>
      <p:sp>
        <p:nvSpPr>
          <p:cNvPr id="15" name="Text 13"/>
          <p:cNvSpPr/>
          <p:nvPr/>
        </p:nvSpPr>
        <p:spPr>
          <a:xfrm>
            <a:off x="59436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1.2.1 学科交叉特征</a:t>
            </a:r>
            <a:endParaRPr lang="en-US" sz="1200" dirty="0"/>
          </a:p>
        </p:txBody>
      </p:sp>
      <p:sp>
        <p:nvSpPr>
          <p:cNvPr id="16" name="Shape 14"/>
          <p:cNvSpPr/>
          <p:nvPr/>
        </p:nvSpPr>
        <p:spPr>
          <a:xfrm>
            <a:off x="457200" y="3017520"/>
            <a:ext cx="3931920" cy="457200"/>
          </a:xfrm>
          <a:prstGeom prst="rect">
            <a:avLst/>
          </a:prstGeom>
          <a:solidFill>
            <a:srgbClr val="F8FAFC"/>
          </a:solidFill>
          <a:ln/>
        </p:spPr>
      </p:sp>
      <p:sp>
        <p:nvSpPr>
          <p:cNvPr id="17" name="Shape 15"/>
          <p:cNvSpPr/>
          <p:nvPr/>
        </p:nvSpPr>
        <p:spPr>
          <a:xfrm>
            <a:off x="457200" y="3017520"/>
            <a:ext cx="54864" cy="457200"/>
          </a:xfrm>
          <a:prstGeom prst="rect">
            <a:avLst/>
          </a:prstGeom>
          <a:solidFill>
            <a:srgbClr val="1C7293"/>
          </a:solidFill>
          <a:ln/>
        </p:spPr>
      </p:sp>
      <p:sp>
        <p:nvSpPr>
          <p:cNvPr id="18" name="Text 16"/>
          <p:cNvSpPr/>
          <p:nvPr/>
        </p:nvSpPr>
        <p:spPr>
          <a:xfrm>
            <a:off x="59436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1.2.2 数字文旅研究的核心议题</a:t>
            </a:r>
            <a:endParaRPr lang="en-US" sz="1200" dirty="0"/>
          </a:p>
        </p:txBody>
      </p:sp>
      <p:sp>
        <p:nvSpPr>
          <p:cNvPr id="19" name="Shape 17"/>
          <p:cNvSpPr/>
          <p:nvPr/>
        </p:nvSpPr>
        <p:spPr>
          <a:xfrm>
            <a:off x="4754880" y="1005840"/>
            <a:ext cx="3931920" cy="457200"/>
          </a:xfrm>
          <a:prstGeom prst="rect">
            <a:avLst/>
          </a:prstGeom>
          <a:solidFill>
            <a:srgbClr val="F8FAFC"/>
          </a:solidFill>
          <a:ln/>
        </p:spPr>
      </p:sp>
      <p:sp>
        <p:nvSpPr>
          <p:cNvPr id="20" name="Shape 18"/>
          <p:cNvSpPr/>
          <p:nvPr/>
        </p:nvSpPr>
        <p:spPr>
          <a:xfrm>
            <a:off x="4754880" y="1005840"/>
            <a:ext cx="54864" cy="457200"/>
          </a:xfrm>
          <a:prstGeom prst="rect">
            <a:avLst/>
          </a:prstGeom>
          <a:solidFill>
            <a:srgbClr val="1C7293"/>
          </a:solidFill>
          <a:ln/>
        </p:spPr>
      </p:sp>
      <p:sp>
        <p:nvSpPr>
          <p:cNvPr id="21" name="Text 19"/>
          <p:cNvSpPr/>
          <p:nvPr/>
        </p:nvSpPr>
        <p:spPr>
          <a:xfrm>
            <a:off x="489204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1.2.3 数字文旅人才培养的知识体系</a:t>
            </a:r>
            <a:endParaRPr lang="en-US" sz="1200" dirty="0"/>
          </a:p>
        </p:txBody>
      </p:sp>
      <p:sp>
        <p:nvSpPr>
          <p:cNvPr id="22" name="Shape 20"/>
          <p:cNvSpPr/>
          <p:nvPr/>
        </p:nvSpPr>
        <p:spPr>
          <a:xfrm>
            <a:off x="4754880" y="1508760"/>
            <a:ext cx="3931920" cy="457200"/>
          </a:xfrm>
          <a:prstGeom prst="rect">
            <a:avLst/>
          </a:prstGeom>
          <a:solidFill>
            <a:srgbClr val="F8FAFC"/>
          </a:solidFill>
          <a:ln/>
        </p:spPr>
      </p:sp>
      <p:sp>
        <p:nvSpPr>
          <p:cNvPr id="23" name="Shape 21"/>
          <p:cNvSpPr/>
          <p:nvPr/>
        </p:nvSpPr>
        <p:spPr>
          <a:xfrm>
            <a:off x="4754880" y="1508760"/>
            <a:ext cx="54864" cy="457200"/>
          </a:xfrm>
          <a:prstGeom prst="rect">
            <a:avLst/>
          </a:prstGeom>
          <a:solidFill>
            <a:srgbClr val="1C7293"/>
          </a:solidFill>
          <a:ln/>
        </p:spPr>
      </p:sp>
      <p:sp>
        <p:nvSpPr>
          <p:cNvPr id="24" name="Text 22"/>
          <p:cNvSpPr/>
          <p:nvPr/>
        </p:nvSpPr>
        <p:spPr>
          <a:xfrm>
            <a:off x="489204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1.3.1 数字基础设施</a:t>
            </a:r>
            <a:endParaRPr lang="en-US" sz="1200" dirty="0"/>
          </a:p>
        </p:txBody>
      </p:sp>
      <p:sp>
        <p:nvSpPr>
          <p:cNvPr id="25" name="Shape 23"/>
          <p:cNvSpPr/>
          <p:nvPr/>
        </p:nvSpPr>
        <p:spPr>
          <a:xfrm>
            <a:off x="4754880" y="2011680"/>
            <a:ext cx="3931920" cy="457200"/>
          </a:xfrm>
          <a:prstGeom prst="rect">
            <a:avLst/>
          </a:prstGeom>
          <a:solidFill>
            <a:srgbClr val="F8FAFC"/>
          </a:solidFill>
          <a:ln/>
        </p:spPr>
      </p:sp>
      <p:sp>
        <p:nvSpPr>
          <p:cNvPr id="26" name="Shape 24"/>
          <p:cNvSpPr/>
          <p:nvPr/>
        </p:nvSpPr>
        <p:spPr>
          <a:xfrm>
            <a:off x="4754880" y="2011680"/>
            <a:ext cx="54864" cy="457200"/>
          </a:xfrm>
          <a:prstGeom prst="rect">
            <a:avLst/>
          </a:prstGeom>
          <a:solidFill>
            <a:srgbClr val="1C7293"/>
          </a:solidFill>
          <a:ln/>
        </p:spPr>
      </p:sp>
      <p:sp>
        <p:nvSpPr>
          <p:cNvPr id="27" name="Text 25"/>
          <p:cNvSpPr/>
          <p:nvPr/>
        </p:nvSpPr>
        <p:spPr>
          <a:xfrm>
            <a:off x="489204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1.3.2 数字内容与产品</a:t>
            </a:r>
            <a:endParaRPr lang="en-US" sz="1200" dirty="0"/>
          </a:p>
        </p:txBody>
      </p:sp>
      <p:sp>
        <p:nvSpPr>
          <p:cNvPr id="28" name="Shape 26"/>
          <p:cNvSpPr/>
          <p:nvPr/>
        </p:nvSpPr>
        <p:spPr>
          <a:xfrm>
            <a:off x="4754880" y="2514600"/>
            <a:ext cx="3931920" cy="457200"/>
          </a:xfrm>
          <a:prstGeom prst="rect">
            <a:avLst/>
          </a:prstGeom>
          <a:solidFill>
            <a:srgbClr val="F8FAFC"/>
          </a:solidFill>
          <a:ln/>
        </p:spPr>
      </p:sp>
      <p:sp>
        <p:nvSpPr>
          <p:cNvPr id="29" name="Shape 27"/>
          <p:cNvSpPr/>
          <p:nvPr/>
        </p:nvSpPr>
        <p:spPr>
          <a:xfrm>
            <a:off x="4754880" y="2514600"/>
            <a:ext cx="54864" cy="457200"/>
          </a:xfrm>
          <a:prstGeom prst="rect">
            <a:avLst/>
          </a:prstGeom>
          <a:solidFill>
            <a:srgbClr val="1C7293"/>
          </a:solidFill>
          <a:ln/>
        </p:spPr>
      </p:sp>
      <p:sp>
        <p:nvSpPr>
          <p:cNvPr id="30" name="Text 28"/>
          <p:cNvSpPr/>
          <p:nvPr/>
        </p:nvSpPr>
        <p:spPr>
          <a:xfrm>
            <a:off x="489204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1.3.3 数字平台与渠道</a:t>
            </a:r>
            <a:endParaRPr lang="en-US" sz="1200" dirty="0"/>
          </a:p>
        </p:txBody>
      </p:sp>
      <p:sp>
        <p:nvSpPr>
          <p:cNvPr id="31" name="Shape 29"/>
          <p:cNvSpPr/>
          <p:nvPr/>
        </p:nvSpPr>
        <p:spPr>
          <a:xfrm>
            <a:off x="4754880" y="3017520"/>
            <a:ext cx="3931920" cy="457200"/>
          </a:xfrm>
          <a:prstGeom prst="rect">
            <a:avLst/>
          </a:prstGeom>
          <a:solidFill>
            <a:srgbClr val="F8FAFC"/>
          </a:solidFill>
          <a:ln/>
        </p:spPr>
      </p:sp>
      <p:sp>
        <p:nvSpPr>
          <p:cNvPr id="32" name="Shape 30"/>
          <p:cNvSpPr/>
          <p:nvPr/>
        </p:nvSpPr>
        <p:spPr>
          <a:xfrm>
            <a:off x="4754880" y="3017520"/>
            <a:ext cx="54864" cy="457200"/>
          </a:xfrm>
          <a:prstGeom prst="rect">
            <a:avLst/>
          </a:prstGeom>
          <a:solidFill>
            <a:srgbClr val="1C7293"/>
          </a:solidFill>
          <a:ln/>
        </p:spPr>
      </p:sp>
      <p:sp>
        <p:nvSpPr>
          <p:cNvPr id="33" name="Text 31"/>
          <p:cNvSpPr/>
          <p:nvPr/>
        </p:nvSpPr>
        <p:spPr>
          <a:xfrm>
            <a:off x="489204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1.3.4 数字治理与政策</a:t>
            </a:r>
            <a:endParaRPr lang="en-US" sz="12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EF4444"/>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课程讨论与延伸</a:t>
            </a:r>
            <a:endParaRPr lang="en-US" sz="2600" dirty="0"/>
          </a:p>
        </p:txBody>
      </p:sp>
      <p:sp>
        <p:nvSpPr>
          <p:cNvPr id="4" name="Shape 2"/>
          <p:cNvSpPr/>
          <p:nvPr/>
        </p:nvSpPr>
        <p:spPr>
          <a:xfrm>
            <a:off x="457200" y="1005840"/>
            <a:ext cx="8229600" cy="640080"/>
          </a:xfrm>
          <a:prstGeom prst="rect">
            <a:avLst/>
          </a:prstGeom>
          <a:solidFill>
            <a:srgbClr val="F8FAFC"/>
          </a:solidFill>
          <a:ln/>
        </p:spPr>
      </p:sp>
      <p:sp>
        <p:nvSpPr>
          <p:cNvPr id="5" name="Shape 3"/>
          <p:cNvSpPr/>
          <p:nvPr/>
        </p:nvSpPr>
        <p:spPr>
          <a:xfrm>
            <a:off x="457200" y="1005840"/>
            <a:ext cx="73152" cy="640080"/>
          </a:xfrm>
          <a:prstGeom prst="rect">
            <a:avLst/>
          </a:prstGeom>
          <a:solidFill>
            <a:srgbClr val="EF4444"/>
          </a:solidFill>
          <a:ln/>
        </p:spPr>
      </p:sp>
      <p:sp>
        <p:nvSpPr>
          <p:cNvPr id="6" name="Shape 4"/>
          <p:cNvSpPr/>
          <p:nvPr/>
        </p:nvSpPr>
        <p:spPr>
          <a:xfrm>
            <a:off x="640080" y="1124712"/>
            <a:ext cx="320040" cy="320040"/>
          </a:xfrm>
          <a:prstGeom prst="ellipse">
            <a:avLst/>
          </a:prstGeom>
          <a:solidFill>
            <a:srgbClr val="EF4444"/>
          </a:solidFill>
          <a:ln/>
        </p:spPr>
      </p:sp>
      <p:sp>
        <p:nvSpPr>
          <p:cNvPr id="7" name="Text 5"/>
          <p:cNvSpPr/>
          <p:nvPr/>
        </p:nvSpPr>
        <p:spPr>
          <a:xfrm>
            <a:off x="640080" y="112471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8" name="Text 6"/>
          <p:cNvSpPr/>
          <p:nvPr/>
        </p:nvSpPr>
        <p:spPr>
          <a:xfrm>
            <a:off x="1097280" y="105156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1.1 数字文旅的定义与边界：结合实际案例分析其核心观点的应用场景</a:t>
            </a:r>
            <a:endParaRPr lang="en-US" sz="1300" dirty="0"/>
          </a:p>
        </p:txBody>
      </p:sp>
      <p:sp>
        <p:nvSpPr>
          <p:cNvPr id="9" name="Shape 7"/>
          <p:cNvSpPr/>
          <p:nvPr/>
        </p:nvSpPr>
        <p:spPr>
          <a:xfrm>
            <a:off x="457200" y="1737360"/>
            <a:ext cx="8229600" cy="640080"/>
          </a:xfrm>
          <a:prstGeom prst="rect">
            <a:avLst/>
          </a:prstGeom>
          <a:solidFill>
            <a:srgbClr val="F8FAFC"/>
          </a:solidFill>
          <a:ln/>
        </p:spPr>
      </p:sp>
      <p:sp>
        <p:nvSpPr>
          <p:cNvPr id="10" name="Shape 8"/>
          <p:cNvSpPr/>
          <p:nvPr/>
        </p:nvSpPr>
        <p:spPr>
          <a:xfrm>
            <a:off x="457200" y="1737360"/>
            <a:ext cx="73152" cy="640080"/>
          </a:xfrm>
          <a:prstGeom prst="rect">
            <a:avLst/>
          </a:prstGeom>
          <a:solidFill>
            <a:srgbClr val="EF4444"/>
          </a:solidFill>
          <a:ln/>
        </p:spPr>
      </p:sp>
      <p:sp>
        <p:nvSpPr>
          <p:cNvPr id="11" name="Shape 9"/>
          <p:cNvSpPr/>
          <p:nvPr/>
        </p:nvSpPr>
        <p:spPr>
          <a:xfrm>
            <a:off x="640080" y="1856232"/>
            <a:ext cx="320040" cy="320040"/>
          </a:xfrm>
          <a:prstGeom prst="ellipse">
            <a:avLst/>
          </a:prstGeom>
          <a:solidFill>
            <a:srgbClr val="EF4444"/>
          </a:solidFill>
          <a:ln/>
        </p:spPr>
      </p:sp>
      <p:sp>
        <p:nvSpPr>
          <p:cNvPr id="12" name="Text 10"/>
          <p:cNvSpPr/>
          <p:nvPr/>
        </p:nvSpPr>
        <p:spPr>
          <a:xfrm>
            <a:off x="640080" y="185623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3" name="Text 11"/>
          <p:cNvSpPr/>
          <p:nvPr/>
        </p:nvSpPr>
        <p:spPr>
          <a:xfrm>
            <a:off x="1097280" y="178308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1.2 数字文旅的学科属性：结合实际案例分析其核心观点的应用场景</a:t>
            </a:r>
            <a:endParaRPr lang="en-US" sz="1300" dirty="0"/>
          </a:p>
        </p:txBody>
      </p:sp>
      <p:sp>
        <p:nvSpPr>
          <p:cNvPr id="14" name="Shape 12"/>
          <p:cNvSpPr/>
          <p:nvPr/>
        </p:nvSpPr>
        <p:spPr>
          <a:xfrm>
            <a:off x="457200" y="2468880"/>
            <a:ext cx="8229600" cy="640080"/>
          </a:xfrm>
          <a:prstGeom prst="rect">
            <a:avLst/>
          </a:prstGeom>
          <a:solidFill>
            <a:srgbClr val="F8FAFC"/>
          </a:solidFill>
          <a:ln/>
        </p:spPr>
      </p:sp>
      <p:sp>
        <p:nvSpPr>
          <p:cNvPr id="15" name="Shape 13"/>
          <p:cNvSpPr/>
          <p:nvPr/>
        </p:nvSpPr>
        <p:spPr>
          <a:xfrm>
            <a:off x="457200" y="2468880"/>
            <a:ext cx="73152" cy="640080"/>
          </a:xfrm>
          <a:prstGeom prst="rect">
            <a:avLst/>
          </a:prstGeom>
          <a:solidFill>
            <a:srgbClr val="EF4444"/>
          </a:solidFill>
          <a:ln/>
        </p:spPr>
      </p:sp>
      <p:sp>
        <p:nvSpPr>
          <p:cNvPr id="16" name="Shape 14"/>
          <p:cNvSpPr/>
          <p:nvPr/>
        </p:nvSpPr>
        <p:spPr>
          <a:xfrm>
            <a:off x="640080" y="2587752"/>
            <a:ext cx="320040" cy="320040"/>
          </a:xfrm>
          <a:prstGeom prst="ellipse">
            <a:avLst/>
          </a:prstGeom>
          <a:solidFill>
            <a:srgbClr val="EF4444"/>
          </a:solidFill>
          <a:ln/>
        </p:spPr>
      </p:sp>
      <p:sp>
        <p:nvSpPr>
          <p:cNvPr id="17" name="Text 15"/>
          <p:cNvSpPr/>
          <p:nvPr/>
        </p:nvSpPr>
        <p:spPr>
          <a:xfrm>
            <a:off x="640080" y="258775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8" name="Text 16"/>
          <p:cNvSpPr/>
          <p:nvPr/>
        </p:nvSpPr>
        <p:spPr>
          <a:xfrm>
            <a:off x="1097280" y="251460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1.3 数字文旅的构成要素：结合实际案例分析其核心观点的应用场景</a:t>
            </a:r>
            <a:endParaRPr lang="en-US" sz="1300" dirty="0"/>
          </a:p>
        </p:txBody>
      </p:sp>
      <p:sp>
        <p:nvSpPr>
          <p:cNvPr id="19" name="Shape 17"/>
          <p:cNvSpPr/>
          <p:nvPr/>
        </p:nvSpPr>
        <p:spPr>
          <a:xfrm>
            <a:off x="457200" y="3200400"/>
            <a:ext cx="8229600" cy="640080"/>
          </a:xfrm>
          <a:prstGeom prst="rect">
            <a:avLst/>
          </a:prstGeom>
          <a:solidFill>
            <a:srgbClr val="F8FAFC"/>
          </a:solidFill>
          <a:ln/>
        </p:spPr>
      </p:sp>
      <p:sp>
        <p:nvSpPr>
          <p:cNvPr id="20" name="Shape 18"/>
          <p:cNvSpPr/>
          <p:nvPr/>
        </p:nvSpPr>
        <p:spPr>
          <a:xfrm>
            <a:off x="457200" y="3200400"/>
            <a:ext cx="73152" cy="640080"/>
          </a:xfrm>
          <a:prstGeom prst="rect">
            <a:avLst/>
          </a:prstGeom>
          <a:solidFill>
            <a:srgbClr val="EF4444"/>
          </a:solidFill>
          <a:ln/>
        </p:spPr>
      </p:sp>
      <p:sp>
        <p:nvSpPr>
          <p:cNvPr id="21" name="Shape 19"/>
          <p:cNvSpPr/>
          <p:nvPr/>
        </p:nvSpPr>
        <p:spPr>
          <a:xfrm>
            <a:off x="640080" y="3319272"/>
            <a:ext cx="320040" cy="320040"/>
          </a:xfrm>
          <a:prstGeom prst="ellipse">
            <a:avLst/>
          </a:prstGeom>
          <a:solidFill>
            <a:srgbClr val="EF4444"/>
          </a:solidFill>
          <a:ln/>
        </p:spPr>
      </p:sp>
      <p:sp>
        <p:nvSpPr>
          <p:cNvPr id="22" name="Text 20"/>
          <p:cNvSpPr/>
          <p:nvPr/>
        </p:nvSpPr>
        <p:spPr>
          <a:xfrm>
            <a:off x="640080" y="331927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3" name="Text 21"/>
          <p:cNvSpPr/>
          <p:nvPr/>
        </p:nvSpPr>
        <p:spPr>
          <a:xfrm>
            <a:off x="1097280" y="324612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延伸阅读：查阅近两年数字文旅领域相关学术论文，对比本章观点</a:t>
            </a:r>
            <a:endParaRPr lang="en-US" sz="1300" dirty="0"/>
          </a:p>
        </p:txBody>
      </p:sp>
      <p:sp>
        <p:nvSpPr>
          <p:cNvPr id="24" name="Shape 22"/>
          <p:cNvSpPr/>
          <p:nvPr/>
        </p:nvSpPr>
        <p:spPr>
          <a:xfrm>
            <a:off x="457200" y="3931920"/>
            <a:ext cx="8229600" cy="640080"/>
          </a:xfrm>
          <a:prstGeom prst="rect">
            <a:avLst/>
          </a:prstGeom>
          <a:solidFill>
            <a:srgbClr val="F8FAFC"/>
          </a:solidFill>
          <a:ln/>
        </p:spPr>
      </p:sp>
      <p:sp>
        <p:nvSpPr>
          <p:cNvPr id="25" name="Shape 23"/>
          <p:cNvSpPr/>
          <p:nvPr/>
        </p:nvSpPr>
        <p:spPr>
          <a:xfrm>
            <a:off x="457200" y="3931920"/>
            <a:ext cx="73152" cy="640080"/>
          </a:xfrm>
          <a:prstGeom prst="rect">
            <a:avLst/>
          </a:prstGeom>
          <a:solidFill>
            <a:srgbClr val="EF4444"/>
          </a:solidFill>
          <a:ln/>
        </p:spPr>
      </p:sp>
      <p:sp>
        <p:nvSpPr>
          <p:cNvPr id="26" name="Shape 24"/>
          <p:cNvSpPr/>
          <p:nvPr/>
        </p:nvSpPr>
        <p:spPr>
          <a:xfrm>
            <a:off x="640080" y="4050792"/>
            <a:ext cx="320040" cy="320040"/>
          </a:xfrm>
          <a:prstGeom prst="ellipse">
            <a:avLst/>
          </a:prstGeom>
          <a:solidFill>
            <a:srgbClr val="EF4444"/>
          </a:solidFill>
          <a:ln/>
        </p:spPr>
      </p:sp>
      <p:sp>
        <p:nvSpPr>
          <p:cNvPr id="27" name="Text 25"/>
          <p:cNvSpPr/>
          <p:nvPr/>
        </p:nvSpPr>
        <p:spPr>
          <a:xfrm>
            <a:off x="640080" y="405079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28" name="Text 26"/>
          <p:cNvSpPr/>
          <p:nvPr/>
        </p:nvSpPr>
        <p:spPr>
          <a:xfrm>
            <a:off x="1097280" y="397764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实践任务：选择一个贵州文旅案例，运用本章理论框架进行分析</a:t>
            </a:r>
            <a:endParaRPr lang="en-US" sz="13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EF4444"/>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思考与讨论</a:t>
            </a:r>
            <a:endParaRPr lang="en-US" sz="2800" dirty="0"/>
          </a:p>
        </p:txBody>
      </p:sp>
      <p:sp>
        <p:nvSpPr>
          <p:cNvPr id="4" name="Shape 2"/>
          <p:cNvSpPr/>
          <p:nvPr/>
        </p:nvSpPr>
        <p:spPr>
          <a:xfrm>
            <a:off x="457200" y="1005840"/>
            <a:ext cx="8229600" cy="822960"/>
          </a:xfrm>
          <a:prstGeom prst="rect">
            <a:avLst/>
          </a:prstGeom>
          <a:solidFill>
            <a:srgbClr val="F8FAFC"/>
          </a:solidFill>
          <a:ln/>
        </p:spPr>
      </p:sp>
      <p:sp>
        <p:nvSpPr>
          <p:cNvPr id="5" name="Shape 3"/>
          <p:cNvSpPr/>
          <p:nvPr/>
        </p:nvSpPr>
        <p:spPr>
          <a:xfrm>
            <a:off x="457200" y="1005840"/>
            <a:ext cx="73152" cy="822960"/>
          </a:xfrm>
          <a:prstGeom prst="rect">
            <a:avLst/>
          </a:prstGeom>
          <a:solidFill>
            <a:srgbClr val="065A82"/>
          </a:solidFill>
          <a:ln/>
        </p:spPr>
      </p:sp>
      <p:sp>
        <p:nvSpPr>
          <p:cNvPr id="6" name="Shape 4"/>
          <p:cNvSpPr/>
          <p:nvPr/>
        </p:nvSpPr>
        <p:spPr>
          <a:xfrm>
            <a:off x="640080" y="1143000"/>
            <a:ext cx="365760" cy="365760"/>
          </a:xfrm>
          <a:prstGeom prst="ellipse">
            <a:avLst/>
          </a:prstGeom>
          <a:solidFill>
            <a:srgbClr val="065A82"/>
          </a:solidFill>
          <a:ln/>
        </p:spPr>
      </p:sp>
      <p:sp>
        <p:nvSpPr>
          <p:cNvPr id="7" name="Text 5"/>
          <p:cNvSpPr/>
          <p:nvPr/>
        </p:nvSpPr>
        <p:spPr>
          <a:xfrm>
            <a:off x="640080" y="11430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8" name="Text 6"/>
          <p:cNvSpPr/>
          <p:nvPr/>
        </p:nvSpPr>
        <p:spPr>
          <a:xfrm>
            <a:off x="1188720" y="1051560"/>
            <a:ext cx="7315200" cy="731520"/>
          </a:xfrm>
          <a:prstGeom prst="rect">
            <a:avLst/>
          </a:prstGeom>
          <a:noFill/>
          <a:ln/>
        </p:spPr>
        <p:txBody>
          <a:bodyPr wrap="square" lIns="0" tIns="0" rIns="0" bIns="0" rtlCol="0" anchor="ctr"/>
          <a:lstStyle/>
          <a:p>
            <a:pPr algn="l" indent="0" marL="0">
              <a:lnSpc>
                <a:spcPct val="120000"/>
              </a:lnSpc>
              <a:buNone/>
            </a:pPr>
            <a:r>
              <a:rPr lang="en-US" sz="1200" dirty="0">
                <a:solidFill>
                  <a:srgbClr val="1E293B"/>
                </a:solidFill>
                <a:latin typeface="Calibri" pitchFamily="34" charset="0"/>
                <a:ea typeface="Calibri" pitchFamily="34" charset="-122"/>
                <a:cs typeface="Calibri" pitchFamily="34" charset="-120"/>
              </a:rPr>
              <a:t>简答题：简述数字文旅与智慧旅游的主要区别。为什么说"智慧旅游是数字文旅的子集"？</a:t>
            </a:r>
            <a:endParaRPr lang="en-US" sz="1200" dirty="0"/>
          </a:p>
        </p:txBody>
      </p:sp>
      <p:sp>
        <p:nvSpPr>
          <p:cNvPr id="9" name="Shape 7"/>
          <p:cNvSpPr/>
          <p:nvPr/>
        </p:nvSpPr>
        <p:spPr>
          <a:xfrm>
            <a:off x="457200" y="1965960"/>
            <a:ext cx="8229600" cy="822960"/>
          </a:xfrm>
          <a:prstGeom prst="rect">
            <a:avLst/>
          </a:prstGeom>
          <a:solidFill>
            <a:srgbClr val="F8FAFC"/>
          </a:solidFill>
          <a:ln/>
        </p:spPr>
      </p:sp>
      <p:sp>
        <p:nvSpPr>
          <p:cNvPr id="10" name="Shape 8"/>
          <p:cNvSpPr/>
          <p:nvPr/>
        </p:nvSpPr>
        <p:spPr>
          <a:xfrm>
            <a:off x="457200" y="1965960"/>
            <a:ext cx="73152" cy="822960"/>
          </a:xfrm>
          <a:prstGeom prst="rect">
            <a:avLst/>
          </a:prstGeom>
          <a:solidFill>
            <a:srgbClr val="1C7293"/>
          </a:solidFill>
          <a:ln/>
        </p:spPr>
      </p:sp>
      <p:sp>
        <p:nvSpPr>
          <p:cNvPr id="11" name="Shape 9"/>
          <p:cNvSpPr/>
          <p:nvPr/>
        </p:nvSpPr>
        <p:spPr>
          <a:xfrm>
            <a:off x="640080" y="2103120"/>
            <a:ext cx="365760" cy="365760"/>
          </a:xfrm>
          <a:prstGeom prst="ellipse">
            <a:avLst/>
          </a:prstGeom>
          <a:solidFill>
            <a:srgbClr val="1C7293"/>
          </a:solidFill>
          <a:ln/>
        </p:spPr>
      </p:sp>
      <p:sp>
        <p:nvSpPr>
          <p:cNvPr id="12" name="Text 10"/>
          <p:cNvSpPr/>
          <p:nvPr/>
        </p:nvSpPr>
        <p:spPr>
          <a:xfrm>
            <a:off x="640080" y="21031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3" name="Text 11"/>
          <p:cNvSpPr/>
          <p:nvPr/>
        </p:nvSpPr>
        <p:spPr>
          <a:xfrm>
            <a:off x="1188720" y="2011680"/>
            <a:ext cx="7315200" cy="731520"/>
          </a:xfrm>
          <a:prstGeom prst="rect">
            <a:avLst/>
          </a:prstGeom>
          <a:noFill/>
          <a:ln/>
        </p:spPr>
        <p:txBody>
          <a:bodyPr wrap="square" lIns="0" tIns="0" rIns="0" bIns="0" rtlCol="0" anchor="ctr"/>
          <a:lstStyle/>
          <a:p>
            <a:pPr algn="l" indent="0" marL="0">
              <a:lnSpc>
                <a:spcPct val="120000"/>
              </a:lnSpc>
              <a:buNone/>
            </a:pPr>
            <a:r>
              <a:rPr lang="en-US" sz="1200" dirty="0">
                <a:solidFill>
                  <a:srgbClr val="1E293B"/>
                </a:solidFill>
                <a:latin typeface="Calibri" pitchFamily="34" charset="0"/>
                <a:ea typeface="Calibri" pitchFamily="34" charset="-122"/>
                <a:cs typeface="Calibri" pitchFamily="34" charset="-120"/>
              </a:rPr>
              <a:t>论述题：选择一个你熟悉的旅游目的地，分析其数字文旅发展的现状——哪些环节已经实现了数字化？哪些环节仍然是"信息化"甚至"非数字化"的？请运用本章提出的四要素框架进行分析。</a:t>
            </a:r>
            <a:endParaRPr lang="en-US" sz="1200" dirty="0"/>
          </a:p>
        </p:txBody>
      </p:sp>
      <p:sp>
        <p:nvSpPr>
          <p:cNvPr id="14" name="Shape 12"/>
          <p:cNvSpPr/>
          <p:nvPr/>
        </p:nvSpPr>
        <p:spPr>
          <a:xfrm>
            <a:off x="457200" y="2926080"/>
            <a:ext cx="8229600" cy="822960"/>
          </a:xfrm>
          <a:prstGeom prst="rect">
            <a:avLst/>
          </a:prstGeom>
          <a:solidFill>
            <a:srgbClr val="F8FAFC"/>
          </a:solidFill>
          <a:ln/>
        </p:spPr>
      </p:sp>
      <p:sp>
        <p:nvSpPr>
          <p:cNvPr id="15" name="Shape 13"/>
          <p:cNvSpPr/>
          <p:nvPr/>
        </p:nvSpPr>
        <p:spPr>
          <a:xfrm>
            <a:off x="457200" y="2926080"/>
            <a:ext cx="73152" cy="822960"/>
          </a:xfrm>
          <a:prstGeom prst="rect">
            <a:avLst/>
          </a:prstGeom>
          <a:solidFill>
            <a:srgbClr val="F59E0B"/>
          </a:solidFill>
          <a:ln/>
        </p:spPr>
      </p:sp>
      <p:sp>
        <p:nvSpPr>
          <p:cNvPr id="16" name="Shape 14"/>
          <p:cNvSpPr/>
          <p:nvPr/>
        </p:nvSpPr>
        <p:spPr>
          <a:xfrm>
            <a:off x="640080" y="3063240"/>
            <a:ext cx="365760" cy="365760"/>
          </a:xfrm>
          <a:prstGeom prst="ellipse">
            <a:avLst/>
          </a:prstGeom>
          <a:solidFill>
            <a:srgbClr val="F59E0B"/>
          </a:solidFill>
          <a:ln/>
        </p:spPr>
      </p:sp>
      <p:sp>
        <p:nvSpPr>
          <p:cNvPr id="17" name="Text 15"/>
          <p:cNvSpPr/>
          <p:nvPr/>
        </p:nvSpPr>
        <p:spPr>
          <a:xfrm>
            <a:off x="640080" y="30632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8" name="Text 16"/>
          <p:cNvSpPr/>
          <p:nvPr/>
        </p:nvSpPr>
        <p:spPr>
          <a:xfrm>
            <a:off x="1188720" y="2971800"/>
            <a:ext cx="7315200" cy="731520"/>
          </a:xfrm>
          <a:prstGeom prst="rect">
            <a:avLst/>
          </a:prstGeom>
          <a:noFill/>
          <a:ln/>
        </p:spPr>
        <p:txBody>
          <a:bodyPr wrap="square" lIns="0" tIns="0" rIns="0" bIns="0" rtlCol="0" anchor="ctr"/>
          <a:lstStyle/>
          <a:p>
            <a:pPr algn="l" indent="0" marL="0">
              <a:lnSpc>
                <a:spcPct val="120000"/>
              </a:lnSpc>
              <a:buNone/>
            </a:pPr>
            <a:r>
              <a:rPr lang="en-US" sz="1200" dirty="0">
                <a:solidFill>
                  <a:srgbClr val="1E293B"/>
                </a:solidFill>
                <a:latin typeface="Calibri" pitchFamily="34" charset="0"/>
                <a:ea typeface="Calibri" pitchFamily="34" charset="-122"/>
                <a:cs typeface="Calibri" pitchFamily="34" charset="-120"/>
              </a:rPr>
              <a:t>案例分析题：重新审视本章导入案例"一码游贵州"。请分别从数字基础设施、数字内容与产品、数字平台与渠道、数字治理与政策四个维度，分析该平台如何体现了数字文旅的构成要素。你认为该平台最大的创新点在哪里？最大的不足在哪里？</a:t>
            </a:r>
            <a:endParaRPr lang="en-US" sz="1200" dirty="0"/>
          </a:p>
        </p:txBody>
      </p:sp>
      <p:sp>
        <p:nvSpPr>
          <p:cNvPr id="19" name="Shape 17"/>
          <p:cNvSpPr/>
          <p:nvPr/>
        </p:nvSpPr>
        <p:spPr>
          <a:xfrm>
            <a:off x="457200" y="3886200"/>
            <a:ext cx="8229600" cy="822960"/>
          </a:xfrm>
          <a:prstGeom prst="rect">
            <a:avLst/>
          </a:prstGeom>
          <a:solidFill>
            <a:srgbClr val="F8FAFC"/>
          </a:solidFill>
          <a:ln/>
        </p:spPr>
      </p:sp>
      <p:sp>
        <p:nvSpPr>
          <p:cNvPr id="20" name="Shape 18"/>
          <p:cNvSpPr/>
          <p:nvPr/>
        </p:nvSpPr>
        <p:spPr>
          <a:xfrm>
            <a:off x="457200" y="3886200"/>
            <a:ext cx="73152" cy="822960"/>
          </a:xfrm>
          <a:prstGeom prst="rect">
            <a:avLst/>
          </a:prstGeom>
          <a:solidFill>
            <a:srgbClr val="10B981"/>
          </a:solidFill>
          <a:ln/>
        </p:spPr>
      </p:sp>
      <p:sp>
        <p:nvSpPr>
          <p:cNvPr id="21" name="Shape 19"/>
          <p:cNvSpPr/>
          <p:nvPr/>
        </p:nvSpPr>
        <p:spPr>
          <a:xfrm>
            <a:off x="640080" y="4023360"/>
            <a:ext cx="365760" cy="365760"/>
          </a:xfrm>
          <a:prstGeom prst="ellipse">
            <a:avLst/>
          </a:prstGeom>
          <a:solidFill>
            <a:srgbClr val="10B981"/>
          </a:solidFill>
          <a:ln/>
        </p:spPr>
      </p:sp>
      <p:sp>
        <p:nvSpPr>
          <p:cNvPr id="22" name="Text 20"/>
          <p:cNvSpPr/>
          <p:nvPr/>
        </p:nvSpPr>
        <p:spPr>
          <a:xfrm>
            <a:off x="640080" y="4023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23" name="Text 21"/>
          <p:cNvSpPr/>
          <p:nvPr/>
        </p:nvSpPr>
        <p:spPr>
          <a:xfrm>
            <a:off x="1188720" y="3931920"/>
            <a:ext cx="7315200" cy="731520"/>
          </a:xfrm>
          <a:prstGeom prst="rect">
            <a:avLst/>
          </a:prstGeom>
          <a:noFill/>
          <a:ln/>
        </p:spPr>
        <p:txBody>
          <a:bodyPr wrap="square" lIns="0" tIns="0" rIns="0" bIns="0" rtlCol="0" anchor="ctr"/>
          <a:lstStyle/>
          <a:p>
            <a:pPr algn="l" indent="0" marL="0">
              <a:lnSpc>
                <a:spcPct val="120000"/>
              </a:lnSpc>
              <a:buNone/>
            </a:pPr>
            <a:r>
              <a:rPr lang="en-US" sz="1200" dirty="0">
                <a:solidFill>
                  <a:srgbClr val="1E293B"/>
                </a:solidFill>
                <a:latin typeface="Calibri" pitchFamily="34" charset="0"/>
                <a:ea typeface="Calibri" pitchFamily="34" charset="-122"/>
                <a:cs typeface="Calibri" pitchFamily="34" charset="-120"/>
              </a:rPr>
              <a:t>实践操作题：搜索安顺学院旅游管理学院数字文旅新专业申报的相关公开信息（或访问学院官网），了解该专业的培养目标、课程体系和师资配置。运用本章提出的"三横四纵"知识体系框架，分析该培养方案是否覆盖了数字文旅人才的核心能力要求，并提出你的改进建议。</a:t>
            </a:r>
            <a:endParaRPr lang="en-US" sz="12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本章围绕"数字文旅是什么"这一核心问题，从概念定义、学科属性和构成要素三个层面进行了系统阐述。 首先，通过回顾旅游信息化→智慧旅游→数字文旅的演进历程，明确了数字文旅的历史定位；在此基础上提出了本书的核心定义——数字文旅是以数据为核心生产要素、以数字技术为关键驱动力、以平台生态系统为主要组织形态的新型产业形态和学科领域。 其次，分析了数字文旅的学科交叉特征（旅游管理+计算机科学+传播学+经济学），梳理了技术赋能、产业转型、消费者行为和治理伦理四个核心研究维度，提出了"三横四纵"的人才培养知识体系。 最后，从数字基础设施、数字内容与产品、数字平台与渠道、数字治理与政策四个维度解构了数字文旅的构成要素。 </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本章作为全书的总论，为后续各章的学习奠定了概念基础和认知框架。</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1 章 完</a:t>
            </a:r>
            <a:endParaRPr lang="en-US" sz="14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参考文献</a:t>
            </a:r>
            <a:endParaRPr lang="en-US" sz="2800" dirty="0"/>
          </a:p>
        </p:txBody>
      </p:sp>
      <p:sp>
        <p:nvSpPr>
          <p:cNvPr id="4" name="Text 2"/>
          <p:cNvSpPr/>
          <p:nvPr/>
        </p:nvSpPr>
        <p:spPr>
          <a:xfrm>
            <a:off x="457200" y="1005840"/>
            <a:ext cx="8229600" cy="347472"/>
          </a:xfrm>
          <a:prstGeom prst="rect">
            <a:avLst/>
          </a:prstGeom>
          <a:noFill/>
          <a:ln/>
        </p:spPr>
        <p:txBody>
          <a:bodyPr wrap="square" lIns="0" tIns="0" rIns="0" bIns="0" rtlCol="0" anchor="ctr"/>
          <a:lstStyle/>
          <a:p>
            <a:pPr algn="l" indent="0" marL="0">
              <a:buNone/>
            </a:pPr>
            <a:r>
              <a:rPr lang="en-US" sz="1100" dirty="0">
                <a:solidFill>
                  <a:srgbClr val="1E293B"/>
                </a:solidFill>
                <a:latin typeface="Calibri" pitchFamily="34" charset="0"/>
                <a:ea typeface="Calibri" pitchFamily="34" charset="-122"/>
                <a:cs typeface="Calibri" pitchFamily="34" charset="-120"/>
              </a:rPr>
              <a:t>[1] 陈勤昌, 王兆峰, 邱梦真, 等. 旅游业数字化的内涵特征、研究综述及展望[J]. 经济地理, 2025, 45(1): 1-15.</a:t>
            </a:r>
            <a:endParaRPr lang="en-US" sz="1100" dirty="0"/>
          </a:p>
        </p:txBody>
      </p:sp>
      <p:sp>
        <p:nvSpPr>
          <p:cNvPr id="5" name="Text 3"/>
          <p:cNvSpPr/>
          <p:nvPr/>
        </p:nvSpPr>
        <p:spPr>
          <a:xfrm>
            <a:off x="457200" y="1371600"/>
            <a:ext cx="8229600" cy="347472"/>
          </a:xfrm>
          <a:prstGeom prst="rect">
            <a:avLst/>
          </a:prstGeom>
          <a:noFill/>
          <a:ln/>
        </p:spPr>
        <p:txBody>
          <a:bodyPr wrap="square" lIns="0" tIns="0" rIns="0" bIns="0" rtlCol="0" anchor="ctr"/>
          <a:lstStyle/>
          <a:p>
            <a:pPr algn="l" indent="0" marL="0">
              <a:buNone/>
            </a:pPr>
            <a:r>
              <a:rPr lang="en-US" sz="1100" dirty="0">
                <a:solidFill>
                  <a:srgbClr val="1E293B"/>
                </a:solidFill>
                <a:latin typeface="Calibri" pitchFamily="34" charset="0"/>
                <a:ea typeface="Calibri" pitchFamily="34" charset="-122"/>
                <a:cs typeface="Calibri" pitchFamily="34" charset="-120"/>
              </a:rPr>
              <a:t>[2] Zheng D, Huang C, Oraltay B. Digital cultural tourism: progress and a proposed framework for future research[J]. Asia Pacific Journal of Tourism Research, 2023, 28(5): 481-500.</a:t>
            </a:r>
            <a:endParaRPr lang="en-US" sz="1100" dirty="0"/>
          </a:p>
        </p:txBody>
      </p:sp>
      <p:sp>
        <p:nvSpPr>
          <p:cNvPr id="6" name="Text 4"/>
          <p:cNvSpPr/>
          <p:nvPr/>
        </p:nvSpPr>
        <p:spPr>
          <a:xfrm>
            <a:off x="457200" y="1737360"/>
            <a:ext cx="8229600" cy="347472"/>
          </a:xfrm>
          <a:prstGeom prst="rect">
            <a:avLst/>
          </a:prstGeom>
          <a:noFill/>
          <a:ln/>
        </p:spPr>
        <p:txBody>
          <a:bodyPr wrap="square" lIns="0" tIns="0" rIns="0" bIns="0" rtlCol="0" anchor="ctr"/>
          <a:lstStyle/>
          <a:p>
            <a:pPr algn="l" indent="0" marL="0">
              <a:buNone/>
            </a:pPr>
            <a:r>
              <a:rPr lang="en-US" sz="1100" dirty="0">
                <a:solidFill>
                  <a:srgbClr val="1E293B"/>
                </a:solidFill>
                <a:latin typeface="Calibri" pitchFamily="34" charset="0"/>
                <a:ea typeface="Calibri" pitchFamily="34" charset="-122"/>
                <a:cs typeface="Calibri" pitchFamily="34" charset="-120"/>
              </a:rPr>
              <a:t>[3] 丁玥, 周慧, 张哲源. 基于多元有序Logistic模型的浙江省数字文旅建设居民满意度研究[J]. 统计与应用, 2024, 13(2): 43-58.</a:t>
            </a:r>
            <a:endParaRPr lang="en-US" sz="11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数字文旅概论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38</Slides>
  <Notes>38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数字文旅概论 - 第1章 数字文旅的概念与内涵</dc:title>
  <dc:subject>PptxGenJS Presentation</dc:subject>
  <dc:creator>安顺学院旅游管理学院</dc:creator>
  <cp:lastModifiedBy>安顺学院旅游管理学院</cp:lastModifiedBy>
  <cp:revision>1</cp:revision>
  <dcterms:created xsi:type="dcterms:W3CDTF">2026-07-28T13:01:00Z</dcterms:created>
  <dcterms:modified xsi:type="dcterms:W3CDTF">2026-07-28T13:01:00Z</dcterms:modified>
</cp:coreProperties>
</file>