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</p:sldIdLst>
  <p:notesMasterIdLst>
    <p:notesMasterId r:id="rId37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notesMaster" Target="notesMasters/notesMaster1.xml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Relationship Id="rId4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5088636"/>
            <a:ext cx="9144000" cy="54864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914400"/>
            <a:ext cx="7680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600" spc="4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屯堡文化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731520" y="1463040"/>
            <a:ext cx="76809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8 章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731520" y="2103120"/>
            <a:ext cx="768096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文化遗产旅游活化理论</a:t>
            </a:r>
            <a:endParaRPr lang="en-US" sz="4000" dirty="0"/>
          </a:p>
        </p:txBody>
      </p:sp>
      <p:sp>
        <p:nvSpPr>
          <p:cNvPr id="7" name="Text 5"/>
          <p:cNvSpPr/>
          <p:nvPr/>
        </p:nvSpPr>
        <p:spPr>
          <a:xfrm>
            <a:off x="731520" y="4206240"/>
            <a:ext cx="7680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屯堡文化  |  安顺学院旅游管理学院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13716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学习目标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09728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1097280"/>
            <a:ext cx="73152" cy="146304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6" name="Text 4"/>
          <p:cNvSpPr/>
          <p:nvPr/>
        </p:nvSpPr>
        <p:spPr>
          <a:xfrm>
            <a:off x="685800" y="118872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知识目标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85800" y="155448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掌握文化遗产旅游活化理论的核心概念、理论框架与关键术语，理解其在数字文旅学科体系中的定位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754880" y="109728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4754880" y="1097280"/>
            <a:ext cx="73152" cy="146304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0" name="Text 8"/>
          <p:cNvSpPr/>
          <p:nvPr/>
        </p:nvSpPr>
        <p:spPr>
          <a:xfrm>
            <a:off x="4983480" y="118872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能力目标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983480" y="155448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能够运用文化遗产旅游活化理论的理论工具分析实践问题，具备方案设计与评估的基本能力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57200" y="274320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457200" y="2743200"/>
            <a:ext cx="73152" cy="146304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14" name="Text 12"/>
          <p:cNvSpPr/>
          <p:nvPr/>
        </p:nvSpPr>
        <p:spPr>
          <a:xfrm>
            <a:off x="685800" y="28346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素养目标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685800" y="320040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形成数字化转型的系统思维，理解技术创新与人文关怀的平衡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4754880" y="274320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4754880" y="2743200"/>
            <a:ext cx="73152" cy="146304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18" name="Text 16"/>
          <p:cNvSpPr/>
          <p:nvPr/>
        </p:nvSpPr>
        <p:spPr>
          <a:xfrm>
            <a:off x="4983480" y="28346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思政元素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4983480" y="320040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数字中国战略与文旅融合发展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导入案例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solidFill>
            <a:srgbClr val="F8FAFC"/>
          </a:solidFill>
          <a:ln w="12700">
            <a:solidFill>
              <a:srgbClr val="1C729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457200" y="1005840"/>
            <a:ext cx="1371600" cy="36576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6" name="Text 4"/>
          <p:cNvSpPr/>
          <p:nvPr/>
        </p:nvSpPr>
        <p:spPr>
          <a:xfrm>
            <a:off x="457200" y="1005840"/>
            <a:ext cx="1371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典型案例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731520" y="1508760"/>
            <a:ext cx="7680960" cy="2926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天龙屯堡是屯堡文化旅游开发的先行者。2001年，天龙屯堡开始收门票，引入旅游公司进行商业化运营。村里修了停车场，老街两旁开满了卖银饰和蜡染的店铺，地戏表演从祭祀仪式变成了每天两场的旅游演出。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旅游带来了收入，也带来了争议。学者批评天龙屯堡"过度商业化"，原住民成了"景区演员"；游客抱怨"商业气息太重，看不到真实的生活"。2022年，天龙屯堡启动"去商业化"整治，拆除了一批与屯堡风貌不协调的商铺，恢复了部分巷道的生活功能。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与此同时，距离天龙不远的鲍家屯选择了另一种"活法"：不建景区大门，不搞大规模商业开发，而是通过古水利系统的修缮和利用，发展研学旅游和生态农业。游客来到鲍家屯，不是"参观景点"，而是"体验生活"——跟着村民去水渠边洗菜，在石板路上散步，在老宅里喝茶。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两种"活法"，折射出文化遗产旅游活化的核心命题：如何在保护与开发之间找到平衡？如何让文化遗产"活"起来，而不是"火"起来后"毁"掉？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本章内容架构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1005840" y="10058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8.1 文化遗产"活化"的概念与理论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005840" y="137160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8.1.1 "活化"概念辨析  |  8.1.2 理论基础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73736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73736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1005840" y="173736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8.2 文化遗产旅游活化的主要模式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1005840" y="210312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8.2.1 博物馆化模式  |  8.2.2 景区化模式  |  8.2.3 社区化模式  |  8.2.4 数字化模式  |  8.2.5 融合模式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46888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4688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1005840" y="24688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8.3 屯堡文化旅游活化的现状分析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1005840" y="283464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8.3.1 发展历程  |  8.3.2 主要成效  |  8.3.3 存在的主要问题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57200" y="320040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7" name="Text 15"/>
          <p:cNvSpPr/>
          <p:nvPr/>
        </p:nvSpPr>
        <p:spPr>
          <a:xfrm>
            <a:off x="457200" y="320040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005840" y="32004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8.4 屯堡文化旅游活化的策略框架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005840" y="356616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8.4.1 "一村一品"差异化定位  |  8.4.2 产品体系设计  |  8.4.3 游客体验设计  |  8.4.4 社区参与机制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457200" y="393192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21" name="Text 19"/>
          <p:cNvSpPr/>
          <p:nvPr/>
        </p:nvSpPr>
        <p:spPr>
          <a:xfrm>
            <a:off x="457200" y="3931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1005840" y="3931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8.5 评估与监测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1005840" y="429768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8.5.1 旅游活化成效评估指标  |  8.5.2 动态监测与预警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457200" y="466344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25" name="Text 23"/>
          <p:cNvSpPr/>
          <p:nvPr/>
        </p:nvSpPr>
        <p:spPr>
          <a:xfrm>
            <a:off x="457200" y="4663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400" dirty="0"/>
          </a:p>
        </p:txBody>
      </p:sp>
      <p:sp>
        <p:nvSpPr>
          <p:cNvPr id="26" name="Text 24"/>
          <p:cNvSpPr/>
          <p:nvPr/>
        </p:nvSpPr>
        <p:spPr>
          <a:xfrm>
            <a:off x="1005840" y="46634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思考与练习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节 / 共 6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8.1 文化遗产"活化"的概念与理论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8.1 文化遗产"活化"的概念与理论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8.1.1 "活化"概念辨析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"活化"是近年来中国文化遗产领域使用频率最高的词汇之一，但它的确切含义并不总是清晰。在不同的语境中，"活化"至少有以下几种含义：
 功能活化。 为闲置或废弃的文化遗产注入新的使用功能，使其重新融入当代社会生活。例如，将闲置的屯堡老宅改造为乡村民宿或文化书院。
 价值活化。 将文化遗产的潜在价值（历史价值、艺术价值、经济价值等）转化为实际的社会效益和经济效益。例如，将地戏面具的审美价值转化为文创产品的市场价值。
 体验活化。 通过故事化、场景化、互动化的手段，让文化遗产从"静态展示"变为"动态体验"。例如，从"看地戏表演"到"学地戏动作、画面具脸谱"。
 社区活化。 让社区重新成为文化遗产保护和传承的主体，而非被动的"被保护者"。例如，从"政府出钱修老宅"到"村民自觉维护老宅并从中获益"。
 综合来看，文化遗产"活化"的核心内涵是：让文化遗产在当代社会中重新发挥功能、创造价值、获得生命力，实...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"活化"是近年来中国文化遗产领域使用频率最高的词汇之一，但它的确切含义并不总是清晰。在不同的语境中，"活化"至少有以下几种含义：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功能活化。 为闲置或废弃的文化遗产注入新的使用功能，使其重新融入当代社会生活。例如，将闲置的屯堡老宅改造为乡村民宿或文化书院。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价值活化。 将文化遗产的潜在价值（历史价值、艺术价值、经济价值等）转化为实际的社会效益和经济效益。例如，将地戏面具的审美价值转化为文创产品的市场价值。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体验活化。 通过故事化、场景化、互动化的手段，让文化遗产从"静态展示"变为"动态体验"。例如，从"看地戏表演"到"学地戏动作、画面具脸谱"。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社区活化。 让社区重新成为文化遗产保护和传承的主体，而非被动的"被保护者"。例如，从"政府出钱修老宅"到"村民自觉维护老宅并从中获益"。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8.1 文化遗产"活化"的概念与理论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8.1.2 理论基础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文化遗产旅游活化的理论基础包括多个学科领域：
 可持续发展理论。 强调文化遗产的利用不能以牺牲后代的发展权利为代价。旅游活化必须在文化保护、经济效益和社区发展之间找到平衡点。
 体验经济理论。 Pine和Gilmore提出，经济价值的演进经历了商品-产品-服务-体验四个阶段。文化遗产旅游的本质是"体验"——游客购买的不是纪念品（商品），不是住宿（服务），而是在屯堡"过一天明代人的生活"的独特体验。
 原真性理论。 旅游学者MacCannell提出"舞台化原真性"（Staged Authenticity）概念，指出旅游场景中的"原真性"往往是建构的。对于文化遗产旅游活化而言，关键不是追求绝对的"原汁原味"，而是在"真实"与"可体验"之间找到适当的表达方式。
 社区参与理论。 强调社区是文化遗产的主人，旅游活化必须以社区为主体，确保社区从旅游发展中获得实质性利益。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文化遗产旅游活化的理论基础包括多个学科领域：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可持续发展理论。 强调文化遗产的利用不能以牺牲后代的发展权利为代价。旅游活化必须在文化保护、经济效益和社区发展之间找到平衡点。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体验经济理论。 Pine和Gilmore提出，经济价值的演进经历了商品-产品-服务-体验四个阶段。文化遗产旅游的本质是"体验"——游客购买的不是纪念品（商品），不是住宿（服务），而是在屯堡"过一天明代人的生活"的独特体验。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原真性理论。 旅游学者MacCannell提出"舞台化原真性"（Staged Authenticity）概念，指出旅游场景中的"原真性"往往是建构的。对于文化遗产旅游活化而言，关键不是追求绝对的"原汁原味"，而是在"真实"与"可体验"之间找到适当的表达方式。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社区参与理论。 强调社区是文化遗产的主人，旅游活化必须以社区为主体，确保社区从旅游发展中获得实质性利益。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8.1 文化遗产"活化"的概念与理论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8.1.1 "活化"概念辨析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"活化"是近年来中国文化遗产领域使用频率最高的词汇之一，但它的确切含义并不总是清晰。在不同的语境中，"活化"至少有以下几种含义：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8.1.2 理论基础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文化遗产旅游活化的理论基础包括多个学科领域：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节 / 共 6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8.2 文化遗产旅游活化的主要模式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8.2 文化遗产旅游活化的主要模式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8.2.1 博物馆化模式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1/5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将文化遗产保护在博物馆或遗址公园中，通过展陈、解说和教育活动向公众开放。这是最传统的文化遗产利用模式。
 优势是保护效果好，学术研究便利。局限是"博物馆化"可能割裂文化遗产与其原生环境的联系，使"活态遗产"变成"死的展品"。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将文化遗产保护在博物馆或遗址公园中，通过展陈、解说和教育活动向公众开放。这是最传统的文化遗产利用模式。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优势是保护效果好，学术研究便利。局限是"博物馆化"可能割裂文化遗产与其原生环境的联系，使"活态遗产"变成"死的展品"。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8.2 文化遗产旅游活化的主要模式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8.2.2 景区化模式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2/5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将文化遗产地开发为旅游景区，通过门票、餐饮、住宿、文创等商业运营获取收益。
 优势是经济效益显著，能带动地方经济发展。局限是过度商业化可能损害文化遗产的原真性和社区的日常生活。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将文化遗产地开发为旅游景区，通过门票、餐饮、住宿、文创等商业运营获取收益。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优势是经济效益显著，能带动地方经济发展。局限是过度商业化可能损害文化遗产的原真性和社区的日常生活。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8.2 文化遗产旅游活化的主要模式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8.2.3 社区化模式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3/5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以社区为主体，在保持原有生活功能的基础上，开放部分空间和文化活动供游客体验。
 优势是保持了文化遗产的活态性，社区受益直接。局限是游客承载量有限，经济效益可能不如景区化模式。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以社区为主体，在保持原有生活功能的基础上，开放部分空间和文化活动供游客体验。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优势是保持了文化遗产的活态性，社区受益直接。局限是游客承载量有限，经济效益可能不如景区化模式。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8.2 文化遗产旅游活化的主要模式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8.2.4 数字化模式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4/5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通过数字技术在虚拟空间中"活化"文化遗产，提供线上导览、VR体验、数字文创等服务。
 优势是突破物理空间的限制，不影响遗产本体。局限是数字体验无法替代现场的沉浸感。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通过数字技术在虚拟空间中"活化"文化遗产，提供线上导览、VR体验、数字文创等服务。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优势是突破物理空间的限制，不影响遗产本体。局限是数字体验无法替代现场的沉浸感。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8.2 文化遗产旅游活化的主要模式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8.2.5 融合模式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5/5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在实践中，成功的文化遗产旅游活化往往是多种模式的融合。天龙屯堡的转型方向就是从单一的"景区化模式"向"景区化+社区化+数字化"的融合模式转变。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在实践中，成功的文化遗产旅游活化往往是多种模式的融合。天龙屯堡的转型方向就是从单一的"景区化模式"向"景区化+社区化+数字化"的融合模式转变。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8.2 文化遗产旅游活化的主要模式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8.2.1 博物馆化模式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将文化遗产保护在博物馆或遗址公园中，通过展陈、解说和教育活动向公众开放。这是最传统的文化遗产利用模式。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8.2.2 景区化模式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将文化遗产地开发为旅游景区，通过门票、餐饮、住宿、文创等商业运营获取收益。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28600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28600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914400" y="22677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8.2.3 社区化模式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914400" y="25420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以社区为主体，在保持原有生活功能的基础上，开放部分空间和文化活动供游客体验。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57200" y="292608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7" name="Text 15"/>
          <p:cNvSpPr/>
          <p:nvPr/>
        </p:nvSpPr>
        <p:spPr>
          <a:xfrm>
            <a:off x="457200" y="292608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914400" y="290779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8.2.4 数字化模式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914400" y="31821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通过数字技术在虚拟空间中"活化"文化遗产，提供线上导览、VR体验、数字文创等服务。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457200" y="356616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21" name="Text 19"/>
          <p:cNvSpPr/>
          <p:nvPr/>
        </p:nvSpPr>
        <p:spPr>
          <a:xfrm>
            <a:off x="457200" y="356616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14400" y="3547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8.2.5 融合模式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914400" y="382219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在实践中，成功的文化遗产旅游活化往往是多种模式的融合。天龙屯堡的转型方向就是从单一的"景区化模式"向"景区化+社区化+数字化"的融合模式转变。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节 / 共 6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8.3 屯堡文化旅游活化的现状分析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8.3 屯堡文化旅游活化的现状分析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8.3.1 发展历程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屯堡文化旅游的发展可分为三个阶段：
 探索期（2001-2010年）。 以天龙屯堡为代表，开始商业化旅游开发。这一时期的主要成就是让"屯堡"从学术概念变成了旅游品牌，但过度商业化的弊端也开始显现。
 调整期（2011-2020年）。 随着本寨、云山屯、鲍家屯等村寨逐步进入旅游市场，屯堡旅游从"天龙一家独大"走向"多村差异化发展"。本寨主打建筑文化，云山屯主打山居体验，鲍家屯主打水利遗产，旧州主打文化融合——各村开始找到自己的定位。
 提质期（2021年至今）。 在贵州"四大文化工程"和"屯堡文化国家文物保护利用示范区"的政策推动下，屯堡文化旅游进入提质升级阶段。"屯堡旅居"成为新概念，强调从"观光游"向"深度体验游"转型。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屯堡文化旅游的发展可分为三个阶段：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探索期（2001-2010年）。 以天龙屯堡为代表，开始商业化旅游开发。这一时期的主要成就是让"屯堡"从学术概念变成了旅游品牌，但过度商业化的弊端也开始显现。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调整期（2011-2020年）。 随着本寨、云山屯、鲍家屯等村寨逐步进入旅游市场，屯堡旅游从"天龙一家独大"走向"多村差异化发展"。本寨主打建筑文化，云山屯主打山居体验，鲍家屯主打水利遗产，旧州主打文化融合——各村开始找到自己的定位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提质期（2021年至今）。 在贵州"四大文化工程"和"屯堡文化国家文物保护利用示范区"的政策推动下，屯堡文化旅游进入提质升级阶段。"屯堡旅居"成为新概念，强调从"观光游"向"深度体验游"转型。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8.3 屯堡文化旅游活化的现状分析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8.3.2 主要成效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文化品牌效应。 "屯堡文化"已成为贵州文化旅游的知名品牌，天龙屯堡入选国家4A级景区，"云峰屯堡"获评中国历史文化名村。
 经济效益。 屯堡文化旅游带动了安顺市西秀区和平坝区的旅游经济发展，创造了餐饮、住宿、交通、文创等就业机会。
 文化自信提升。 旅游开发使屯堡人重新认识到自身文化的价值，"屯堡人"的身份认同从"落后的山里人"转变为"明代文化的传承者"。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文化品牌效应。 "屯堡文化"已成为贵州文化旅游的知名品牌，天龙屯堡入选国家4A级景区，"云峰屯堡"获评中国历史文化名村。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经济效益。 屯堡文化旅游带动了安顺市西秀区和平坝区的旅游经济发展，创造了餐饮、住宿、交通、文创等就业机会。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文化自信提升。 旅游开发使屯堡人重新认识到自身文化的价值，"屯堡人"的身份认同从"落后的山里人"转变为"明代文化的传承者"。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8.3 屯堡文化旅游活化的现状分析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8.3.3 存在的主要问题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同质化竞争。 部分村寨的旅游产品雷同——都是看老房子、看地戏、吃屯堡菜，缺乏差异化特色。
 过度商业化。 个别村寨商业气息过重，冲淡了文化遗产的原真性。
 社区获益不均。 旅游收益主要集中在少数经营者手中，普通村民从旅游中获益有限。
 游客承载压力。 旺季时部分村寨游客过多，对古建筑保护和居民生活造成影响。
 文化传承断裂。 年轻一代外出务工，部分传统技艺面临传承人断层的危机。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同质化竞争。 部分村寨的旅游产品雷同——都是看老房子、看地戏、吃屯堡菜，缺乏差异化特色。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过度商业化。 个别村寨商业气息过重，冲淡了文化遗产的原真性。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社区获益不均。 旅游收益主要集中在少数经营者手中，普通村民从旅游中获益有限。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游客承载压力。 旺季时部分村寨游客过多，对古建筑保护和居民生活造成影响。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文化传承断裂。 年轻一代外出务工，部分传统技艺面临传承人断层的危机。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8.3 屯堡文化旅游活化的现状分析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8.3.1 发展历程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屯堡文化旅游的发展可分为三个阶段：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8.3.2 主要成效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文化品牌效应。 "屯堡文化"已成为贵州文化旅游的知名品牌，天龙屯堡入选国家4A级景区，"云峰屯堡"获评中国历史文化名村。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28600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28600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914400" y="22677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8.3.3 存在的主要问题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914400" y="25420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同质化竞争。 部分村寨的旅游产品雷同——都是看老房子、看地戏、吃屯堡菜，缺乏差异化特色。</a:t>
            </a:r>
            <a:endParaRPr lang="en-US" sz="11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节 / 共 6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8.4 屯堡文化旅游活化的策略框架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8.4 屯堡文化旅游活化的策略框架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8.4.1 "一村一品"差异化定位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1/4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屯堡各核心村寨应基于自身资源禀赋，形成差异化定位：
 天龙屯堡——屯堡文化展示门户。 依托成熟的旅游基础设施，作为屯堡文化旅游的"第一站"，承担文化展示和游客集散功能。
 本寨——屯堡建筑博物馆。 以保存最完好的屯堡民居建筑群为核心吸引力，打造"露天建筑博物馆"。
 云山屯——山居文化体验地。 依托独特的山势环境和古驿道资源，发展徒步、露营、山居体验。
 鲍家屯——农业文化遗产示范区。 以古水利系统和稻作文化为核心，发展研学旅游和生态农业体验。
 旧州古镇——多元文化交融展示区。 突出屯堡文化与少数民族文化交融的特色，发展民族风情体验。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屯堡各核心村寨应基于自身资源禀赋，形成差异化定位：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天龙屯堡——屯堡文化展示门户。 依托成熟的旅游基础设施，作为屯堡文化旅游的"第一站"，承担文化展示和游客集散功能。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本寨——屯堡建筑博物馆。 以保存最完好的屯堡民居建筑群为核心吸引力，打造"露天建筑博物馆"。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云山屯——山居文化体验地。 依托独特的山势环境和古驿道资源，发展徒步、露营、山居体验。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鲍家屯——农业文化遗产示范区。 以古水利系统和稻作文化为核心，发展研学旅游和生态农业体验。</a:t>
            </a:r>
            <a:endParaRPr lang="en-US" sz="12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8.4 屯堡文化旅游活化的策略框架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8.4.2 产品体系设计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2/4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构建"核心产品+辅助产品+延伸产品"的三层产品体系：
 核心产品。 文化遗产深度体验——古建筑导览（含建筑知识讲解）、地戏观赏与互动体验（学唱地戏、画面具脸谱）、传统手工艺体验（服饰制作、面具雕刻）、民俗节庆参与（"抬汪公"、跳花灯）。
 辅助产品。 旅游配套服务——屯堡特色餐饮、精品民宿（老宅改造）、研学课程（面向大中小学生）、摄影与写生服务。
 延伸产品。 文化创意产品——地戏面具系列文创、凤阳汉装元素时尚单品、屯堡建筑主题文具和家居用品、数字文创（NFT、AI生成艺术品）。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构建"核心产品+辅助产品+延伸产品"的三层产品体系：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核心产品。 文化遗产深度体验——古建筑导览（含建筑知识讲解）、地戏观赏与互动体验（学唱地戏、画面具脸谱）、传统手工艺体验（服饰制作、面具雕刻）、民俗节庆参与（"抬汪公"、跳花灯）。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辅助产品。 旅游配套服务——屯堡特色餐饮、精品民宿（老宅改造）、研学课程（面向大中小学生）、摄影与写生服务。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延伸产品。 文化创意产品——地戏面具系列文创、凤阳汉装元素时尚单品、屯堡建筑主题文具和家居用品、数字文创（NFT、AI生成艺术品）。</a:t>
            </a:r>
            <a:endParaRPr lang="en-US" sz="12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8.4 屯堡文化旅游活化的策略框架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8.4.3 游客体验设计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3/4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借鉴体验经济理论，从五个维度设计游客体验：
 感官体验。 看——古建筑、地戏表演、凤阳汉装；听——地戏锣鼓、屯堡话、石板路上的脚步声；闻——松柏熏腊肉的香气、老木头的气味；触——石墙的质感、木雕的纹理；尝——八大碗、鸡辣子、糟辣椒。
 情感体验。 通过故事化导览（讲述屯堡家族的历史故事）、仪式化体验（参加"抬汪公"仪式）、角色扮演（穿凤阳汉装、学地戏身段）激发游客的情感共鸣。
 思考体验。 通过知识性内容（建筑结构解析、水利工程原理）和启发性问题（文化遗产保护的困境）引发游客的思考和讨论。
 行动体验。 通过参与性活动（画面具、做糍粑、学地戏）和身体性挑战（徒步古驿道）让游客"动起来"。
 关联体验。 通过社群互动（与村民交流、与同游者分享）和文化认同（"我也是屯堡文化传承的一份子"）建立游客与屯堡的深层联结。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借鉴体验经济理论，从五个维度设计游客体验：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感官体验。 看——古建筑、地戏表演、凤阳汉装；听——地戏锣鼓、屯堡话、石板路上的脚步声；闻——松柏熏腊肉的香气、老木头的气味；触——石墙的质感、木雕的纹理；尝——八大碗、鸡辣子、糟辣椒。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情感体验。 通过故事化导览（讲述屯堡家族的历史故事）、仪式化体验（参加"抬汪公"仪式）、角色扮演（穿凤阳汉装、学地戏身段）激发游客的情感共鸣。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思考体验。 通过知识性内容（建筑结构解析、水利工程原理）和启发性问题（文化遗产保护的困境）引发游客的思考和讨论。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行动体验。 通过参与性活动（画面具、做糍粑、学地戏）和身体性挑战（徒步古驿道）让游客"动起来"。</a:t>
            </a:r>
            <a:endParaRPr lang="en-US" sz="12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8.4 屯堡文化旅游活化的策略框架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8.4.4 社区参与机制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4/4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确保社区从旅游活化中真正获益：
 参与决策。 重大旅游开发决策须经村民代表大会讨论通过。
 参与经营。 鼓励村民以房屋、技艺、劳动力入股旅游合作社，分享旅游收益。
 参与服务。 优先聘用本地村民担任导游、讲解员、手工艺体验导师。
 参与保护。 建立"保护绩效奖励"制度，对自觉维护古建筑、传承传统技艺的村民给予奖励。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确保社区从旅游活化中真正获益：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参与决策。 重大旅游开发决策须经村民代表大会讨论通过。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参与经营。 鼓励村民以房屋、技艺、劳动力入股旅游合作社，分享旅游收益。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参与服务。 优先聘用本地村民担任导游、讲解员、手工艺体验导师。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参与保护。 建立"保护绩效奖励"制度，对自觉维护古建筑、传承传统技艺的村民给予奖励。</a:t>
            </a:r>
            <a:endParaRPr lang="en-US" sz="12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8.4 屯堡文化旅游活化的策略框架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8.4.1 "一村一品"差异化定位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屯堡各核心村寨应基于自身资源禀赋，形成差异化定位：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8.4.2 产品体系设计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构建"核心产品+辅助产品+延伸产品"的三层产品体系：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28600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28600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914400" y="22677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8.4.3 游客体验设计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914400" y="25420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借鉴体验经济理论，从五个维度设计游客体验：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57200" y="292608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7" name="Text 15"/>
          <p:cNvSpPr/>
          <p:nvPr/>
        </p:nvSpPr>
        <p:spPr>
          <a:xfrm>
            <a:off x="457200" y="292608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914400" y="290779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8.4.4 社区参与机制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914400" y="31821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确保社区从旅游活化中真正获益：</a:t>
            </a:r>
            <a:endParaRPr lang="en-US" sz="11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节 / 共 6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8.5 评估与监测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8.5 评估与监测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8.5.1 旅游活化成效评估指标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文化遗产旅游活化的成效不能仅用游客量和旅游收入来衡量，应建立多维评估指标体系：
 文化保护维度。 古建筑完好率、非遗项目传承人数变化、传统技艺传承状况。
 经济效益维度。 旅游总收入、村民人均旅游收入、旅游就业人数。
 社会效益维度。 村民文化自豪感、社区凝聚力、外出务工人员返乡率。
 游客体验维度。 游客满意度、重游意愿、推荐意愿。
 环境影响维度。 游客密度（旺季日游客量/村寨承载量）、垃圾产生量、碳排放量。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文化遗产旅游活化的成效不能仅用游客量和旅游收入来衡量，应建立多维评估指标体系：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文化保护维度。 古建筑完好率、非遗项目传承人数变化、传统技艺传承状况。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经济效益维度。 旅游总收入、村民人均旅游收入、旅游就业人数。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社会效益维度。 村民文化自豪感、社区凝聚力、外出务工人员返乡率。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游客体验维度。 游客满意度、重游意愿、推荐意愿。</a:t>
            </a:r>
            <a:endParaRPr lang="en-US" sz="12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8.5 评估与监测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8.5.2 动态监测与预警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建立旅游活化动态监测系统，设置预警阈值。当某项指标超过阈值时，自动触发预警并启动应对措施。例如，当某村寨旺季日游客量超过承载量的80%时，启动限流措施；当某项非遗传承人数降至3人以下时，启动紧急抢救性保护。
 文化遗产"活化"是让文化遗产在当代社会中重新发挥功能、创造价值的过程。旅游活化主要有博物馆化、景区化、社区化、数字化和融合五种模式。屯堡文化旅游经历了探索期、调整期和提质期三个阶段，面临同质化竞争、过度商业化等挑战。未来应以"一村一品"差异化定位为基础，构建核心-辅助-延伸三层产品体系，从感官、情感、思考、行动、关联五个维度设计游客体验，建立社区参与和利益分享机制，并通过多维指标评估旅游活化的综合成效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建立旅游活化动态监测系统，设置预警阈值。当某项指标超过阈值时，自动触发预警并启动应对措施。例如，当某村寨旺季日游客量超过承载量的80%时，启动限流措施；当某项非遗传承人数降至3人以下时，启动紧急抢救性保护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文化遗产"活化"是让文化遗产在当代社会中重新发挥功能、创造价值的过程。旅游活化主要有博物馆化、景区化、社区化、数字化和融合五种模式。屯堡文化旅游经历了探索期、调整期和提质期三个阶段，面临同质化竞争、过度商业化等挑战。未来应以"一村一品"差异化定位为基础，构建核心-辅助-延伸三层产品体系，从感官、情感、思考、行动、关联五个维度设计游客体验，建立社区参与和利益分享机制，并通过多维指标评估旅游活化的综合...</a:t>
            </a:r>
            <a:endParaRPr lang="en-US" sz="12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8.5 评估与监测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8.5.1 旅游活化成效评估指标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文化遗产旅游活化的成效不能仅用游客量和旅游收入来衡量，应建立多维评估指标体系：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8.5.2 动态监测与预警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建立旅游活化动态监测系统，设置预警阈值。当某项指标超过阈值时，自动触发预警并启动应对措施。例如，当某村寨旺季日游客量超过承载量的80%时，启动限流措施；当某项非遗传承人数降至3人以下时，启动紧急抢救性保护。</a:t>
            </a:r>
            <a:endParaRPr lang="en-US" sz="11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6 节 / 共 6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思考与练习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21295C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本章关键术语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5" name="Shape 3"/>
          <p:cNvSpPr/>
          <p:nvPr/>
        </p:nvSpPr>
        <p:spPr>
          <a:xfrm>
            <a:off x="457200" y="100584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6" name="Text 4"/>
          <p:cNvSpPr/>
          <p:nvPr/>
        </p:nvSpPr>
        <p:spPr>
          <a:xfrm>
            <a:off x="594360" y="10058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8.1.1 "活化"概念辨析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457200" y="150876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8" name="Shape 6"/>
          <p:cNvSpPr/>
          <p:nvPr/>
        </p:nvSpPr>
        <p:spPr>
          <a:xfrm>
            <a:off x="457200" y="150876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9" name="Text 7"/>
          <p:cNvSpPr/>
          <p:nvPr/>
        </p:nvSpPr>
        <p:spPr>
          <a:xfrm>
            <a:off x="594360" y="150876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8.1.2 理论基础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57200" y="201168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11" name="Shape 9"/>
          <p:cNvSpPr/>
          <p:nvPr/>
        </p:nvSpPr>
        <p:spPr>
          <a:xfrm>
            <a:off x="457200" y="201168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2" name="Text 10"/>
          <p:cNvSpPr/>
          <p:nvPr/>
        </p:nvSpPr>
        <p:spPr>
          <a:xfrm>
            <a:off x="594360" y="201168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8.2.1 博物馆化模式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457200" y="251460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14" name="Shape 12"/>
          <p:cNvSpPr/>
          <p:nvPr/>
        </p:nvSpPr>
        <p:spPr>
          <a:xfrm>
            <a:off x="457200" y="251460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5" name="Text 13"/>
          <p:cNvSpPr/>
          <p:nvPr/>
        </p:nvSpPr>
        <p:spPr>
          <a:xfrm>
            <a:off x="594360" y="251460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8.2.2 景区化模式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457200" y="301752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17" name="Shape 15"/>
          <p:cNvSpPr/>
          <p:nvPr/>
        </p:nvSpPr>
        <p:spPr>
          <a:xfrm>
            <a:off x="457200" y="301752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8" name="Text 16"/>
          <p:cNvSpPr/>
          <p:nvPr/>
        </p:nvSpPr>
        <p:spPr>
          <a:xfrm>
            <a:off x="594360" y="301752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8.2.3 社区化模式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457200" y="352044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0" name="Shape 18"/>
          <p:cNvSpPr/>
          <p:nvPr/>
        </p:nvSpPr>
        <p:spPr>
          <a:xfrm>
            <a:off x="457200" y="352044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21" name="Text 19"/>
          <p:cNvSpPr/>
          <p:nvPr/>
        </p:nvSpPr>
        <p:spPr>
          <a:xfrm>
            <a:off x="594360" y="35204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8.2.4 数字化模式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457200" y="402336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3" name="Shape 21"/>
          <p:cNvSpPr/>
          <p:nvPr/>
        </p:nvSpPr>
        <p:spPr>
          <a:xfrm>
            <a:off x="457200" y="402336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24" name="Text 22"/>
          <p:cNvSpPr/>
          <p:nvPr/>
        </p:nvSpPr>
        <p:spPr>
          <a:xfrm>
            <a:off x="594360" y="402336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8.2.5 融合模式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457200" y="452628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6" name="Shape 24"/>
          <p:cNvSpPr/>
          <p:nvPr/>
        </p:nvSpPr>
        <p:spPr>
          <a:xfrm>
            <a:off x="457200" y="452628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27" name="Text 25"/>
          <p:cNvSpPr/>
          <p:nvPr/>
        </p:nvSpPr>
        <p:spPr>
          <a:xfrm>
            <a:off x="594360" y="452628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8.3.1 发展历程</a:t>
            </a:r>
            <a:endParaRPr lang="en-US" sz="1200" dirty="0"/>
          </a:p>
        </p:txBody>
      </p:sp>
      <p:sp>
        <p:nvSpPr>
          <p:cNvPr id="28" name="Shape 26"/>
          <p:cNvSpPr/>
          <p:nvPr/>
        </p:nvSpPr>
        <p:spPr>
          <a:xfrm>
            <a:off x="4754880" y="100584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9" name="Shape 27"/>
          <p:cNvSpPr/>
          <p:nvPr/>
        </p:nvSpPr>
        <p:spPr>
          <a:xfrm>
            <a:off x="4754880" y="100584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0" name="Text 28"/>
          <p:cNvSpPr/>
          <p:nvPr/>
        </p:nvSpPr>
        <p:spPr>
          <a:xfrm>
            <a:off x="4892040" y="10058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8.3.2 主要成效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4754880" y="150876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32" name="Shape 30"/>
          <p:cNvSpPr/>
          <p:nvPr/>
        </p:nvSpPr>
        <p:spPr>
          <a:xfrm>
            <a:off x="4754880" y="150876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3" name="Text 31"/>
          <p:cNvSpPr/>
          <p:nvPr/>
        </p:nvSpPr>
        <p:spPr>
          <a:xfrm>
            <a:off x="4892040" y="150876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8.3.3 存在的主要问题</a:t>
            </a:r>
            <a:endParaRPr lang="en-US" sz="1200" dirty="0"/>
          </a:p>
        </p:txBody>
      </p:sp>
      <p:sp>
        <p:nvSpPr>
          <p:cNvPr id="34" name="Shape 32"/>
          <p:cNvSpPr/>
          <p:nvPr/>
        </p:nvSpPr>
        <p:spPr>
          <a:xfrm>
            <a:off x="4754880" y="201168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35" name="Shape 33"/>
          <p:cNvSpPr/>
          <p:nvPr/>
        </p:nvSpPr>
        <p:spPr>
          <a:xfrm>
            <a:off x="4754880" y="201168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6" name="Text 34"/>
          <p:cNvSpPr/>
          <p:nvPr/>
        </p:nvSpPr>
        <p:spPr>
          <a:xfrm>
            <a:off x="4892040" y="201168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8.4.1 "一村一品"差异化定位</a:t>
            </a:r>
            <a:endParaRPr lang="en-US" sz="1200" dirty="0"/>
          </a:p>
        </p:txBody>
      </p:sp>
      <p:sp>
        <p:nvSpPr>
          <p:cNvPr id="37" name="Shape 35"/>
          <p:cNvSpPr/>
          <p:nvPr/>
        </p:nvSpPr>
        <p:spPr>
          <a:xfrm>
            <a:off x="4754880" y="251460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38" name="Shape 36"/>
          <p:cNvSpPr/>
          <p:nvPr/>
        </p:nvSpPr>
        <p:spPr>
          <a:xfrm>
            <a:off x="4754880" y="251460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9" name="Text 37"/>
          <p:cNvSpPr/>
          <p:nvPr/>
        </p:nvSpPr>
        <p:spPr>
          <a:xfrm>
            <a:off x="4892040" y="251460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8.4.2 产品体系设计</a:t>
            </a:r>
            <a:endParaRPr lang="en-US" sz="1200" dirty="0"/>
          </a:p>
        </p:txBody>
      </p:sp>
      <p:sp>
        <p:nvSpPr>
          <p:cNvPr id="40" name="Shape 38"/>
          <p:cNvSpPr/>
          <p:nvPr/>
        </p:nvSpPr>
        <p:spPr>
          <a:xfrm>
            <a:off x="4754880" y="301752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41" name="Shape 39"/>
          <p:cNvSpPr/>
          <p:nvPr/>
        </p:nvSpPr>
        <p:spPr>
          <a:xfrm>
            <a:off x="4754880" y="301752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42" name="Text 40"/>
          <p:cNvSpPr/>
          <p:nvPr/>
        </p:nvSpPr>
        <p:spPr>
          <a:xfrm>
            <a:off x="4892040" y="301752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8.4.3 游客体验设计</a:t>
            </a:r>
            <a:endParaRPr lang="en-US" sz="1200" dirty="0"/>
          </a:p>
        </p:txBody>
      </p:sp>
      <p:sp>
        <p:nvSpPr>
          <p:cNvPr id="43" name="Shape 41"/>
          <p:cNvSpPr/>
          <p:nvPr/>
        </p:nvSpPr>
        <p:spPr>
          <a:xfrm>
            <a:off x="4754880" y="352044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44" name="Shape 42"/>
          <p:cNvSpPr/>
          <p:nvPr/>
        </p:nvSpPr>
        <p:spPr>
          <a:xfrm>
            <a:off x="4754880" y="352044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45" name="Text 43"/>
          <p:cNvSpPr/>
          <p:nvPr/>
        </p:nvSpPr>
        <p:spPr>
          <a:xfrm>
            <a:off x="4892040" y="35204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8.4.4 社区参与机制</a:t>
            </a:r>
            <a:endParaRPr lang="en-US" sz="1200" dirty="0"/>
          </a:p>
        </p:txBody>
      </p:sp>
      <p:sp>
        <p:nvSpPr>
          <p:cNvPr id="46" name="Shape 44"/>
          <p:cNvSpPr/>
          <p:nvPr/>
        </p:nvSpPr>
        <p:spPr>
          <a:xfrm>
            <a:off x="4754880" y="402336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47" name="Shape 45"/>
          <p:cNvSpPr/>
          <p:nvPr/>
        </p:nvSpPr>
        <p:spPr>
          <a:xfrm>
            <a:off x="4754880" y="402336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48" name="Text 46"/>
          <p:cNvSpPr/>
          <p:nvPr/>
        </p:nvSpPr>
        <p:spPr>
          <a:xfrm>
            <a:off x="4892040" y="402336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8.5.1 旅游活化成效评估指标</a:t>
            </a:r>
            <a:endParaRPr lang="en-US" sz="1200" dirty="0"/>
          </a:p>
        </p:txBody>
      </p:sp>
      <p:sp>
        <p:nvSpPr>
          <p:cNvPr id="49" name="Shape 47"/>
          <p:cNvSpPr/>
          <p:nvPr/>
        </p:nvSpPr>
        <p:spPr>
          <a:xfrm>
            <a:off x="4754880" y="452628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50" name="Shape 48"/>
          <p:cNvSpPr/>
          <p:nvPr/>
        </p:nvSpPr>
        <p:spPr>
          <a:xfrm>
            <a:off x="4754880" y="452628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51" name="Text 49"/>
          <p:cNvSpPr/>
          <p:nvPr/>
        </p:nvSpPr>
        <p:spPr>
          <a:xfrm>
            <a:off x="4892040" y="452628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8.5.2 动态监测与预警</a:t>
            </a:r>
            <a:endParaRPr lang="en-US" sz="12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知识拓展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8229600" cy="347472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8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1005840"/>
            <a:ext cx="73152" cy="347472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6" name="Text 4"/>
          <p:cNvSpPr/>
          <p:nvPr/>
        </p:nvSpPr>
        <p:spPr>
          <a:xfrm>
            <a:off x="685800" y="1097280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## 知识卡片：旅游活化模式对比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85800" y="1600200"/>
            <a:ext cx="777240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模式 | 核心特征 | 优势 | 风险 | 适用条件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|------|---------|------|------|---------|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博物馆化 | 静态保护+展陈教育 | 保护效果好 | 遗产与生活脱节 | 遗址、可移动文物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景区化 | 商业运营+游客服务 | 经济效益显著 | 过度商业化 | 资源吸引力强者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社区化 | 保持生活功能+有限开放 | 活态传承 | 游客承载有限 | 活态遗产、传统村落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数字化 | 虚拟展示+线上服务 | 不受物理限制 | 替代现场体验 | 所有遗产类型 |</a:t>
            </a:r>
            <a:endParaRPr lang="en-US" sz="12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36576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本章小结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1828800" cy="36576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280160"/>
            <a:ext cx="822960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文化遗产"活化"是让文化遗产在当代社会中重新发挥功能、创造价值的过程。旅游活化主要有博物馆化、景区化、社区化、数字化和融合五种模式。屯堡文化旅游经历了探索期、调整期和提质期三个阶段，面临同质化竞争、过度商业化等挑战。未来应以"一村一品"差异化定位为基础，构建核心-辅助-延伸三层产品体系，从感官、情感、思考、行动、关联五个维度设计游客体验，建立社区参与和利益分享机制，并通过多维指标评估旅游活化的综合成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457200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4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8 章 完</a:t>
            </a:r>
            <a:endParaRPr lang="en-US" sz="14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0" y="914400"/>
            <a:ext cx="2743200" cy="2743200"/>
          </a:xfrm>
          <a:prstGeom prst="ellipse">
            <a:avLst/>
          </a:prstGeom>
          <a:solidFill>
            <a:srgbClr val="065A82">
              <a:alpha val="30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914400" y="1645920"/>
            <a:ext cx="73152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谢谢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914400" y="27432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spc="600" kern="0" dirty="0">
                <a:solidFill>
                  <a:srgbClr val="1C729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Thank You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914400" y="411480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屯堡文化  |  安顺学院旅游管理学院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35</Slides>
  <Notes>35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屯堡文化 - 第8章 文化遗产旅游活化理论</dc:title>
  <dc:subject>PptxGenJS Presentation</dc:subject>
  <dc:creator>安顺学院旅游管理学院</dc:creator>
  <cp:lastModifiedBy>安顺学院旅游管理学院</cp:lastModifiedBy>
  <cp:revision>1</cp:revision>
  <dcterms:created xsi:type="dcterms:W3CDTF">2026-07-28T23:52:26Z</dcterms:created>
  <dcterms:modified xsi:type="dcterms:W3CDTF">2026-07-28T23:52:26Z</dcterms:modified>
</cp:coreProperties>
</file>