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屯堡文化</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6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屯堡非物质文化遗产数字化</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屯堡文化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掌握屯堡非物质文化遗产数字化的核心概念、理论框架与关键术语，理解其在数字文旅学科体系中的定位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能够运用屯堡非物质文化遗产数字化的理论工具分析实践问题，具备方案设计与评估的基本能力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2026年初，贵州大学"黔影新生"团队做了一件让屯堡老人们惊讶的事。他们用手机扫描了村里收藏的数十面老地戏面具，然后用AI图像生成工具，将这些沧桑斑驳的面具"复原"为色彩鲜艳的原始面貌，还创造了一组会眨眼、会说话的AI动画角色。</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这些数字面具角色被印在了T恤、帆布袋、手机壳上，在黄果树景区成了爆款文创产品。一位老艺人摸着印有自己雕刻的面具图案的帆布袋，感慨道："没想到我这把老骨头做的东西，还能变成年轻人喜欢的样子。"</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"黔影新生"团队的成功，展示了非物质文化遗产数字化的一种可能路径——不是把非遗锁进数字档案库，而是让它以新的形态重新进入日常生活。</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6.1 非物质文化遗产数字化的特殊挑战</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6.1.1 "非物质性"带来的技术难题  |  6.1.2 "活态性"带来的记录难题  |  6.1.3 "主体性"带来的伦理问题</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6.2 地戏表演的数字化记录</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6.2.1 多机位高清视频记录  |  6.2.2 动作捕捉技术  |  6.2.3 音频采集与分析  |  6.2.4 面具与道具的三维数字化</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6.3 传统手工艺的数字化采集</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6.3.1 服饰制作工艺的记录  |  6.3.2 面具雕刻工艺的记录  |  6.3.3 饮食文化的数字化</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6.4 口述史与民俗活动的数字化</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6.4.1 口述史采集方法  |  6.4.2 民俗活动的全方位记录</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6.5 屯堡非遗数据库与知识图谱</a:t>
            </a:r>
            <a:endParaRPr lang="en-US" sz="1600" dirty="0"/>
          </a:p>
        </p:txBody>
      </p:sp>
      <p:sp>
        <p:nvSpPr>
          <p:cNvPr id="23" name="Text 21"/>
          <p:cNvSpPr/>
          <p:nvPr/>
        </p:nvSpPr>
        <p:spPr>
          <a:xfrm>
            <a:off x="1005840" y="429768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6.5.1 非遗数据库架构  |  6.5.2 知识图谱构建</a:t>
            </a:r>
            <a:endParaRPr lang="en-US" sz="1100" dirty="0"/>
          </a:p>
        </p:txBody>
      </p:sp>
      <p:sp>
        <p:nvSpPr>
          <p:cNvPr id="24" name="Shape 22"/>
          <p:cNvSpPr/>
          <p:nvPr/>
        </p:nvSpPr>
        <p:spPr>
          <a:xfrm>
            <a:off x="457200" y="4663440"/>
            <a:ext cx="365760" cy="365760"/>
          </a:xfrm>
          <a:prstGeom prst="ellipse">
            <a:avLst/>
          </a:prstGeom>
          <a:solidFill>
            <a:srgbClr val="1C7293"/>
          </a:solidFill>
          <a:ln/>
        </p:spPr>
      </p:sp>
      <p:sp>
        <p:nvSpPr>
          <p:cNvPr id="25" name="Text 23"/>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6" name="Text 24"/>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6.6 AI在屯堡非遗数字化中的应用</a:t>
            </a:r>
            <a:endParaRPr lang="en-US" sz="1600" dirty="0"/>
          </a:p>
        </p:txBody>
      </p:sp>
      <p:sp>
        <p:nvSpPr>
          <p:cNvPr id="27" name="Text 25"/>
          <p:cNvSpPr/>
          <p:nvPr/>
        </p:nvSpPr>
        <p:spPr>
          <a:xfrm>
            <a:off x="1005840" y="50292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6.6.1 AI辅助记录与分析  |  6.6.2 AI辅助创作与传播</a:t>
            </a:r>
            <a:endParaRPr lang="en-US" sz="1100" dirty="0"/>
          </a:p>
        </p:txBody>
      </p:sp>
      <p:sp>
        <p:nvSpPr>
          <p:cNvPr id="28" name="Shape 26"/>
          <p:cNvSpPr/>
          <p:nvPr/>
        </p:nvSpPr>
        <p:spPr>
          <a:xfrm>
            <a:off x="457200" y="5394960"/>
            <a:ext cx="365760" cy="365760"/>
          </a:xfrm>
          <a:prstGeom prst="ellipse">
            <a:avLst/>
          </a:prstGeom>
          <a:solidFill>
            <a:srgbClr val="1C7293"/>
          </a:solidFill>
          <a:ln/>
        </p:spPr>
      </p:sp>
      <p:sp>
        <p:nvSpPr>
          <p:cNvPr id="29" name="Text 27"/>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30" name="Text 28"/>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6.7 知识产权与伦理保护</a:t>
            </a:r>
            <a:endParaRPr lang="en-US" sz="1600" dirty="0"/>
          </a:p>
        </p:txBody>
      </p:sp>
      <p:sp>
        <p:nvSpPr>
          <p:cNvPr id="31" name="Text 29"/>
          <p:cNvSpPr/>
          <p:nvPr/>
        </p:nvSpPr>
        <p:spPr>
          <a:xfrm>
            <a:off x="1005840" y="57607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6.7.1 数字化成果的知识产权  |  6.7.2 事先知情同意  |  6.7.3 数据安全与隐私保护</a:t>
            </a:r>
            <a:endParaRPr lang="en-US" sz="1100" dirty="0"/>
          </a:p>
        </p:txBody>
      </p:sp>
      <p:sp>
        <p:nvSpPr>
          <p:cNvPr id="32" name="Shape 30"/>
          <p:cNvSpPr/>
          <p:nvPr/>
        </p:nvSpPr>
        <p:spPr>
          <a:xfrm>
            <a:off x="457200" y="6126480"/>
            <a:ext cx="365760" cy="365760"/>
          </a:xfrm>
          <a:prstGeom prst="ellipse">
            <a:avLst/>
          </a:prstGeom>
          <a:solidFill>
            <a:srgbClr val="1C7293"/>
          </a:solidFill>
          <a:ln/>
        </p:spPr>
      </p:sp>
      <p:sp>
        <p:nvSpPr>
          <p:cNvPr id="33" name="Text 31"/>
          <p:cNvSpPr/>
          <p:nvPr/>
        </p:nvSpPr>
        <p:spPr>
          <a:xfrm>
            <a:off x="457200" y="61264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8</a:t>
            </a:r>
            <a:endParaRPr lang="en-US" sz="1400" dirty="0"/>
          </a:p>
        </p:txBody>
      </p:sp>
      <p:sp>
        <p:nvSpPr>
          <p:cNvPr id="34" name="Text 32"/>
          <p:cNvSpPr/>
          <p:nvPr/>
        </p:nvSpPr>
        <p:spPr>
          <a:xfrm>
            <a:off x="1005840" y="61264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6.1 非物质文化遗产数字化的特殊挑战</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6.1 非物质文化遗产数字化的特殊挑战</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6.1.1 "非物质性"带来的技术难题</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与物质文化遗产不同，非物质文化遗产的核心不是"物"，而是"人"和"过程"。地戏的精彩不在面具本身，而在表演者戴着面具时的唱念做打；屯堡服饰的价值不在衣服本身，而在裁剪缝制的过程和穿着时的礼仪规范。
 这种"非物质性"给数字化带来了根本性挑战：如何将动态的、身体性的、情境化的文化实践转化为数字数据？一段地戏视频固然记录了表演的影像，但它无法传达现场的氛围、观众的互动、表演者与社区的联结——而这些恰恰是非遗最核心的价值。</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与物质文化遗产不同，非物质文化遗产的核心不是"物"，而是"人"和"过程"。地戏的精彩不在面具本身，而在表演者戴着面具时的唱念做打；屯堡服饰的价值不在衣服本身，而在裁剪缝制的过程和穿着时的礼仪规范。</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这种"非物质性"给数字化带来了根本性挑战：如何将动态的、身体性的、情境化的文化实践转化为数字数据？一段地戏视频固然记录了表演的影像，但它无法传达现场的氛围、观众的互动、表演者与社区的联结——而这些恰恰是非遗最核心的价值。</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6.1 非物质文化遗产数字化的特殊挑战</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6.1.2 "活态性"带来的记录难题</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非物质文化遗产是"活"的——它在不断变化中延续。每一场地戏表演都是独一无二的，每一位传承人的技艺都有自己的风格，每一个村寨的习俗都有自己的变体。数字化的本质是"固定"——将流动的实践固化为可存储的数据。如何在不牺牲活态性的前提下完成数字化，是一个方法论难题。
 解决方案不是追求"唯一的权威记录"，而是建立"多版本的开放档案"——记录同一项非遗在不同时间、不同村寨、不同传承人手中的不同表现，让数字档案本身成为非遗多样性的见证。</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非物质文化遗产是"活"的——它在不断变化中延续。每一场地戏表演都是独一无二的，每一位传承人的技艺都有自己的风格，每一个村寨的习俗都有自己的变体。数字化的本质是"固定"——将流动的实践固化为可存储的数据。如何在不牺牲活态性的前提下完成数字化，是一个方法论难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解决方案不是追求"唯一的权威记录"，而是建立"多版本的开放档案"——记录同一项非遗在不同时间、不同村寨、不同传承人手中的不同表现，让数字档案本身成为非遗多样性的见证。</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6.1 非物质文化遗产数字化的特殊挑战</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6.1.3 "主体性"带来的伦理问题</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非遗的传承主体是社区和传承人，而非外部专家或技术团队。数字化过程中必须尊重传承主体的意愿和权益。这涉及一系列伦理问题：谁有权决定哪些内容可以数字化？数字化成果的知识产权归谁？数字内容的商业利用是否需要传承人的许可和利益分享？
 联合国教科文组织《保护非物质文化遗产伦理原则》（2015年）明确指出："社区、群体和个人的事先知情同意是保护非物质文化遗产各项活动的前提。"这一原则同样适用于数字化。</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非遗的传承主体是社区和传承人，而非外部专家或技术团队。数字化过程中必须尊重传承主体的意愿和权益。这涉及一系列伦理问题：谁有权决定哪些内容可以数字化？数字化成果的知识产权归谁？数字内容的商业利用是否需要传承人的许可和利益分享？</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联合国教科文组织《保护非物质文化遗产伦理原则》（2015年）明确指出："社区、群体和个人的事先知情同意是保护非物质文化遗产各项活动的前提。"这一原则同样适用于数字化。</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6.1 非物质文化遗产数字化的特殊挑战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6.1.1 "非物质性"带来的技术难题</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与物质文化遗产不同，非物质文化遗产的核心不是"物"，而是"人"和"过程"。地戏的精彩不在面具本身，而在表演者戴着面具时的唱念做打；屯堡服饰的价值不在衣服本身，而在裁剪缝制的过程和穿着时的礼仪规范。</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6.1.2 "活态性"带来的记录难题</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非物质文化遗产是"活"的——它在不断变化中延续。每一场地戏表演都是独一无二的，每一位传承人的技艺都有自己的风格，每一个村寨的习俗都有自己的变体。数字化的本质是"固定"——将流动的实践固化为可存储的数据。如何在不牺牲活态性的前提下完成数字化，是一个方法论难题。</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6.1.3 "主体性"带来的伦理问题</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非遗的传承主体是社区和传承人，而非外部专家或技术团队。数字化过程中必须尊重传承主体的意愿和权益。这涉及一系列伦理问题：谁有权决定哪些内容可以数字化？数字化成果的知识产权归谁？数字内容的商业利用是否需要传承人的许可和利益分享？</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6.2 地戏表演的数字化记录</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6.2 地戏表演的数字化记录</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6.2.1 多机位高清视频记录</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地戏表演的数字化记录以多机位高清视频为基础。建议采用4-6个机位：正面全景机位——记录表演的整体场面；侧面特写机位——记录主要角色的身段和表情；面具特写机位——记录面具的细节和色彩；观众反应机位——记录观众的互动和反馈；后台机位——记录演员化妆、着装和候场过程；无人机机位——从空中俯瞰表演场地和观众布局。
 所有机位使用同步时间码，便于后期多机位剪辑和同步分析。视频格式建议使用4K分辨率、50fps帧率，以满足学术研究和数字展示的需求。</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地戏表演的数字化记录以多机位高清视频为基础。建议采用4-6个机位：正面全景机位——记录表演的整体场面；侧面特写机位——记录主要角色的身段和表情；面具特写机位——记录面具的细节和色彩；观众反应机位——记录观众的互动和反馈；后台机位——记录演员化妆、着装和候场过程；无人机机位——从空中俯瞰表演场地和观众布局。</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所有机位使用同步时间码，便于后期多机位剪辑和同步分析。视频格式建议使用4K分辨率、50fps帧率，以满足学术研究和数字展示的需求。</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6.2 地戏表演的数字化记录</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6.2.2 动作捕捉技术</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动作捕捉（Motion Capture）技术可以精确记录地戏表演者的身体运动数据，为舞蹈学、戏剧学研究和数字展示提供量化数据。
 惯性动作捕捉是适合地戏表演的方案。表演者穿戴带有惯性传感器的紧身衣，传感器记录各关节的旋转角度和加速度，实时生成三维骨骼动画。与光学动作捕捉相比，惯性捕捉不受场地和光线的限制，适合在屯堡村寨的户外环境使用。
 动作捕捉数据可用于：建立地戏动作数据库，分析不同村寨、不同传承人的表演风格差异；制作地戏教学动画，辅助传承人培训；为VR/AR地戏体验提供真实的动作数据。</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动作捕捉（Motion Capture）技术可以精确记录地戏表演者的身体运动数据，为舞蹈学、戏剧学研究和数字展示提供量化数据。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惯性动作捕捉是适合地戏表演的方案。表演者穿戴带有惯性传感器的紧身衣，传感器记录各关节的旋转角度和加速度，实时生成三维骨骼动画。与光学动作捕捉相比，惯性捕捉不受场地和光线的限制，适合在屯堡村寨的户外环境使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动作捕捉数据可用于：建立地戏动作数据库，分析不同村寨、不同传承人的表演风格差异；制作地戏教学动画，辅助传承人培训；为VR/AR地戏体验提供真实的动作数据。</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6.2 地戏表演的数字化记录</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6.2.3 音频采集与分析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地戏的音乐要素——唱腔、锣鼓、念白——同样需要精细的数字化记录。
 多轨音频录制。 使用多支麦克风分别录制唱腔、锣、鼓、钹等不同声部，后期可分别分析各声部的旋律、节奏和音色特征。
 声学分析。 利用Praat、Sonic Visualiser等声学分析软件，分析地戏唱腔的音高、音强、时长、共振峰等声学参数，量化不同传承人的唱腔风格差异。
 锣鼓经数字化。 地戏的锣鼓经（锣鼓谱）传统上以口传心授方式传承，缺乏书面记谱。可利用自动音乐转录（Automatic Music Transcription）技术，将锣鼓录音转化为MIDI数据和乐谱，建立地戏锣鼓经数据库。</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地戏的音乐要素——唱腔、锣鼓、念白——同样需要精细的数字化记录。</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多轨音频录制。 使用多支麦克风分别录制唱腔、锣、鼓、钹等不同声部，后期可分别分析各声部的旋律、节奏和音色特征。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声学分析。 利用Praat、Sonic Visualiser等声学分析软件，分析地戏唱腔的音高、音强、时长、共振峰等声学参数，量化不同传承人的唱腔风格差异。</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锣鼓经数字化。 地戏的锣鼓经（锣鼓谱）传统上以口传心授方式传承，缺乏书面记谱。可利用自动音乐转录（Automatic Music Transcription）技术，将锣鼓录音转化为MIDI数据和乐谱，建立地戏锣鼓经数据库。</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6.2 地戏表演的数字化记录</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6.2.4 面具与道具的三维数字化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4/4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地戏面具和道具（刀、枪、剑、戟、战旗等）的三维数字化可采用手持激光扫描或结构光扫描。扫描精度要求达到0.1毫米，以捕捉雕刻的刀法和彩绘的笔触。三维模型的数据可整合到地戏知识图谱中，与剧目、角色、表演者等信息关联。</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地戏面具和道具（刀、枪、剑、戟、战旗等）的三维数字化可采用手持激光扫描或结构光扫描。扫描精度要求达到0.1毫米，以捕捉雕刻的刀法和彩绘的笔触。三维模型的数据可整合到地戏知识图谱中，与剧目、角色、表演者等信息关联。</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6.2 地戏表演的数字化记录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6.2.1 多机位高清视频记录</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地戏表演的数字化记录以多机位高清视频为基础。建议采用4-6个机位：正面全景机位——记录表演的整体场面；侧面特写机位——记录主要角色的身段和表情；面具特写机位——记录面具的细节和色彩；观众反应机位——记录观众的互动和反馈；后台机位——记录演员化妆、着装和候场过程；无人机机位——从空中俯瞰表演场地和观众...</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6.2.2 动作捕捉技术</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动作捕捉（Motion Capture）技术可以精确记录地戏表演者的身体运动数据，为舞蹈学、戏剧学研究和数字展示提供量化数据。</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6.2.3 音频采集与分析</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地戏的音乐要素——唱腔、锣鼓、念白——同样需要精细的数字化记录。</a:t>
            </a:r>
            <a:endParaRPr lang="en-US" sz="1100" dirty="0"/>
          </a:p>
        </p:txBody>
      </p:sp>
      <p:sp>
        <p:nvSpPr>
          <p:cNvPr id="16" name="Shape 14"/>
          <p:cNvSpPr/>
          <p:nvPr/>
        </p:nvSpPr>
        <p:spPr>
          <a:xfrm>
            <a:off x="457200" y="2926080"/>
            <a:ext cx="320040" cy="320040"/>
          </a:xfrm>
          <a:prstGeom prst="ellipse">
            <a:avLst/>
          </a:prstGeom>
          <a:solidFill>
            <a:srgbClr val="10B981"/>
          </a:solidFill>
          <a:ln/>
        </p:spPr>
      </p:sp>
      <p:sp>
        <p:nvSpPr>
          <p:cNvPr id="17" name="Text 15"/>
          <p:cNvSpPr/>
          <p:nvPr/>
        </p:nvSpPr>
        <p:spPr>
          <a:xfrm>
            <a:off x="457200" y="292608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14400" y="290779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6.2.4 面具与道具的三维数字化</a:t>
            </a:r>
            <a:endParaRPr lang="en-US" sz="1400" dirty="0"/>
          </a:p>
        </p:txBody>
      </p:sp>
      <p:sp>
        <p:nvSpPr>
          <p:cNvPr id="19" name="Text 17"/>
          <p:cNvSpPr/>
          <p:nvPr/>
        </p:nvSpPr>
        <p:spPr>
          <a:xfrm>
            <a:off x="914400" y="318211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地戏面具和道具（刀、枪、剑、戟、战旗等）的三维数字化可采用手持激光扫描或结构光扫描。扫描精度要求达到0.1毫米，以捕捉雕刻的刀法和彩绘的笔触。三维模型的数据可整合到地戏知识图谱中，与剧目、角色、表演者等信息关联。</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6.3 传统手工艺的数字化采集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6.3 传统手工艺的数字化采集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6.3.1 服饰制作工艺的记录</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屯堡服饰制作工艺的数字化需要记录从原料到成品的完整流程。
 工艺视频记录。 请传承人演示凤阳汉装的完整制作过程——选料、裁剪、缝制、刺绣、熨烫——用高清视频记录每一个步骤，同步录制传承人的口述讲解。
 动作分析。 利用视频动作分析技术，标注传承人手部动作的关键帧，分析其操作技巧和工艺诀窍。这些"隐性知识"往往难以用语言表达，但在慢放视频中可以被识别和学习。
 三维扫描。 对完成的服饰成品进行三维扫描，记录其立体形态和穿着效果。</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屯堡服饰制作工艺的数字化需要记录从原料到成品的完整流程。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工艺视频记录。 请传承人演示凤阳汉装的完整制作过程——选料、裁剪、缝制、刺绣、熨烫——用高清视频记录每一个步骤，同步录制传承人的口述讲解。</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动作分析。 利用视频动作分析技术，标注传承人手部动作的关键帧，分析其操作技巧和工艺诀窍。这些"隐性知识"往往难以用语言表达，但在慢放视频中可以被识别和学习。</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三维扫描。 对完成的服饰成品进行三维扫描，记录其立体形态和穿着效果。</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6.3 传统手工艺的数字化采集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6.3.2 面具雕刻工艺的记录</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地戏面具雕刻是屯堡最具代表性的手工艺之一。其数字化记录需要重点关注：
 材料准备。 记录白杨木或丁香木的选材、干燥、粗加工过程。
 雕刻流程。 记录从粗坯到成品的完整雕刻过程——开脸、凿眼、修鼻、刻嘴、雕耳、镂空。每个阶段的半成品都应单独三维扫描，形成"雕刻过程三维序列"。
 上色工艺。 记录底漆、上色、描金、做旧等工序。使用高光谱成像记录每层颜料的成分和层叠关系。
 传承人口述。 记录传承人关于每个面具角色的故事、每个雕刻细节的象征意义的讲解。</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地戏面具雕刻是屯堡最具代表性的手工艺之一。其数字化记录需要重点关注：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材料准备。 记录白杨木或丁香木的选材、干燥、粗加工过程。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雕刻流程。 记录从粗坯到成品的完整雕刻过程——开脸、凿眼、修鼻、刻嘴、雕耳、镂空。每个阶段的半成品都应单独三维扫描，形成"雕刻过程三维序列"。</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上色工艺。 记录底漆、上色、描金、做旧等工序。使用高光谱成像记录每层颜料的成分和层叠关系。</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传承人口述。 记录传承人关于每个面具角色的故事、每个雕刻细节的象征意义的讲解。</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6.3 传统手工艺的数字化采集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6.3.3 饮食文化的数字化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屯堡饮食文化的数字化不仅记录菜肴的成品，更要记录食材的来源、制作的过程和食用的场景。
 食材溯源。 记录主要食材（腊肉、糟辣椒、盐菜等）的原料品种、种植/养殖方式、加工方法。利用GPS标记食材产地，建立食材地理溯源系统。
 制作过程。 用多机位视频记录代表性菜肴的完整制作过程，配合传承人的口述讲解。
 食用场景。 记录"八大碗"宴席的摆桌方式、上菜顺序、座位礼仪、敬酒规矩等饮食习俗。</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屯堡饮食文化的数字化不仅记录菜肴的成品，更要记录食材的来源、制作的过程和食用的场景。</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食材溯源。 记录主要食材（腊肉、糟辣椒、盐菜等）的原料品种、种植/养殖方式、加工方法。利用GPS标记食材产地，建立食材地理溯源系统。</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制作过程。 用多机位视频记录代表性菜肴的完整制作过程，配合传承人的口述讲解。</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食用场景。 记录"八大碗"宴席的摆桌方式、上菜顺序、座位礼仪、敬酒规矩等饮食习俗。</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6.3 传统手工艺的数字化采集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6.3.1 服饰制作工艺的记录</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屯堡服饰制作工艺的数字化需要记录从原料到成品的完整流程。</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6.3.2 面具雕刻工艺的记录</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地戏面具雕刻是屯堡最具代表性的手工艺之一。其数字化记录需要重点关注：</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6.3.3 饮食文化的数字化</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屯堡饮食文化的数字化不仅记录菜肴的成品，更要记录食材的来源、制作的过程和食用的场景。</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6.4 口述史与民俗活动的数字化</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6.4 口述史与民俗活动的数字化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6.4.1 口述史采集方法</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口述史是屯堡文化数字化的重要组成部分。屯堡老人们的记忆是一座"活态图书馆"，存储着关于村寨历史、家族故事、传统习俗的丰富信息。这些信息如果不及时采集，将随着老人的离世而永远消失。
 访谈对象选择。 优先采访80岁以上的老人，特别是掌握传统技艺（地戏、雕刻、服饰制作）的传承人、对村寨历史有深入了解的长者。
 访谈提纲设计。 围绕以下主题设计访谈提纲：个人生平与家族史；村寨历史与变迁；传统技艺的学习与传承经历；节庆仪式与民俗活动的记忆；对屯堡文化当代变迁的看法。
 访谈技巧。 使用开放式问题，鼓励受访者自由讲述；注意追问细节（时间、地点、人物、感受）；使用老照片、旧物件作为记忆触发点；尊重受访者的讲述节奏，不催促不打断。
 数据整理。 将访谈录音转录为文字，进行主题标注和时间线整理。重要的音频和视频片段进行剪辑，制作口述史短片。</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口述史是屯堡文化数字化的重要组成部分。屯堡老人们的记忆是一座"活态图书馆"，存储着关于村寨历史、家族故事、传统习俗的丰富信息。这些信息如果不及时采集，将随着老人的离世而永远消失。</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访谈对象选择。 优先采访80岁以上的老人，特别是掌握传统技艺（地戏、雕刻、服饰制作）的传承人、对村寨历史有深入了解的长者。</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访谈提纲设计。 围绕以下主题设计访谈提纲：个人生平与家族史；村寨历史与变迁；传统技艺的学习与传承经历；节庆仪式与民俗活动的记忆；对屯堡文化当代变迁的看法。</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访谈技巧。 使用开放式问题，鼓励受访者自由讲述；注意追问细节（时间、地点、人物、感受）；使用老照片、旧物件作为记忆触发点；尊重受访者的讲述节奏，不催促不打断。</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数据整理。 将访谈录音转录为文字，进行主题标注和时间线整理。重要的音频和视频片段进行剪辑，制作口述史短片。</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6.4 口述史与民俗活动的数字化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6.4.2 民俗活动的全方位记录</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屯堡的节庆民俗活动——"抬汪公"、跳花灯、迎春牛、祭五显——是社区性的集体活动，其数字化记录需要全方位覆盖。
 时间线记录。 民俗活动往往持续数天，需要全程跟拍，记录从准备到收尾的完整流程。
 空间轨迹记录。 使用GPS记录仪记录"抬汪公"巡游等移动性活动的行进路线，导入GIS系统进行空间分析。
 参与者视角记录。 除专业摄制组的"外部视角"外，鼓励村民用手机拍摄"内部视角"的影像，补充专业记录的盲区。
 多年度对比记录。 民俗活动每年都在发生微妙变化，建议进行多年度连续记录，形成"民俗变迁时间序列"。</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屯堡的节庆民俗活动——"抬汪公"、跳花灯、迎春牛、祭五显——是社区性的集体活动，其数字化记录需要全方位覆盖。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时间线记录。 民俗活动往往持续数天，需要全程跟拍，记录从准备到收尾的完整流程。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空间轨迹记录。 使用GPS记录仪记录"抬汪公"巡游等移动性活动的行进路线，导入GIS系统进行空间分析。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参与者视角记录。 除专业摄制组的"外部视角"外，鼓励村民用手机拍摄"内部视角"的影像，补充专业记录的盲区。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多年度对比记录。 民俗活动每年都在发生微妙变化，建议进行多年度连续记录，形成"民俗变迁时间序列"。</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6.4 口述史与民俗活动的数字化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6.4.1 口述史采集方法</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口述史是屯堡文化数字化的重要组成部分。屯堡老人们的记忆是一座"活态图书馆"，存储着关于村寨历史、家族故事、传统习俗的丰富信息。这些信息如果不及时采集，将随着老人的离世而永远消失。</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6.4.2 民俗活动的全方位记录</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屯堡的节庆民俗活动——"抬汪公"、跳花灯、迎春牛、祭五显——是社区性的集体活动，其数字化记录需要全方位覆盖。</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6.5 屯堡非遗数据库与知识图谱</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6.5 屯堡非遗数据库与知识图谱</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6.5.1 非遗数据库架构</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屯堡非遗数据库应采用"项目-传承人-作品-文献"四维架构：
 非遗项目维度。 地戏、服饰制作、面具雕刻、饮食习俗、节庆仪式等各非遗项目的元数据。
 传承人维度。 各级传承人的基本信息、技艺特长、传承谱系、代表性作品。
 作品维度。 地戏表演录像、服饰实物照片和三维模型、面具三维模型、口述史录音录像等数字资源。
 文献维度。 学术论文、调查报告、新闻报导、政府文件等相关文献。</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屯堡非遗数据库应采用"项目-传承人-作品-文献"四维架构：</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非遗项目维度。 地戏、服饰制作、面具雕刻、饮食习俗、节庆仪式等各非遗项目的元数据。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传承人维度。 各级传承人的基本信息、技艺特长、传承谱系、代表性作品。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作品维度。 地戏表演录像、服饰实物照片和三维模型、面具三维模型、口述史录音录像等数字资源。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文献维度。 学术论文、调查报告、新闻报导、政府文件等相关文献。</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6.5 屯堡非遗数据库与知识图谱</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6.5.2 知识图谱构建</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在数据库基础上，构建屯堡非遗知识图谱，将四维数据关联为语义网络。
 知识图谱的核心实体类型包括：非遗项目、传承人、作品/表演、村寨、节庆、技艺、原料/工具。
 核心关系类型包括：传承（师徒关系）、表演（传承人与作品的关系）、属于（作品与非遗项目的关系）、产生于（非遗项目与村寨的关系）、使用（技艺与原料/工具的关系）。
 知识图谱的应用场景包括：智能检索——输入"关羽面具"，返回所有相关的地戏剧目、传承人、面具实物、文献资料；传承谱系可视化——以图谱形式展示某项技艺的师徒传承脉络；关联发现——发现不同非遗项目之间的隐藏关联，如某个家族同时传承地戏和面具雕刻。</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在数据库基础上，构建屯堡非遗知识图谱，将四维数据关联为语义网络。</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知识图谱的核心实体类型包括：非遗项目、传承人、作品/表演、村寨、节庆、技艺、原料/工具。</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核心关系类型包括：传承（师徒关系）、表演（传承人与作品的关系）、属于（作品与非遗项目的关系）、产生于（非遗项目与村寨的关系）、使用（技艺与原料/工具的关系）。</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知识图谱的应用场景包括：智能检索——输入"关羽面具"，返回所有相关的地戏剧目、传承人、面具实物、文献资料；传承谱系可视化——以图谱形式展示某项技艺的师徒传承脉络；关联发现——发现不同非遗项目之间的隐藏关联，如某个家族同时传承地戏和面具雕刻。</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6.5 屯堡非遗数据库与知识图谱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6.5.1 非遗数据库架构</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屯堡非遗数据库应采用"项目-传承人-作品-文献"四维架构：</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6.5.2 知识图谱构建</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在数据库基础上，构建屯堡非遗知识图谱，将四维数据关联为语义网络。</a:t>
            </a:r>
            <a:endParaRPr lang="en-US" sz="11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6.6 AI在屯堡非遗数字化中的应用</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6.6 AI在屯堡非遗数字化中的应用</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6.6.1 AI辅助记录与分析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自动转录与翻译。 利用语音识别技术，将屯堡话的口述史录音自动转录为文字。针对屯堡话的特殊发音和词汇，需要训练专用语音识别模型。
 动作自动标注。 利用计算机视觉技术，自动识别和标注地戏表演视频中的关键动作、身段和招式，建立动作索引。
 图案自动识别。 利用图像识别技术，自动分类和标注屯堡服饰刺绣中的纹样类型（龙纹、凤纹、花卉纹、几何纹等）。</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自动转录与翻译。 利用语音识别技术，将屯堡话的口述史录音自动转录为文字。针对屯堡话的特殊发音和词汇，需要训练专用语音识别模型。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动作自动标注。 利用计算机视觉技术，自动识别和标注地戏表演视频中的关键动作、身段和招式，建立动作索引。</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图案自动识别。 利用图像识别技术，自动分类和标注屯堡服饰刺绣中的纹样类型（龙纹、凤纹、花卉纹、几何纹等）。</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6.6 AI在屯堡非遗数字化中的应用</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6.6.2 AI辅助创作与传播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数字面具生成。 利用生成式AI（如Stable Diffusion），在学习传统面具风格的基础上，生成新的面具设计。贵州大学"黔影新生"团队的实践已经证明了这一方向的可行性。
 虚拟传承人。 利用动作捕捉数据和AI语音合成技术，创建"虚拟地戏传承人"，能够在VR环境中演示地戏动作和唱腔，辅助远程教学。
 智能导览。 利用自然语言处理技术，开发屯堡文化智能问答系统，游客可以通过语音或文字提问，系统自动从知识图谱中检索答案。</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数字面具生成。 利用生成式AI（如Stable Diffusion），在学习传统面具风格的基础上，生成新的面具设计。贵州大学"黔影新生"团队的实践已经证明了这一方向的可行性。</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虚拟传承人。 利用动作捕捉数据和AI语音合成技术，创建"虚拟地戏传承人"，能够在VR环境中演示地戏动作和唱腔，辅助远程教学。</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智能导览。 利用自然语言处理技术，开发屯堡文化智能问答系统，游客可以通过语音或文字提问，系统自动从知识图谱中检索答案。</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6.6 AI在屯堡非遗数字化中的应用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6.6.1 AI辅助记录与分析</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自动转录与翻译。 利用语音识别技术，将屯堡话的口述史录音自动转录为文字。针对屯堡话的特殊发音和词汇，需要训练专用语音识别模型。</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6.6.2 AI辅助创作与传播</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数字面具生成。 利用生成式AI（如Stable Diffusion），在学习传统面具风格的基础上，生成新的面具设计。贵州大学"黔影新生"团队的实践已经证明了这一方向的可行性。</a:t>
            </a:r>
            <a:endParaRPr lang="en-US" sz="11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6.7 知识产权与伦理保护</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6.7 知识产权与伦理保护</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6.7.1 数字化成果的知识产权</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非遗数字化成果的知识产权归属是一个复杂问题。数字化过程中产生的照片、视频、三维模型等，其创作者（摄影者、建模者）享有著作权。但这些数字资源所记录的内容（地戏表演、服饰样式、面具造型）属于屯堡社区的共同文化遗产，不应被外部机构垄断。
 建议采用"社区知识产权"（Community Intellectual Property）框架：数字化成果的知识产权由社区集体持有，具体管理机构为村寨文化协会或非遗保护中心。外部机构使用数字化成果需获得社区许可并分享利益。</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非遗数字化成果的知识产权归属是一个复杂问题。数字化过程中产生的照片、视频、三维模型等，其创作者（摄影者、建模者）享有著作权。但这些数字资源所记录的内容（地戏表演、服饰样式、面具造型）属于屯堡社区的共同文化遗产，不应被外部机构垄断。</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建议采用"社区知识产权"（Community Intellectual Property）框架：数字化成果的知识产权由社区集体持有，具体管理机构为村寨文化协会或非遗保护中心。外部机构使用数字化成果需获得社区许可并分享利益。</a:t>
            </a:r>
            <a:endParaRPr lang="en-US" sz="1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6.7 知识产权与伦理保护</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6.7.2 事先知情同意</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在开展非遗数字化采集前，必须获得传承人和社区的事先知情同意。同意书应说明：采集的目的和用途；采集的内容和方式；数字化成果的存储和访问权限；商业利用的利益分享机制。</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在开展非遗数字化采集前，必须获得传承人和社区的事先知情同意。同意书应说明：采集的目的和用途；采集的内容和方式；数字化成果的存储和访问权限；商业利用的利益分享机制。</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6.7 知识产权与伦理保护</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6.7.3 数据安全与隐私保护</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口述史访谈中可能涉及个人隐私信息（家庭关系、健康状况、经济状况等），需要制定数据安全与隐私保护政策。敏感信息的访问需要分级授权，公开传播前需进行脱敏处理。
 非物质文化遗产数字化面临着"非物质性""活态性"和"主体性"三重特殊挑战。地戏表演的数字化需要多机位视频、动作捕捉和音频分析的综合运用；传统手工艺的数字化需要记录完整工艺流程和传承人的隐性知识；口述史采集是抢救性保护的重要手段。AI技术在自动记录、智能分析和创意传播方面有广阔应用前景。知识产权保护和社区事先知情同意是非遗数字化必须遵守的伦理底线。</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口述史访谈中可能涉及个人隐私信息（家庭关系、健康状况、经济状况等），需要制定数据安全与隐私保护政策。敏感信息的访问需要分级授权，公开传播前需进行脱敏处理。</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非物质文化遗产数字化面临着"非物质性""活态性"和"主体性"三重特殊挑战。地戏表演的数字化需要多机位视频、动作捕捉和音频分析的综合运用；传统手工艺的数字化需要记录完整工艺流程和传承人的隐性知识；口述史采集是抢救性保护的重要手段。AI技术在自动记录、智能分析和创意传播方面有广阔应用前景。知识产权保护和社区事先知情同意是非遗数字化必须遵守的伦理底线。</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6.7 知识产权与伦理保护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6.7.1 数字化成果的知识产权</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非遗数字化成果的知识产权归属是一个复杂问题。数字化过程中产生的照片、视频、三维模型等，其创作者（摄影者、建模者）享有著作权。但这些数字资源所记录的内容（地戏表演、服饰样式、面具造型）属于屯堡社区的共同文化遗产，不应被外部机构垄断。</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6.7.2 事先知情同意</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在开展非遗数字化采集前，必须获得传承人和社区的事先知情同意。同意书应说明：采集的目的和用途；采集的内容和方式；数字化成果的存储和访问权限；商业利用的利益分享机制。</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6.7.3 数据安全与隐私保护</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口述史访谈中可能涉及个人隐私信息（家庭关系、健康状况、经济状况等），需要制定数据安全与隐私保护政策。敏感信息的访问需要分级授权，公开传播前需进行脱敏处理。</a:t>
            </a:r>
            <a:endParaRPr lang="en-US" sz="11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8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6.1.1 "非物质性"带来的技术难题</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6.1.2 "活态性"带来的记录难题</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6.1.3 "主体性"带来的伦理问题</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6.2.1 多机位高清视频记录</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6.2.2 动作捕捉技术</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6.2.3 音频采集与分析</a:t>
            </a:r>
            <a:endParaRPr lang="en-US" sz="1200" dirty="0"/>
          </a:p>
        </p:txBody>
      </p:sp>
      <p:sp>
        <p:nvSpPr>
          <p:cNvPr id="22" name="Shape 20"/>
          <p:cNvSpPr/>
          <p:nvPr/>
        </p:nvSpPr>
        <p:spPr>
          <a:xfrm>
            <a:off x="457200" y="4023360"/>
            <a:ext cx="3931920" cy="457200"/>
          </a:xfrm>
          <a:prstGeom prst="rect">
            <a:avLst/>
          </a:prstGeom>
          <a:solidFill>
            <a:srgbClr val="F8FAFC"/>
          </a:solidFill>
          <a:ln/>
        </p:spPr>
      </p:sp>
      <p:sp>
        <p:nvSpPr>
          <p:cNvPr id="23" name="Shape 21"/>
          <p:cNvSpPr/>
          <p:nvPr/>
        </p:nvSpPr>
        <p:spPr>
          <a:xfrm>
            <a:off x="457200" y="4023360"/>
            <a:ext cx="54864" cy="457200"/>
          </a:xfrm>
          <a:prstGeom prst="rect">
            <a:avLst/>
          </a:prstGeom>
          <a:solidFill>
            <a:srgbClr val="1C7293"/>
          </a:solidFill>
          <a:ln/>
        </p:spPr>
      </p:sp>
      <p:sp>
        <p:nvSpPr>
          <p:cNvPr id="24" name="Text 22"/>
          <p:cNvSpPr/>
          <p:nvPr/>
        </p:nvSpPr>
        <p:spPr>
          <a:xfrm>
            <a:off x="59436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6.2.4 面具与道具的三维数字化</a:t>
            </a:r>
            <a:endParaRPr lang="en-US" sz="1200" dirty="0"/>
          </a:p>
        </p:txBody>
      </p:sp>
      <p:sp>
        <p:nvSpPr>
          <p:cNvPr id="25" name="Shape 23"/>
          <p:cNvSpPr/>
          <p:nvPr/>
        </p:nvSpPr>
        <p:spPr>
          <a:xfrm>
            <a:off x="457200" y="4526280"/>
            <a:ext cx="3931920" cy="457200"/>
          </a:xfrm>
          <a:prstGeom prst="rect">
            <a:avLst/>
          </a:prstGeom>
          <a:solidFill>
            <a:srgbClr val="F8FAFC"/>
          </a:solidFill>
          <a:ln/>
        </p:spPr>
      </p:sp>
      <p:sp>
        <p:nvSpPr>
          <p:cNvPr id="26" name="Shape 24"/>
          <p:cNvSpPr/>
          <p:nvPr/>
        </p:nvSpPr>
        <p:spPr>
          <a:xfrm>
            <a:off x="457200" y="4526280"/>
            <a:ext cx="54864" cy="457200"/>
          </a:xfrm>
          <a:prstGeom prst="rect">
            <a:avLst/>
          </a:prstGeom>
          <a:solidFill>
            <a:srgbClr val="1C7293"/>
          </a:solidFill>
          <a:ln/>
        </p:spPr>
      </p:sp>
      <p:sp>
        <p:nvSpPr>
          <p:cNvPr id="27" name="Text 25"/>
          <p:cNvSpPr/>
          <p:nvPr/>
        </p:nvSpPr>
        <p:spPr>
          <a:xfrm>
            <a:off x="59436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6.3.1 服饰制作工艺的记录</a:t>
            </a:r>
            <a:endParaRPr lang="en-US" sz="1200" dirty="0"/>
          </a:p>
        </p:txBody>
      </p:sp>
      <p:sp>
        <p:nvSpPr>
          <p:cNvPr id="28" name="Shape 26"/>
          <p:cNvSpPr/>
          <p:nvPr/>
        </p:nvSpPr>
        <p:spPr>
          <a:xfrm>
            <a:off x="457200" y="5029200"/>
            <a:ext cx="3931920" cy="457200"/>
          </a:xfrm>
          <a:prstGeom prst="rect">
            <a:avLst/>
          </a:prstGeom>
          <a:solidFill>
            <a:srgbClr val="F8FAFC"/>
          </a:solidFill>
          <a:ln/>
        </p:spPr>
      </p:sp>
      <p:sp>
        <p:nvSpPr>
          <p:cNvPr id="29" name="Shape 27"/>
          <p:cNvSpPr/>
          <p:nvPr/>
        </p:nvSpPr>
        <p:spPr>
          <a:xfrm>
            <a:off x="457200" y="5029200"/>
            <a:ext cx="54864" cy="457200"/>
          </a:xfrm>
          <a:prstGeom prst="rect">
            <a:avLst/>
          </a:prstGeom>
          <a:solidFill>
            <a:srgbClr val="1C7293"/>
          </a:solidFill>
          <a:ln/>
        </p:spPr>
      </p:sp>
      <p:sp>
        <p:nvSpPr>
          <p:cNvPr id="30" name="Text 28"/>
          <p:cNvSpPr/>
          <p:nvPr/>
        </p:nvSpPr>
        <p:spPr>
          <a:xfrm>
            <a:off x="594360" y="50292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6.3.2 面具雕刻工艺的记录</a:t>
            </a:r>
            <a:endParaRPr lang="en-US" sz="1200" dirty="0"/>
          </a:p>
        </p:txBody>
      </p:sp>
      <p:sp>
        <p:nvSpPr>
          <p:cNvPr id="31" name="Shape 29"/>
          <p:cNvSpPr/>
          <p:nvPr/>
        </p:nvSpPr>
        <p:spPr>
          <a:xfrm>
            <a:off x="457200" y="5532120"/>
            <a:ext cx="3931920" cy="457200"/>
          </a:xfrm>
          <a:prstGeom prst="rect">
            <a:avLst/>
          </a:prstGeom>
          <a:solidFill>
            <a:srgbClr val="F8FAFC"/>
          </a:solidFill>
          <a:ln/>
        </p:spPr>
      </p:sp>
      <p:sp>
        <p:nvSpPr>
          <p:cNvPr id="32" name="Shape 30"/>
          <p:cNvSpPr/>
          <p:nvPr/>
        </p:nvSpPr>
        <p:spPr>
          <a:xfrm>
            <a:off x="457200" y="5532120"/>
            <a:ext cx="54864" cy="457200"/>
          </a:xfrm>
          <a:prstGeom prst="rect">
            <a:avLst/>
          </a:prstGeom>
          <a:solidFill>
            <a:srgbClr val="1C7293"/>
          </a:solidFill>
          <a:ln/>
        </p:spPr>
      </p:sp>
      <p:sp>
        <p:nvSpPr>
          <p:cNvPr id="33" name="Text 31"/>
          <p:cNvSpPr/>
          <p:nvPr/>
        </p:nvSpPr>
        <p:spPr>
          <a:xfrm>
            <a:off x="594360" y="55321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6.3.3 饮食文化的数字化</a:t>
            </a:r>
            <a:endParaRPr lang="en-US" sz="1200" dirty="0"/>
          </a:p>
        </p:txBody>
      </p:sp>
      <p:sp>
        <p:nvSpPr>
          <p:cNvPr id="34" name="Shape 32"/>
          <p:cNvSpPr/>
          <p:nvPr/>
        </p:nvSpPr>
        <p:spPr>
          <a:xfrm>
            <a:off x="4754880" y="1005840"/>
            <a:ext cx="3931920" cy="457200"/>
          </a:xfrm>
          <a:prstGeom prst="rect">
            <a:avLst/>
          </a:prstGeom>
          <a:solidFill>
            <a:srgbClr val="F8FAFC"/>
          </a:solidFill>
          <a:ln/>
        </p:spPr>
      </p:sp>
      <p:sp>
        <p:nvSpPr>
          <p:cNvPr id="35" name="Shape 33"/>
          <p:cNvSpPr/>
          <p:nvPr/>
        </p:nvSpPr>
        <p:spPr>
          <a:xfrm>
            <a:off x="4754880" y="1005840"/>
            <a:ext cx="54864" cy="457200"/>
          </a:xfrm>
          <a:prstGeom prst="rect">
            <a:avLst/>
          </a:prstGeom>
          <a:solidFill>
            <a:srgbClr val="1C7293"/>
          </a:solidFill>
          <a:ln/>
        </p:spPr>
      </p:sp>
      <p:sp>
        <p:nvSpPr>
          <p:cNvPr id="36" name="Text 34"/>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6.4.1 口述史采集方法</a:t>
            </a:r>
            <a:endParaRPr lang="en-US" sz="1200" dirty="0"/>
          </a:p>
        </p:txBody>
      </p:sp>
      <p:sp>
        <p:nvSpPr>
          <p:cNvPr id="37" name="Shape 35"/>
          <p:cNvSpPr/>
          <p:nvPr/>
        </p:nvSpPr>
        <p:spPr>
          <a:xfrm>
            <a:off x="4754880" y="1508760"/>
            <a:ext cx="3931920" cy="457200"/>
          </a:xfrm>
          <a:prstGeom prst="rect">
            <a:avLst/>
          </a:prstGeom>
          <a:solidFill>
            <a:srgbClr val="F8FAFC"/>
          </a:solidFill>
          <a:ln/>
        </p:spPr>
      </p:sp>
      <p:sp>
        <p:nvSpPr>
          <p:cNvPr id="38" name="Shape 36"/>
          <p:cNvSpPr/>
          <p:nvPr/>
        </p:nvSpPr>
        <p:spPr>
          <a:xfrm>
            <a:off x="4754880" y="1508760"/>
            <a:ext cx="54864" cy="457200"/>
          </a:xfrm>
          <a:prstGeom prst="rect">
            <a:avLst/>
          </a:prstGeom>
          <a:solidFill>
            <a:srgbClr val="1C7293"/>
          </a:solidFill>
          <a:ln/>
        </p:spPr>
      </p:sp>
      <p:sp>
        <p:nvSpPr>
          <p:cNvPr id="39" name="Text 37"/>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6.4.2 民俗活动的全方位记录</a:t>
            </a:r>
            <a:endParaRPr lang="en-US" sz="1200" dirty="0"/>
          </a:p>
        </p:txBody>
      </p:sp>
      <p:sp>
        <p:nvSpPr>
          <p:cNvPr id="40" name="Shape 38"/>
          <p:cNvSpPr/>
          <p:nvPr/>
        </p:nvSpPr>
        <p:spPr>
          <a:xfrm>
            <a:off x="4754880" y="2011680"/>
            <a:ext cx="3931920" cy="457200"/>
          </a:xfrm>
          <a:prstGeom prst="rect">
            <a:avLst/>
          </a:prstGeom>
          <a:solidFill>
            <a:srgbClr val="F8FAFC"/>
          </a:solidFill>
          <a:ln/>
        </p:spPr>
      </p:sp>
      <p:sp>
        <p:nvSpPr>
          <p:cNvPr id="41" name="Shape 39"/>
          <p:cNvSpPr/>
          <p:nvPr/>
        </p:nvSpPr>
        <p:spPr>
          <a:xfrm>
            <a:off x="4754880" y="2011680"/>
            <a:ext cx="54864" cy="457200"/>
          </a:xfrm>
          <a:prstGeom prst="rect">
            <a:avLst/>
          </a:prstGeom>
          <a:solidFill>
            <a:srgbClr val="1C7293"/>
          </a:solidFill>
          <a:ln/>
        </p:spPr>
      </p:sp>
      <p:sp>
        <p:nvSpPr>
          <p:cNvPr id="42" name="Text 40"/>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6.5.1 非遗数据库架构</a:t>
            </a:r>
            <a:endParaRPr lang="en-US" sz="1200" dirty="0"/>
          </a:p>
        </p:txBody>
      </p:sp>
      <p:sp>
        <p:nvSpPr>
          <p:cNvPr id="43" name="Shape 41"/>
          <p:cNvSpPr/>
          <p:nvPr/>
        </p:nvSpPr>
        <p:spPr>
          <a:xfrm>
            <a:off x="4754880" y="2514600"/>
            <a:ext cx="3931920" cy="457200"/>
          </a:xfrm>
          <a:prstGeom prst="rect">
            <a:avLst/>
          </a:prstGeom>
          <a:solidFill>
            <a:srgbClr val="F8FAFC"/>
          </a:solidFill>
          <a:ln/>
        </p:spPr>
      </p:sp>
      <p:sp>
        <p:nvSpPr>
          <p:cNvPr id="44" name="Shape 42"/>
          <p:cNvSpPr/>
          <p:nvPr/>
        </p:nvSpPr>
        <p:spPr>
          <a:xfrm>
            <a:off x="4754880" y="2514600"/>
            <a:ext cx="54864" cy="457200"/>
          </a:xfrm>
          <a:prstGeom prst="rect">
            <a:avLst/>
          </a:prstGeom>
          <a:solidFill>
            <a:srgbClr val="1C7293"/>
          </a:solidFill>
          <a:ln/>
        </p:spPr>
      </p:sp>
      <p:sp>
        <p:nvSpPr>
          <p:cNvPr id="45" name="Text 43"/>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6.5.2 知识图谱构建</a:t>
            </a:r>
            <a:endParaRPr lang="en-US" sz="1200" dirty="0"/>
          </a:p>
        </p:txBody>
      </p:sp>
      <p:sp>
        <p:nvSpPr>
          <p:cNvPr id="46" name="Shape 44"/>
          <p:cNvSpPr/>
          <p:nvPr/>
        </p:nvSpPr>
        <p:spPr>
          <a:xfrm>
            <a:off x="4754880" y="3017520"/>
            <a:ext cx="3931920" cy="457200"/>
          </a:xfrm>
          <a:prstGeom prst="rect">
            <a:avLst/>
          </a:prstGeom>
          <a:solidFill>
            <a:srgbClr val="F8FAFC"/>
          </a:solidFill>
          <a:ln/>
        </p:spPr>
      </p:sp>
      <p:sp>
        <p:nvSpPr>
          <p:cNvPr id="47" name="Shape 45"/>
          <p:cNvSpPr/>
          <p:nvPr/>
        </p:nvSpPr>
        <p:spPr>
          <a:xfrm>
            <a:off x="4754880" y="3017520"/>
            <a:ext cx="54864" cy="457200"/>
          </a:xfrm>
          <a:prstGeom prst="rect">
            <a:avLst/>
          </a:prstGeom>
          <a:solidFill>
            <a:srgbClr val="1C7293"/>
          </a:solidFill>
          <a:ln/>
        </p:spPr>
      </p:sp>
      <p:sp>
        <p:nvSpPr>
          <p:cNvPr id="48" name="Text 46"/>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6.6.1 AI辅助记录与分析</a:t>
            </a:r>
            <a:endParaRPr lang="en-US" sz="1200" dirty="0"/>
          </a:p>
        </p:txBody>
      </p:sp>
      <p:sp>
        <p:nvSpPr>
          <p:cNvPr id="49" name="Shape 47"/>
          <p:cNvSpPr/>
          <p:nvPr/>
        </p:nvSpPr>
        <p:spPr>
          <a:xfrm>
            <a:off x="4754880" y="3520440"/>
            <a:ext cx="3931920" cy="457200"/>
          </a:xfrm>
          <a:prstGeom prst="rect">
            <a:avLst/>
          </a:prstGeom>
          <a:solidFill>
            <a:srgbClr val="F8FAFC"/>
          </a:solidFill>
          <a:ln/>
        </p:spPr>
      </p:sp>
      <p:sp>
        <p:nvSpPr>
          <p:cNvPr id="50" name="Shape 48"/>
          <p:cNvSpPr/>
          <p:nvPr/>
        </p:nvSpPr>
        <p:spPr>
          <a:xfrm>
            <a:off x="4754880" y="3520440"/>
            <a:ext cx="54864" cy="457200"/>
          </a:xfrm>
          <a:prstGeom prst="rect">
            <a:avLst/>
          </a:prstGeom>
          <a:solidFill>
            <a:srgbClr val="1C7293"/>
          </a:solidFill>
          <a:ln/>
        </p:spPr>
      </p:sp>
      <p:sp>
        <p:nvSpPr>
          <p:cNvPr id="51" name="Text 49"/>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6.6.2 AI辅助创作与传播</a:t>
            </a:r>
            <a:endParaRPr lang="en-US" sz="1200" dirty="0"/>
          </a:p>
        </p:txBody>
      </p:sp>
      <p:sp>
        <p:nvSpPr>
          <p:cNvPr id="52" name="Shape 50"/>
          <p:cNvSpPr/>
          <p:nvPr/>
        </p:nvSpPr>
        <p:spPr>
          <a:xfrm>
            <a:off x="4754880" y="4023360"/>
            <a:ext cx="3931920" cy="457200"/>
          </a:xfrm>
          <a:prstGeom prst="rect">
            <a:avLst/>
          </a:prstGeom>
          <a:solidFill>
            <a:srgbClr val="F8FAFC"/>
          </a:solidFill>
          <a:ln/>
        </p:spPr>
      </p:sp>
      <p:sp>
        <p:nvSpPr>
          <p:cNvPr id="53" name="Shape 51"/>
          <p:cNvSpPr/>
          <p:nvPr/>
        </p:nvSpPr>
        <p:spPr>
          <a:xfrm>
            <a:off x="4754880" y="4023360"/>
            <a:ext cx="54864" cy="457200"/>
          </a:xfrm>
          <a:prstGeom prst="rect">
            <a:avLst/>
          </a:prstGeom>
          <a:solidFill>
            <a:srgbClr val="1C7293"/>
          </a:solidFill>
          <a:ln/>
        </p:spPr>
      </p:sp>
      <p:sp>
        <p:nvSpPr>
          <p:cNvPr id="54" name="Text 52"/>
          <p:cNvSpPr/>
          <p:nvPr/>
        </p:nvSpPr>
        <p:spPr>
          <a:xfrm>
            <a:off x="489204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6.7.1 数字化成果的知识产权</a:t>
            </a:r>
            <a:endParaRPr lang="en-US" sz="1200" dirty="0"/>
          </a:p>
        </p:txBody>
      </p:sp>
      <p:sp>
        <p:nvSpPr>
          <p:cNvPr id="55" name="Shape 53"/>
          <p:cNvSpPr/>
          <p:nvPr/>
        </p:nvSpPr>
        <p:spPr>
          <a:xfrm>
            <a:off x="4754880" y="4526280"/>
            <a:ext cx="3931920" cy="457200"/>
          </a:xfrm>
          <a:prstGeom prst="rect">
            <a:avLst/>
          </a:prstGeom>
          <a:solidFill>
            <a:srgbClr val="F8FAFC"/>
          </a:solidFill>
          <a:ln/>
        </p:spPr>
      </p:sp>
      <p:sp>
        <p:nvSpPr>
          <p:cNvPr id="56" name="Shape 54"/>
          <p:cNvSpPr/>
          <p:nvPr/>
        </p:nvSpPr>
        <p:spPr>
          <a:xfrm>
            <a:off x="4754880" y="4526280"/>
            <a:ext cx="54864" cy="457200"/>
          </a:xfrm>
          <a:prstGeom prst="rect">
            <a:avLst/>
          </a:prstGeom>
          <a:solidFill>
            <a:srgbClr val="1C7293"/>
          </a:solidFill>
          <a:ln/>
        </p:spPr>
      </p:sp>
      <p:sp>
        <p:nvSpPr>
          <p:cNvPr id="57" name="Text 55"/>
          <p:cNvSpPr/>
          <p:nvPr/>
        </p:nvSpPr>
        <p:spPr>
          <a:xfrm>
            <a:off x="489204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6.7.2 事先知情同意</a:t>
            </a:r>
            <a:endParaRPr lang="en-US" sz="1200" dirty="0"/>
          </a:p>
        </p:txBody>
      </p:sp>
      <p:sp>
        <p:nvSpPr>
          <p:cNvPr id="58" name="Shape 56"/>
          <p:cNvSpPr/>
          <p:nvPr/>
        </p:nvSpPr>
        <p:spPr>
          <a:xfrm>
            <a:off x="4754880" y="5029200"/>
            <a:ext cx="3931920" cy="457200"/>
          </a:xfrm>
          <a:prstGeom prst="rect">
            <a:avLst/>
          </a:prstGeom>
          <a:solidFill>
            <a:srgbClr val="F8FAFC"/>
          </a:solidFill>
          <a:ln/>
        </p:spPr>
      </p:sp>
      <p:sp>
        <p:nvSpPr>
          <p:cNvPr id="59" name="Shape 57"/>
          <p:cNvSpPr/>
          <p:nvPr/>
        </p:nvSpPr>
        <p:spPr>
          <a:xfrm>
            <a:off x="4754880" y="5029200"/>
            <a:ext cx="54864" cy="457200"/>
          </a:xfrm>
          <a:prstGeom prst="rect">
            <a:avLst/>
          </a:prstGeom>
          <a:solidFill>
            <a:srgbClr val="1C7293"/>
          </a:solidFill>
          <a:ln/>
        </p:spPr>
      </p:sp>
      <p:sp>
        <p:nvSpPr>
          <p:cNvPr id="60" name="Text 58"/>
          <p:cNvSpPr/>
          <p:nvPr/>
        </p:nvSpPr>
        <p:spPr>
          <a:xfrm>
            <a:off x="4892040" y="50292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6.7.3 数据安全与隐私保护</a:t>
            </a:r>
            <a:endParaRPr lang="en-US"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知识卡片：非遗数字化伦理原则</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原则 | 核心要求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事先知情同意 | 采集前获得传承人和社区的自由、事先、知情同意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社区参与 | 社区成员参与数字化的全过程，不仅是"被记录者"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利益分享 | 数字化成果的商业利用需与社区分享利益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文化尊重 | 尊重传承人对文化表达的解释权和决定权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数据安全 | 保护个人隐私和敏感文化信息 |</a:t>
            </a:r>
            <a:endParaRPr lang="en-US" sz="1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非物质文化遗产数字化面临着"非物质性""活态性"和"主体性"三重特殊挑战。地戏表演的数字化需要多机位视频、动作捕捉和音频分析的综合运用；传统手工艺的数字化需要记录完整工艺流程和传承人的隐性知识；口述史采集是抢救性保护的重要手段。AI技术在自动记录、智能分析和创意传播方面有广阔应用前景。知识产权保护和社区事先知情同意是非遗数字化必须遵守的伦理底线。</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6 章 完</a:t>
            </a:r>
            <a:endParaRPr lang="en-US" sz="1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屯堡文化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屯堡文化 - 第6章 屯堡非物质文化遗产数字化</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