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notesMasterIdLst>
    <p:notesMasterId r:id="rId4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屯堡文化</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5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屯堡建筑与空间数字化</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屯堡文化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掌握屯堡建筑与空间数字化的核心概念、理论框架与关键术语，理解其在数字文旅学科体系中的定位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能够运用屯堡建筑与空间数字化的理论工具分析实践问题，具备方案设计与评估的基本能力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2024年，安顺市文物保护单位启动了本寨杨家老宅的全面数字化工程。技术团队用了两周时间，对这座200年历史的屯堡四合院进行了全方位的数字化采集。地面激光扫描获取了建筑外部和内部的精确三维数据，无人机航拍记录了屋顶和院落的全貌，手持扫描仪精细采集了门楼木雕、柱础石雕等关键构件。</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最终生成的数据包括：建筑整体点云（1.2亿个点）、各立面正射影像、剖面图、三维实景模型，以及整合了材料信息、病害记录和修缮历史的HBIM模型。这套数字档案不仅为杨家老宅的日常维护提供了科学依据，也为学术研究和公众教育提供了丰富的数字资源。</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5.1 屯堡建筑数字化的整体方案</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5.1.1 数字化分级策略  |  5.1.2 数字化工作流程</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5.2 屯堡建筑三维数据采集</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5.2.1 地面激光扫描方案  |  5.2.2 无人机倾斜摄影方案  |  5.2.3 手持与近景扫描</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5.3 屯堡建筑HBIM建模</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5.3.1 屯堡建筑构件分类体系  |  5.3.2 从点云到HBIM的建模方法  |  5.3.3 属性信息录入  |  5.3.4 典型案例：杨家老宅HBIM模型</a:t>
            </a:r>
            <a:endParaRPr lang="en-US" sz="1100" dirty="0"/>
          </a:p>
        </p:txBody>
      </p:sp>
      <p:sp>
        <p:nvSpPr>
          <p:cNvPr id="16" name="Shape 14"/>
          <p:cNvSpPr/>
          <p:nvPr/>
        </p:nvSpPr>
        <p:spPr>
          <a:xfrm>
            <a:off x="457200" y="3200400"/>
            <a:ext cx="365760" cy="365760"/>
          </a:xfrm>
          <a:prstGeom prst="ellipse">
            <a:avLst/>
          </a:prstGeom>
          <a:solidFill>
            <a:srgbClr val="1C7293"/>
          </a:solidFill>
          <a:ln/>
        </p:spPr>
      </p:sp>
      <p:sp>
        <p:nvSpPr>
          <p:cNvPr id="17" name="Text 15"/>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6"/>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5.4 屯堡村寨空间格局的数字化分析</a:t>
            </a:r>
            <a:endParaRPr lang="en-US" sz="1600" dirty="0"/>
          </a:p>
        </p:txBody>
      </p:sp>
      <p:sp>
        <p:nvSpPr>
          <p:cNvPr id="19" name="Text 17"/>
          <p:cNvSpPr/>
          <p:nvPr/>
        </p:nvSpPr>
        <p:spPr>
          <a:xfrm>
            <a:off x="1005840" y="356616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5.4.1 GIS空间分析  |  5.4.2 屯堡文化地理信息系统</a:t>
            </a:r>
            <a:endParaRPr lang="en-US" sz="1100" dirty="0"/>
          </a:p>
        </p:txBody>
      </p:sp>
      <p:sp>
        <p:nvSpPr>
          <p:cNvPr id="20" name="Shape 18"/>
          <p:cNvSpPr/>
          <p:nvPr/>
        </p:nvSpPr>
        <p:spPr>
          <a:xfrm>
            <a:off x="457200" y="3931920"/>
            <a:ext cx="365760" cy="365760"/>
          </a:xfrm>
          <a:prstGeom prst="ellipse">
            <a:avLst/>
          </a:prstGeom>
          <a:solidFill>
            <a:srgbClr val="1C7293"/>
          </a:solidFill>
          <a:ln/>
        </p:spPr>
      </p:sp>
      <p:sp>
        <p:nvSpPr>
          <p:cNvPr id="21" name="Text 19"/>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2" name="Text 20"/>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5.5 屯堡建筑数字孪生</a:t>
            </a:r>
            <a:endParaRPr lang="en-US" sz="1600" dirty="0"/>
          </a:p>
        </p:txBody>
      </p:sp>
      <p:sp>
        <p:nvSpPr>
          <p:cNvPr id="23" name="Text 21"/>
          <p:cNvSpPr/>
          <p:nvPr/>
        </p:nvSpPr>
        <p:spPr>
          <a:xfrm>
            <a:off x="1005840" y="429768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5.5.1 传感器布设方案  |  5.5.2 数字孪生平台架构  |  5.5.3 预警与决策支持</a:t>
            </a:r>
            <a:endParaRPr lang="en-US" sz="1100" dirty="0"/>
          </a:p>
        </p:txBody>
      </p:sp>
      <p:sp>
        <p:nvSpPr>
          <p:cNvPr id="24" name="Shape 22"/>
          <p:cNvSpPr/>
          <p:nvPr/>
        </p:nvSpPr>
        <p:spPr>
          <a:xfrm>
            <a:off x="457200" y="4663440"/>
            <a:ext cx="365760" cy="365760"/>
          </a:xfrm>
          <a:prstGeom prst="ellipse">
            <a:avLst/>
          </a:prstGeom>
          <a:solidFill>
            <a:srgbClr val="1C7293"/>
          </a:solidFill>
          <a:ln/>
        </p:spPr>
      </p:sp>
      <p:sp>
        <p:nvSpPr>
          <p:cNvPr id="25" name="Text 23"/>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6" name="Text 24"/>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5.6 实践案例：云山屯数字化项目</a:t>
            </a:r>
            <a:endParaRPr lang="en-US" sz="1600" dirty="0"/>
          </a:p>
        </p:txBody>
      </p:sp>
      <p:sp>
        <p:nvSpPr>
          <p:cNvPr id="27" name="Text 25"/>
          <p:cNvSpPr/>
          <p:nvPr/>
        </p:nvSpPr>
        <p:spPr>
          <a:xfrm>
            <a:off x="1005840" y="50292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5.6.1 项目概况  |  5.6.2 技术方案  |  5.6.3 主要成果  |  5.6.4 经验与启示</a:t>
            </a:r>
            <a:endParaRPr lang="en-US" sz="1100" dirty="0"/>
          </a:p>
        </p:txBody>
      </p:sp>
      <p:sp>
        <p:nvSpPr>
          <p:cNvPr id="28" name="Shape 26"/>
          <p:cNvSpPr/>
          <p:nvPr/>
        </p:nvSpPr>
        <p:spPr>
          <a:xfrm>
            <a:off x="457200" y="5394960"/>
            <a:ext cx="365760" cy="365760"/>
          </a:xfrm>
          <a:prstGeom prst="ellipse">
            <a:avLst/>
          </a:prstGeom>
          <a:solidFill>
            <a:srgbClr val="1C7293"/>
          </a:solidFill>
          <a:ln/>
        </p:spPr>
      </p:sp>
      <p:sp>
        <p:nvSpPr>
          <p:cNvPr id="29" name="Text 27"/>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30" name="Text 28"/>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5.1 屯堡建筑数字化的整体方案</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5.1 屯堡建筑数字化的整体方案</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5.1.1 数字化分级策略</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屯堡建筑数量众多、保存状况各异，不宜一刀切地进行同等深度的数字化。建议采用三级数字化策略：
 一级数字化（重点保护建筑）。 对象为全国重点文物保护单位和省级文物保护单位，如本寨古建筑群、云山屯古建筑群。数字化深度为测绘级+分析级，包括高精度三维激光扫描、HBIM建模、病害调查和结构健康监测。
 二级数字化（一般保护建筑）。 对象为市县级文物保护单位和历史建筑。数字化深度为测绘级，包括三维激光扫描或摄影测量、基本的三维模型和属性记录。
 三级数字化（传统风貌建筑）。 对象为保存状况一般的传统民居。数字化深度为记录级，包括无人机航拍、全景摄影和基本信息登记。</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屯堡建筑数量众多、保存状况各异，不宜一刀切地进行同等深度的数字化。建议采用三级数字化策略：</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一级数字化（重点保护建筑）。 对象为全国重点文物保护单位和省级文物保护单位，如本寨古建筑群、云山屯古建筑群。数字化深度为测绘级+分析级，包括高精度三维激光扫描、HBIM建模、病害调查和结构健康监测。</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二级数字化（一般保护建筑）。 对象为市县级文物保护单位和历史建筑。数字化深度为测绘级，包括三维激光扫描或摄影测量、基本的三维模型和属性记录。</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三级数字化（传统风貌建筑）。 对象为保存状况一般的传统民居。数字化深度为记录级，包括无人机航拍、全景摄影和基本信息登记。</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5.1 屯堡建筑数字化的整体方案</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5.1.2 数字化工作流程</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屯堡建筑数字化的标准工作流程包括六个阶段：
 准备阶段。 收集建筑的历史资料（老照片、测绘图、修缮记录）；踏勘现场，确定扫描站点位置和无人机航线；制定数据采集方案和应急预案。
 外业采集阶段。 架设地面激光扫描仪，逐站扫描建筑内外；使用无人机进行倾斜摄影和正射影像采集；手持扫描仪补充采集雕刻、构件等精细部位；同步进行病害调查和拍照记录。
 内业处理阶段。 点云数据去噪、配准、简化；摄影测量三维重建；正射影像生成和立面图绘制。
 建模阶段。 建立三维实景模型；建立HBIM模型，录入属性信息；建立数字孪生系统的传感器数据接口。
 应用开发阶段。 开发虚拟导览、AR展示、病害监测、修缮模拟等应用。
 运维更新阶段。 定期更新数据，维护系统运行。</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屯堡建筑数字化的标准工作流程包括六个阶段：</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准备阶段。 收集建筑的历史资料（老照片、测绘图、修缮记录）；踏勘现场，确定扫描站点位置和无人机航线；制定数据采集方案和应急预案。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外业采集阶段。 架设地面激光扫描仪，逐站扫描建筑内外；使用无人机进行倾斜摄影和正射影像采集；手持扫描仪补充采集雕刻、构件等精细部位；同步进行病害调查和拍照记录。</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内业处理阶段。 点云数据去噪、配准、简化；摄影测量三维重建；正射影像生成和立面图绘制。</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建模阶段。 建立三维实景模型；建立HBIM模型，录入属性信息；建立数字孪生系统的传感器数据接口。</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5.1 屯堡建筑数字化的整体方案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5.1.1 数字化分级策略</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屯堡建筑数量众多、保存状况各异，不宜一刀切地进行同等深度的数字化。建议采用三级数字化策略：</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5.1.2 数字化工作流程</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屯堡建筑数字化的标准工作流程包括六个阶段：</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5.2 屯堡建筑三维数据采集</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5.2 屯堡建筑三维数据采集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5.2.1 地面激光扫描方案</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针对屯堡建筑的典型特征（石木结构、巷道狭窄、四合院围合），地面激光扫描需要特殊的技术方案。
 扫描站点布设。 屯堡巷道狭窄曲折，激光扫描仪的有效扫描距离受限。需要在巷道拐角处加密扫描站点，确保无死角覆盖。对于四合院，在院中央和四个角落各设一站，正房和厢房内部各设一站。
 标靶布设。 为保证多站扫描数据的精确配准，需要在相邻扫描站点的重叠区域布设球形标靶或平面标靶。标靶间距控制在10-15米，相邻站点至少有3个公共标靶。
 扫描参数设置。 根据屯堡建筑的材质特征（石材表面粗糙，有利于激光反射），扫描分辨率可设为6mm@10m（即10米处点间距6毫米），满足建筑测绘和HBIM建模的需求。对于木雕、石雕等精细部位，可采用2mm@10m的高分辨率扫描。</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针对屯堡建筑的典型特征（石木结构、巷道狭窄、四合院围合），地面激光扫描需要特殊的技术方案。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扫描站点布设。 屯堡巷道狭窄曲折，激光扫描仪的有效扫描距离受限。需要在巷道拐角处加密扫描站点，确保无死角覆盖。对于四合院，在院中央和四个角落各设一站，正房和厢房内部各设一站。</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标靶布设。 为保证多站扫描数据的精确配准，需要在相邻扫描站点的重叠区域布设球形标靶或平面标靶。标靶间距控制在10-15米，相邻站点至少有3个公共标靶。</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扫描参数设置。 根据屯堡建筑的材质特征（石材表面粗糙，有利于激光反射），扫描分辨率可设为6mm@10m（即10米处点间距6毫米），满足建筑测绘和HBIM建模的需求。对于木雕、石雕等精细部位，可采用2mm@10m的高分辨率扫描。</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5.2 屯堡建筑三维数据采集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5.2.2 无人机倾斜摄影方案</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无人机倾斜摄影用于获取屯堡建筑屋顶和村寨整体空间格局的三维数据。
 飞行平台选择。 对于单个建筑，使用四旋翼无人机，飞行高度30-50米；对于整个村寨，使用固定翼或多旋翼无人机，飞行高度100-200米。云山屯依山而建，地形起伏较大，需要使用具备地形跟随功能的无人机。
 航线规划。 采用"井"字形航线，即两组互相垂直的平行航线，确保对建筑物顶面和侧面均有充分覆盖。航向重叠度不低于80%，旁向重叠度不低于70%。对于碉楼等高层建筑，增加环绕飞行航线。
 地面控制点。 在村寨内均匀布设地面控制点（使用RTK-GPS精确测量坐标），用于空三解算和精度验证。控制点数量不少于5个，分布在村寨的四个角落和中心。</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无人机倾斜摄影用于获取屯堡建筑屋顶和村寨整体空间格局的三维数据。</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飞行平台选择。 对于单个建筑，使用四旋翼无人机，飞行高度30-50米；对于整个村寨，使用固定翼或多旋翼无人机，飞行高度100-200米。云山屯依山而建，地形起伏较大，需要使用具备地形跟随功能的无人机。</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航线规划。 采用"井"字形航线，即两组互相垂直的平行航线，确保对建筑物顶面和侧面均有充分覆盖。航向重叠度不低于80%，旁向重叠度不低于70%。对于碉楼等高层建筑，增加环绕飞行航线。</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地面控制点。 在村寨内均匀布设地面控制点（使用RTK-GPS精确测量坐标），用于空三解算和精度验证。控制点数量不少于5个，分布在村寨的四个角落和中心。</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5.2 屯堡建筑三维数据采集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5.2.3 手持与近景扫描</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对于门楼木雕、柱础石雕、地戏面具等精细构件，地面激光扫描仪的分辨率可能不够。需要使用手持激光扫描仪或结构光扫描仪进行近景精细扫描。
 手持扫描仪的操作要点：保持扫描仪与被扫描物体距离15-30厘米；以均匀速度移动扫描仪，避免快速晃动；对深凹和遮蔽部位进行多角度补充扫描；实时检查扫描数据的完整性，及时补扫缺失区域。</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对于门楼木雕、柱础石雕、地戏面具等精细构件，地面激光扫描仪的分辨率可能不够。需要使用手持激光扫描仪或结构光扫描仪进行近景精细扫描。</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手持扫描仪的操作要点：保持扫描仪与被扫描物体距离15-30厘米；以均匀速度移动扫描仪，避免快速晃动；对深凹和遮蔽部位进行多角度补充扫描；实时检查扫描数据的完整性，及时补扫缺失区域。</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5.2 屯堡建筑三维数据采集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5.2.1 地面激光扫描方案</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针对屯堡建筑的典型特征（石木结构、巷道狭窄、四合院围合），地面激光扫描需要特殊的技术方案。</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5.2.2 无人机倾斜摄影方案</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无人机倾斜摄影用于获取屯堡建筑屋顶和村寨整体空间格局的三维数据。</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5.2.3 手持与近景扫描</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对于门楼木雕、柱础石雕、地戏面具等精细构件，地面激光扫描仪的分辨率可能不够。需要使用手持激光扫描仪或结构光扫描仪进行近景精细扫描。</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5.3 屯堡建筑HBIM建模</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5.3 屯堡建筑HBIM建模</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5.3.1 屯堡建筑构件分类体系</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HBIM建模的第一步是建立屯堡建筑构件的分类体系。不同于现代建筑的标准化构件，屯堡建筑构件多为手工制作，尺寸、形态各异。需要在BIM软件的族库中创建屯堡建筑专用构件族。
 建议的构件分类体系：
 基础与墙体。 毛石基础、片石外墙、木板内墙、石砌院墙等。
 木构架。 穿斗式木构架、抬梁式木构架、檩条、椽子等。
 屋顶。 石板屋面、小青瓦屋面、屋脊、翘角等。
 门窗。 石框木门、木雕花窗、石窗棂等。
 装饰构件。 木雕雀替、石雕柱础、砖雕门楣、垂花柱等。
 防御构件。 碉楼、枪眼、箭孔、女儿墙垛口等。</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HBIM建模的第一步是建立屯堡建筑构件的分类体系。不同于现代建筑的标准化构件，屯堡建筑构件多为手工制作，尺寸、形态各异。需要在BIM软件的族库中创建屯堡建筑专用构件族。</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基础与墙体。 毛石基础、片石外墙、木板内墙、石砌院墙等。</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木构架。 穿斗式木构架、抬梁式木构架、檩条、椽子等。</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屋顶。 石板屋面、小青瓦屋面、屋脊、翘角等。</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门窗。 石框木门、木雕花窗、石窗棂等。</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5.3 屯堡建筑HBIM建模</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5.3.2 从点云到HBIM的建模方法</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屯堡建筑HBIM建模的核心挑战是从不规则的点云数据中提取规则的建筑构件几何信息。主要有三种建模方法：
 手动建模。 在Revit等BIM软件中，以点云为参考手动绘制构件。优点是模型规整、属性完整，缺点是效率低，适用于重点建筑的精细化建模。
 半自动建模。 利用点云分割算法自动识别墙体、地面、天花板等平面构件，再由人工调整和补充。效率高于全手动，但需要人工校验。
 Scan-to-BIM自动化。 利用机器学习算法从点云中自动识别建筑构件并生成BIM模型。效率最高，但对点云质量和算法要求高，目前仍处于研发阶段，适用于大范围的二级、三级数字化。
 对于屯堡建筑，建议对一级建筑采用手动+半自动混合建模，确保精度和完整性；对二级、三级建筑采用半自动+自动化建模，提高效率。</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屯堡建筑HBIM建模的核心挑战是从不规则的点云数据中提取规则的建筑构件几何信息。主要有三种建模方法：</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手动建模。 在Revit等BIM软件中，以点云为参考手动绘制构件。优点是模型规整、属性完整，缺点是效率低，适用于重点建筑的精细化建模。</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半自动建模。 利用点云分割算法自动识别墙体、地面、天花板等平面构件，再由人工调整和补充。效率高于全手动，但需要人工校验。</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Scan-to-BIM自动化。 利用机器学习算法从点云中自动识别建筑构件并生成BIM模型。效率最高，但对点云质量和算法要求高，目前仍处于研发阶段，适用于大范围的二级、三级数字化。</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对于屯堡建筑，建议对一级建筑采用手动+半自动混合建模，确保精度和完整性；对二级、三级建筑采用半自动+自动化建模，提高效率。</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5.3 屯堡建筑HBIM建模</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5.3.3 属性信息录入</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HBIM模型的价值不仅在于几何信息，更在于丰富的属性信息。屯堡建筑HBIM模型中应录入的属性包括：
 基本信息。 建筑名称、地址、GPS坐标、占地面积、建筑面积、层数。
 历史信息。 始建年代、修缮记录、历史功能、产权沿革。
 材料信息。 石材类型（石灰岩/白云岩/砂岩）、木材树种、瓦片类型。
 结构信息。 结构体系（石木结构/纯木结构）、承重方式、基础类型。
 病害信息。 裂缝位置与尺寸、倾斜变形量、木材腐朽程度、石料风化等级。
 保护信息。 保护级别、保护范围、责任单位、最近一次修缮时间。</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HBIM模型的价值不仅在于几何信息，更在于丰富的属性信息。屯堡建筑HBIM模型中应录入的属性包括：</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基本信息。 建筑名称、地址、GPS坐标、占地面积、建筑面积、层数。</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历史信息。 始建年代、修缮记录、历史功能、产权沿革。</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材料信息。 石材类型（石灰岩/白云岩/砂岩）、木材树种、瓦片类型。</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结构信息。 结构体系（石木结构/纯木结构）、承重方式、基础类型。</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5.3 屯堡建筑HBIM建模</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5.3.4 典型案例：杨家老宅HBIM模型</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4/4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以本寨杨家老宅为例，HBIM建模的具体实施包括：
 建筑整体模型包含正房、东西厢房、门楼、天井共4个主要空间，以及石墙、木构架、石板屋面、木雕花窗等120余个构件。每个构件录入了材料、年代、工艺等属性信息。病害模块记录了正房西墙的3条裂缝、东厢房柱础的倾斜变形、门楼木雕的风化状况。修缮记录模块集成了2008年、2015年和2024年三次修缮的详细信息。</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以本寨杨家老宅为例，HBIM建模的具体实施包括：</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建筑整体模型包含正房、东西厢房、门楼、天井共4个主要空间，以及石墙、木构架、石板屋面、木雕花窗等120余个构件。每个构件录入了材料、年代、工艺等属性信息。病害模块记录了正房西墙的3条裂缝、东厢房柱础的倾斜变形、门楼木雕的风化状况。修缮记录模块集成了2008年、2015年和2024年三次修缮的详细信息。</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5.3 屯堡建筑HBIM建模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5.3.1 屯堡建筑构件分类体系</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HBIM建模的第一步是建立屯堡建筑构件的分类体系。不同于现代建筑的标准化构件，屯堡建筑构件多为手工制作，尺寸、形态各异。需要在BIM软件的族库中创建屯堡建筑专用构件族。</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5.3.2 从点云到HBIM的建模方法</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屯堡建筑HBIM建模的核心挑战是从不规则的点云数据中提取规则的建筑构件几何信息。主要有三种建模方法：</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5.3.3 属性信息录入</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HBIM模型的价值不仅在于几何信息，更在于丰富的属性信息。屯堡建筑HBIM模型中应录入的属性包括：</a:t>
            </a:r>
            <a:endParaRPr lang="en-US" sz="1100" dirty="0"/>
          </a:p>
        </p:txBody>
      </p:sp>
      <p:sp>
        <p:nvSpPr>
          <p:cNvPr id="16" name="Shape 14"/>
          <p:cNvSpPr/>
          <p:nvPr/>
        </p:nvSpPr>
        <p:spPr>
          <a:xfrm>
            <a:off x="457200" y="2926080"/>
            <a:ext cx="320040" cy="320040"/>
          </a:xfrm>
          <a:prstGeom prst="ellipse">
            <a:avLst/>
          </a:prstGeom>
          <a:solidFill>
            <a:srgbClr val="10B981"/>
          </a:solidFill>
          <a:ln/>
        </p:spPr>
      </p:sp>
      <p:sp>
        <p:nvSpPr>
          <p:cNvPr id="17" name="Text 15"/>
          <p:cNvSpPr/>
          <p:nvPr/>
        </p:nvSpPr>
        <p:spPr>
          <a:xfrm>
            <a:off x="457200" y="292608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8" name="Text 16"/>
          <p:cNvSpPr/>
          <p:nvPr/>
        </p:nvSpPr>
        <p:spPr>
          <a:xfrm>
            <a:off x="914400" y="290779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5.3.4 典型案例：杨家老宅HBIM模型</a:t>
            </a:r>
            <a:endParaRPr lang="en-US" sz="1400" dirty="0"/>
          </a:p>
        </p:txBody>
      </p:sp>
      <p:sp>
        <p:nvSpPr>
          <p:cNvPr id="19" name="Text 17"/>
          <p:cNvSpPr/>
          <p:nvPr/>
        </p:nvSpPr>
        <p:spPr>
          <a:xfrm>
            <a:off x="914400" y="318211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以本寨杨家老宅为例，HBIM建模的具体实施包括：</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5.4 屯堡村寨空间格局的数字化分析</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5.4 屯堡村寨空间格局的数字化分析</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5.4.1 GIS空间分析</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将屯堡村寨的数字化数据导入GIS平台，可以进行多维度空间分析：
 聚落分布分析。 利用核密度分析、最近邻分析等方法，研究屯堡村寨在黔中地区的空间分布规律及其与驿道、河流、地形的关系。
 空间形态分析。 利用空间句法（Space Syntax）理论，分析屯堡村寨的道路网络结构和空间可达性，揭示巷道系统的防御逻辑。
 景观视域分析。 分析屯堡村寨中碉楼、寨门等关键位置的视域范围，验证其军事瞭望和防御功能。
 地形适应性分析。 利用DEM（数字高程模型）分析屯堡村寨选址与地形的关系，计算坡度、坡向、高程等参数。</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将屯堡村寨的数字化数据导入GIS平台，可以进行多维度空间分析：</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聚落分布分析。 利用核密度分析、最近邻分析等方法，研究屯堡村寨在黔中地区的空间分布规律及其与驿道、河流、地形的关系。</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空间形态分析。 利用空间句法（Space Syntax）理论，分析屯堡村寨的道路网络结构和空间可达性，揭示巷道系统的防御逻辑。</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景观视域分析。 分析屯堡村寨中碉楼、寨门等关键位置的视域范围，验证其军事瞭望和防御功能。</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地形适应性分析。 利用DEM（数字高程模型）分析屯堡村寨选址与地形的关系，计算坡度、坡向、高程等参数。</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5.4 屯堡村寨空间格局的数字化分析</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5.4.2 屯堡文化地理信息系统</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在通用GIS平台基础上，建设专门的"屯堡文化地理信息系统"，整合多源数据：
 基础地理数据。 地形图、卫星影像、行政区划、道路交通。
 文化遗产数据。 屯堡村寨分布、文物保护单位范围、建筑三维模型、非遗项目位置。
 旅游服务数据。 景区景点、住宿餐饮、停车场、游客中心。
 监测数据。 环境监测站数据、建筑结构健康监测数据、游客流量数据。
 该系统可以为屯堡文化遗产的保护管理、旅游规划、科学研究提供统一的空间数据平台。</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在通用GIS平台基础上，建设专门的"屯堡文化地理信息系统"，整合多源数据：</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基础地理数据。 地形图、卫星影像、行政区划、道路交通。</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文化遗产数据。 屯堡村寨分布、文物保护单位范围、建筑三维模型、非遗项目位置。</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旅游服务数据。 景区景点、住宿餐饮、停车场、游客中心。</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监测数据。 环境监测站数据、建筑结构健康监测数据、游客流量数据。</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5.4 屯堡村寨空间格局的数字化分析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5.4.1 GIS空间分析</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将屯堡村寨的数字化数据导入GIS平台，可以进行多维度空间分析：</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5.4.2 屯堡文化地理信息系统</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在通用GIS平台基础上，建设专门的"屯堡文化地理信息系统"，整合多源数据：</a:t>
            </a:r>
            <a:endParaRPr lang="en-US"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5.5 屯堡建筑数字孪生</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5.5 屯堡建筑数字孪生</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5.5.1 传感器布设方案</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数字孪生系统的关键在于传感器网络的布设。针对屯堡建筑的特点，建议布设以下类型传感器：
 结构健康监测传感器。 裂缝计——监测墙体裂缝的宽度变化；倾斜仪——监测墙体和柱子的倾斜变形；振动传感器——监测地震和施工振动对建筑的影响。
 环境监测传感器。 温湿度传感器——监测室内外温湿度变化；雨量传感器——监测降雨量，预警洪涝灾害。
 传感器数据传输。 利用LoRa或NB-IoT等低功耗广域网技术，将传感器数据传输至云平台。屯堡村寨地处山区，移动网络覆盖可能不足，需要布设LoRa网关。</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数字孪生系统的关键在于传感器网络的布设。针对屯堡建筑的特点，建议布设以下类型传感器：</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结构健康监测传感器。 裂缝计——监测墙体裂缝的宽度变化；倾斜仪——监测墙体和柱子的倾斜变形；振动传感器——监测地震和施工振动对建筑的影响。</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环境监测传感器。 温湿度传感器——监测室内外温湿度变化；雨量传感器——监测降雨量，预警洪涝灾害。</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传感器数据传输。 利用LoRa或NB-IoT等低功耗广域网技术，将传感器数据传输至云平台。屯堡村寨地处山区，移动网络覆盖可能不足，需要布设LoRa网关。</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5.5 屯堡建筑数字孪生</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5.5.2 数字孪生平台架构</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屯堡建筑数字孪生平台的架构包括：
 感知层。 各类传感器和物联网设备，负责数据采集。
 网络层。 LoRa/NB-IoT/5G网络，负责数据传输。
 平台层。 云服务器，负责数据存储、处理和分析。
 模型层。 三维模型和HBIM模型，提供可视化基础。
 应用层。 监测预警、虚拟巡检、修缮模拟、公众展示等应用。</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屯堡建筑数字孪生平台的架构包括：</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感知层。 各类传感器和物联网设备，负责数据采集。</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网络层。 LoRa/NB-IoT/5G网络，负责数据传输。</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平台层。 云服务器，负责数据存储、处理和分析。</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模型层。 三维模型和HBIM模型，提供可视化基础。</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5.5 屯堡建筑数字孪生</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5.5.3 预警与决策支持</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孪生系统的核心价值在于预警和决策支持。当裂缝计检测到某条裂缝宽度超过预设阈值时，系统自动发出预警，管理人员可以通过数字孪生平台查看该裂缝的历史变化曲线和周边建筑的结构状态，决定是否启动应急响应。
 数字孪生还可以用于修缮方案的模拟和比选。在数字模型中模拟不同的修缮方案，评估其对建筑结构的影响，选择最优方案后再在物理建筑上实施，降低修缮风险。</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孪生系统的核心价值在于预警和决策支持。当裂缝计检测到某条裂缝宽度超过预设阈值时，系统自动发出预警，管理人员可以通过数字孪生平台查看该裂缝的历史变化曲线和周边建筑的结构状态，决定是否启动应急响应。</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数字孪生还可以用于修缮方案的模拟和比选。在数字模型中模拟不同的修缮方案，评估其对建筑结构的影响，选择最优方案后再在物理建筑上实施，降低修缮风险。</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5.5 屯堡建筑数字孪生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5.5.1 传感器布设方案</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数字孪生系统的关键在于传感器网络的布设。针对屯堡建筑的特点，建议布设以下类型传感器：</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5.5.2 数字孪生平台架构</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屯堡建筑数字孪生平台的架构包括：</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5.5.3 预警与决策支持</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字孪生系统的核心价值在于预警和决策支持。当裂缝计检测到某条裂缝宽度超过预设阈值时，系统自动发出预警，管理人员可以通过数字孪生平台查看该裂缝的历史变化曲线和周边建筑的结构状态，决定是否启动应急响应。</a:t>
            </a:r>
            <a:endParaRPr lang="en-US" sz="11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5.6 实践案例：云山屯数字化项目</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5.6 实践案例：云山屯数字化项目</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5.6.1 项目概况</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云山屯数字化项目是贵州大学与安顺市文物局合作的产学研项目，历时三个月，完成了云山屯核心区（面积约5公顷，建筑50余栋）的全面数字化。</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云山屯数字化项目是贵州大学与安顺市文物局合作的产学研项目，历时三个月，完成了云山屯核心区（面积约5公顷，建筑50余栋）的全面数字化。</a:t>
            </a:r>
            <a:endParaRPr 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5.6 实践案例：云山屯数字化项目</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5.6.2 技术方案</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地面激光扫描。 使用FARO Focus S350扫描仪，设站120个，获取点云数据约50亿个点。
 无人机航拍。 使用大疆M300 RTK搭载倾斜相机，飞行3个架次，获取航片3000余张。
 全景摄影。 使用Insta360相机拍摄全景照片200个点位。
 口述史采集。 采访村民30余人，录制口述史视频100余小时。</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地面激光扫描。 使用FARO Focus S350扫描仪，设站120个，获取点云数据约50亿个点。</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无人机航拍。 使用大疆M300 RTK搭载倾斜相机，飞行3个架次，获取航片3000余张。</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全景摄影。 使用Insta360相机拍摄全景照片200个点位。</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口述史采集。 采访村民30余人，录制口述史视频100余小时。</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5.6 实践案例：云山屯数字化项目</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5.6.3 主要成果</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云山屯三维实景模型（精度5厘米）；核心建筑HBIM模型（20栋）；云山屯数字孪生平台原型；VR云游系统；村寨历史变迁数字复原（明代-清代-民国-当代四个时期）。</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云山屯三维实景模型（精度5厘米）；核心建筑HBIM模型（20栋）；云山屯数字孪生平台原型；VR云游系统；村寨历史变迁数字复原（明代-清代-民国-当代四个时期）。</a:t>
            </a:r>
            <a:endParaRPr lang="en-US" sz="1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5.6 实践案例：云山屯数字化项目</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5.6.4 经验与启示</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4/4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云山屯项目的主要经验包括：高校科研力量与地方文物部门的紧密合作；数字化与社区参与的有机结合（口述史采集增强了村民的文化自觉）；分期实施、滚动推进的策略（先做核心区、再做扩展区）。
 屯堡建筑数字化应采用分级策略，对重点建筑进行高精度三维扫描和HBIM建模，对一般建筑进行中精度记录。地面激光扫描、无人机倾斜摄影和手持扫描三种技术配合使用，覆盖从整体到局部的数据采集需求。HBIM建模需要建立屯堡建筑专用构件族库，录入丰富的历史和病害属性信息。GIS空间分析可揭示屯堡聚落的分布规律和空间特征。数字孪生系统通过传感器实时监测建筑结构健康，提供预警和决策支持。</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云山屯项目的主要经验包括：高校科研力量与地方文物部门的紧密合作；数字化与社区参与的有机结合（口述史采集增强了村民的文化自觉）；分期实施、滚动推进的策略（先做核心区、再做扩展区）。</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建筑数字化应采用分级策略，对重点建筑进行高精度三维扫描和HBIM建模，对一般建筑进行中精度记录。地面激光扫描、无人机倾斜摄影和手持扫描三种技术配合使用，覆盖从整体到局部的数据采集需求。HBIM建模需要建立屯堡建筑专用构件族库，录入丰富的历史和病害属性信息。GIS空间分析可揭示屯堡聚落的分布规律和空间特征。数字孪生系统通过传感器实时监测建筑结构健康，提供预警和决策支持。</a:t>
            </a:r>
            <a:endParaRPr lang="en-US" sz="1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5.6 实践案例：云山屯数字化项目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5.6.1 项目概况</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云山屯数字化项目是贵州大学与安顺市文物局合作的产学研项目，历时三个月，完成了云山屯核心区（面积约5公顷，建筑50余栋）的全面数字化。</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5.6.2 技术方案</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地面激光扫描。 使用FARO Focus S350扫描仪，设站120个，获取点云数据约50亿个点。</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5.6.3 主要成果</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云山屯三维实景模型（精度5厘米）；核心建筑HBIM模型（20栋）；云山屯数字孪生平台原型；VR云游系统；村寨历史变迁数字复原（明代-清代-民国-当代四个时期）。</a:t>
            </a:r>
            <a:endParaRPr lang="en-US" sz="1100" dirty="0"/>
          </a:p>
        </p:txBody>
      </p:sp>
      <p:sp>
        <p:nvSpPr>
          <p:cNvPr id="16" name="Shape 14"/>
          <p:cNvSpPr/>
          <p:nvPr/>
        </p:nvSpPr>
        <p:spPr>
          <a:xfrm>
            <a:off x="457200" y="2926080"/>
            <a:ext cx="320040" cy="320040"/>
          </a:xfrm>
          <a:prstGeom prst="ellipse">
            <a:avLst/>
          </a:prstGeom>
          <a:solidFill>
            <a:srgbClr val="10B981"/>
          </a:solidFill>
          <a:ln/>
        </p:spPr>
      </p:sp>
      <p:sp>
        <p:nvSpPr>
          <p:cNvPr id="17" name="Text 15"/>
          <p:cNvSpPr/>
          <p:nvPr/>
        </p:nvSpPr>
        <p:spPr>
          <a:xfrm>
            <a:off x="457200" y="292608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8" name="Text 16"/>
          <p:cNvSpPr/>
          <p:nvPr/>
        </p:nvSpPr>
        <p:spPr>
          <a:xfrm>
            <a:off x="914400" y="290779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5.6.4 经验与启示</a:t>
            </a:r>
            <a:endParaRPr lang="en-US" sz="1400" dirty="0"/>
          </a:p>
        </p:txBody>
      </p:sp>
      <p:sp>
        <p:nvSpPr>
          <p:cNvPr id="19" name="Text 17"/>
          <p:cNvSpPr/>
          <p:nvPr/>
        </p:nvSpPr>
        <p:spPr>
          <a:xfrm>
            <a:off x="914400" y="318211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云山屯项目的主要经验包括：高校科研力量与地方文物部门的紧密合作；数字化与社区参与的有机结合（口述史采集增强了村民的文化自觉）；分期实施、滚动推进的策略（先做核心区、再做扩展区）。</a:t>
            </a:r>
            <a:endParaRPr lang="en-US" sz="11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5.1.1 数字化分级策略</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5.1.2 数字化工作流程</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5.2.1 地面激光扫描方案</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5.2.2 无人机倾斜摄影方案</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5.2.3 手持与近景扫描</a:t>
            </a:r>
            <a:endParaRPr lang="en-US" sz="1200" dirty="0"/>
          </a:p>
        </p:txBody>
      </p:sp>
      <p:sp>
        <p:nvSpPr>
          <p:cNvPr id="19" name="Shape 17"/>
          <p:cNvSpPr/>
          <p:nvPr/>
        </p:nvSpPr>
        <p:spPr>
          <a:xfrm>
            <a:off x="457200" y="3520440"/>
            <a:ext cx="3931920" cy="457200"/>
          </a:xfrm>
          <a:prstGeom prst="rect">
            <a:avLst/>
          </a:prstGeom>
          <a:solidFill>
            <a:srgbClr val="F8FAFC"/>
          </a:solidFill>
          <a:ln/>
        </p:spPr>
      </p:sp>
      <p:sp>
        <p:nvSpPr>
          <p:cNvPr id="20" name="Shape 18"/>
          <p:cNvSpPr/>
          <p:nvPr/>
        </p:nvSpPr>
        <p:spPr>
          <a:xfrm>
            <a:off x="457200" y="3520440"/>
            <a:ext cx="54864" cy="457200"/>
          </a:xfrm>
          <a:prstGeom prst="rect">
            <a:avLst/>
          </a:prstGeom>
          <a:solidFill>
            <a:srgbClr val="1C7293"/>
          </a:solidFill>
          <a:ln/>
        </p:spPr>
      </p:sp>
      <p:sp>
        <p:nvSpPr>
          <p:cNvPr id="21" name="Text 19"/>
          <p:cNvSpPr/>
          <p:nvPr/>
        </p:nvSpPr>
        <p:spPr>
          <a:xfrm>
            <a:off x="59436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5.3.1 屯堡建筑构件分类体系</a:t>
            </a:r>
            <a:endParaRPr lang="en-US" sz="1200" dirty="0"/>
          </a:p>
        </p:txBody>
      </p:sp>
      <p:sp>
        <p:nvSpPr>
          <p:cNvPr id="22" name="Shape 20"/>
          <p:cNvSpPr/>
          <p:nvPr/>
        </p:nvSpPr>
        <p:spPr>
          <a:xfrm>
            <a:off x="457200" y="4023360"/>
            <a:ext cx="3931920" cy="457200"/>
          </a:xfrm>
          <a:prstGeom prst="rect">
            <a:avLst/>
          </a:prstGeom>
          <a:solidFill>
            <a:srgbClr val="F8FAFC"/>
          </a:solidFill>
          <a:ln/>
        </p:spPr>
      </p:sp>
      <p:sp>
        <p:nvSpPr>
          <p:cNvPr id="23" name="Shape 21"/>
          <p:cNvSpPr/>
          <p:nvPr/>
        </p:nvSpPr>
        <p:spPr>
          <a:xfrm>
            <a:off x="457200" y="4023360"/>
            <a:ext cx="54864" cy="457200"/>
          </a:xfrm>
          <a:prstGeom prst="rect">
            <a:avLst/>
          </a:prstGeom>
          <a:solidFill>
            <a:srgbClr val="1C7293"/>
          </a:solidFill>
          <a:ln/>
        </p:spPr>
      </p:sp>
      <p:sp>
        <p:nvSpPr>
          <p:cNvPr id="24" name="Text 22"/>
          <p:cNvSpPr/>
          <p:nvPr/>
        </p:nvSpPr>
        <p:spPr>
          <a:xfrm>
            <a:off x="594360" y="40233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5.3.2 从点云到HBIM的建模方法</a:t>
            </a:r>
            <a:endParaRPr lang="en-US" sz="1200" dirty="0"/>
          </a:p>
        </p:txBody>
      </p:sp>
      <p:sp>
        <p:nvSpPr>
          <p:cNvPr id="25" name="Shape 23"/>
          <p:cNvSpPr/>
          <p:nvPr/>
        </p:nvSpPr>
        <p:spPr>
          <a:xfrm>
            <a:off x="457200" y="4526280"/>
            <a:ext cx="3931920" cy="457200"/>
          </a:xfrm>
          <a:prstGeom prst="rect">
            <a:avLst/>
          </a:prstGeom>
          <a:solidFill>
            <a:srgbClr val="F8FAFC"/>
          </a:solidFill>
          <a:ln/>
        </p:spPr>
      </p:sp>
      <p:sp>
        <p:nvSpPr>
          <p:cNvPr id="26" name="Shape 24"/>
          <p:cNvSpPr/>
          <p:nvPr/>
        </p:nvSpPr>
        <p:spPr>
          <a:xfrm>
            <a:off x="457200" y="4526280"/>
            <a:ext cx="54864" cy="457200"/>
          </a:xfrm>
          <a:prstGeom prst="rect">
            <a:avLst/>
          </a:prstGeom>
          <a:solidFill>
            <a:srgbClr val="1C7293"/>
          </a:solidFill>
          <a:ln/>
        </p:spPr>
      </p:sp>
      <p:sp>
        <p:nvSpPr>
          <p:cNvPr id="27" name="Text 25"/>
          <p:cNvSpPr/>
          <p:nvPr/>
        </p:nvSpPr>
        <p:spPr>
          <a:xfrm>
            <a:off x="594360" y="45262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5.3.3 属性信息录入</a:t>
            </a:r>
            <a:endParaRPr lang="en-US" sz="1200" dirty="0"/>
          </a:p>
        </p:txBody>
      </p:sp>
      <p:sp>
        <p:nvSpPr>
          <p:cNvPr id="28" name="Shape 26"/>
          <p:cNvSpPr/>
          <p:nvPr/>
        </p:nvSpPr>
        <p:spPr>
          <a:xfrm>
            <a:off x="457200" y="5029200"/>
            <a:ext cx="3931920" cy="457200"/>
          </a:xfrm>
          <a:prstGeom prst="rect">
            <a:avLst/>
          </a:prstGeom>
          <a:solidFill>
            <a:srgbClr val="F8FAFC"/>
          </a:solidFill>
          <a:ln/>
        </p:spPr>
      </p:sp>
      <p:sp>
        <p:nvSpPr>
          <p:cNvPr id="29" name="Shape 27"/>
          <p:cNvSpPr/>
          <p:nvPr/>
        </p:nvSpPr>
        <p:spPr>
          <a:xfrm>
            <a:off x="457200" y="5029200"/>
            <a:ext cx="54864" cy="457200"/>
          </a:xfrm>
          <a:prstGeom prst="rect">
            <a:avLst/>
          </a:prstGeom>
          <a:solidFill>
            <a:srgbClr val="1C7293"/>
          </a:solidFill>
          <a:ln/>
        </p:spPr>
      </p:sp>
      <p:sp>
        <p:nvSpPr>
          <p:cNvPr id="30" name="Text 28"/>
          <p:cNvSpPr/>
          <p:nvPr/>
        </p:nvSpPr>
        <p:spPr>
          <a:xfrm>
            <a:off x="594360" y="50292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5.3.4 典型案例：杨家老宅HBIM模型</a:t>
            </a:r>
            <a:endParaRPr lang="en-US" sz="1200" dirty="0"/>
          </a:p>
        </p:txBody>
      </p:sp>
      <p:sp>
        <p:nvSpPr>
          <p:cNvPr id="31" name="Shape 29"/>
          <p:cNvSpPr/>
          <p:nvPr/>
        </p:nvSpPr>
        <p:spPr>
          <a:xfrm>
            <a:off x="4754880" y="1005840"/>
            <a:ext cx="3931920" cy="457200"/>
          </a:xfrm>
          <a:prstGeom prst="rect">
            <a:avLst/>
          </a:prstGeom>
          <a:solidFill>
            <a:srgbClr val="F8FAFC"/>
          </a:solidFill>
          <a:ln/>
        </p:spPr>
      </p:sp>
      <p:sp>
        <p:nvSpPr>
          <p:cNvPr id="32" name="Shape 30"/>
          <p:cNvSpPr/>
          <p:nvPr/>
        </p:nvSpPr>
        <p:spPr>
          <a:xfrm>
            <a:off x="4754880" y="1005840"/>
            <a:ext cx="54864" cy="457200"/>
          </a:xfrm>
          <a:prstGeom prst="rect">
            <a:avLst/>
          </a:prstGeom>
          <a:solidFill>
            <a:srgbClr val="1C7293"/>
          </a:solidFill>
          <a:ln/>
        </p:spPr>
      </p:sp>
      <p:sp>
        <p:nvSpPr>
          <p:cNvPr id="33" name="Text 31"/>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5.4.1 GIS空间分析</a:t>
            </a:r>
            <a:endParaRPr lang="en-US" sz="1200" dirty="0"/>
          </a:p>
        </p:txBody>
      </p:sp>
      <p:sp>
        <p:nvSpPr>
          <p:cNvPr id="34" name="Shape 32"/>
          <p:cNvSpPr/>
          <p:nvPr/>
        </p:nvSpPr>
        <p:spPr>
          <a:xfrm>
            <a:off x="4754880" y="1508760"/>
            <a:ext cx="3931920" cy="457200"/>
          </a:xfrm>
          <a:prstGeom prst="rect">
            <a:avLst/>
          </a:prstGeom>
          <a:solidFill>
            <a:srgbClr val="F8FAFC"/>
          </a:solidFill>
          <a:ln/>
        </p:spPr>
      </p:sp>
      <p:sp>
        <p:nvSpPr>
          <p:cNvPr id="35" name="Shape 33"/>
          <p:cNvSpPr/>
          <p:nvPr/>
        </p:nvSpPr>
        <p:spPr>
          <a:xfrm>
            <a:off x="4754880" y="1508760"/>
            <a:ext cx="54864" cy="457200"/>
          </a:xfrm>
          <a:prstGeom prst="rect">
            <a:avLst/>
          </a:prstGeom>
          <a:solidFill>
            <a:srgbClr val="1C7293"/>
          </a:solidFill>
          <a:ln/>
        </p:spPr>
      </p:sp>
      <p:sp>
        <p:nvSpPr>
          <p:cNvPr id="36" name="Text 34"/>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5.4.2 屯堡文化地理信息系统</a:t>
            </a:r>
            <a:endParaRPr lang="en-US" sz="1200" dirty="0"/>
          </a:p>
        </p:txBody>
      </p:sp>
      <p:sp>
        <p:nvSpPr>
          <p:cNvPr id="37" name="Shape 35"/>
          <p:cNvSpPr/>
          <p:nvPr/>
        </p:nvSpPr>
        <p:spPr>
          <a:xfrm>
            <a:off x="4754880" y="2011680"/>
            <a:ext cx="3931920" cy="457200"/>
          </a:xfrm>
          <a:prstGeom prst="rect">
            <a:avLst/>
          </a:prstGeom>
          <a:solidFill>
            <a:srgbClr val="F8FAFC"/>
          </a:solidFill>
          <a:ln/>
        </p:spPr>
      </p:sp>
      <p:sp>
        <p:nvSpPr>
          <p:cNvPr id="38" name="Shape 36"/>
          <p:cNvSpPr/>
          <p:nvPr/>
        </p:nvSpPr>
        <p:spPr>
          <a:xfrm>
            <a:off x="4754880" y="2011680"/>
            <a:ext cx="54864" cy="457200"/>
          </a:xfrm>
          <a:prstGeom prst="rect">
            <a:avLst/>
          </a:prstGeom>
          <a:solidFill>
            <a:srgbClr val="1C7293"/>
          </a:solidFill>
          <a:ln/>
        </p:spPr>
      </p:sp>
      <p:sp>
        <p:nvSpPr>
          <p:cNvPr id="39" name="Text 37"/>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5.5.1 传感器布设方案</a:t>
            </a:r>
            <a:endParaRPr lang="en-US" sz="1200" dirty="0"/>
          </a:p>
        </p:txBody>
      </p:sp>
      <p:sp>
        <p:nvSpPr>
          <p:cNvPr id="40" name="Shape 38"/>
          <p:cNvSpPr/>
          <p:nvPr/>
        </p:nvSpPr>
        <p:spPr>
          <a:xfrm>
            <a:off x="4754880" y="2514600"/>
            <a:ext cx="3931920" cy="457200"/>
          </a:xfrm>
          <a:prstGeom prst="rect">
            <a:avLst/>
          </a:prstGeom>
          <a:solidFill>
            <a:srgbClr val="F8FAFC"/>
          </a:solidFill>
          <a:ln/>
        </p:spPr>
      </p:sp>
      <p:sp>
        <p:nvSpPr>
          <p:cNvPr id="41" name="Shape 39"/>
          <p:cNvSpPr/>
          <p:nvPr/>
        </p:nvSpPr>
        <p:spPr>
          <a:xfrm>
            <a:off x="4754880" y="2514600"/>
            <a:ext cx="54864" cy="457200"/>
          </a:xfrm>
          <a:prstGeom prst="rect">
            <a:avLst/>
          </a:prstGeom>
          <a:solidFill>
            <a:srgbClr val="1C7293"/>
          </a:solidFill>
          <a:ln/>
        </p:spPr>
      </p:sp>
      <p:sp>
        <p:nvSpPr>
          <p:cNvPr id="42" name="Text 40"/>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5.5.2 数字孪生平台架构</a:t>
            </a:r>
            <a:endParaRPr lang="en-US" sz="1200" dirty="0"/>
          </a:p>
        </p:txBody>
      </p:sp>
      <p:sp>
        <p:nvSpPr>
          <p:cNvPr id="43" name="Shape 41"/>
          <p:cNvSpPr/>
          <p:nvPr/>
        </p:nvSpPr>
        <p:spPr>
          <a:xfrm>
            <a:off x="4754880" y="3017520"/>
            <a:ext cx="3931920" cy="457200"/>
          </a:xfrm>
          <a:prstGeom prst="rect">
            <a:avLst/>
          </a:prstGeom>
          <a:solidFill>
            <a:srgbClr val="F8FAFC"/>
          </a:solidFill>
          <a:ln/>
        </p:spPr>
      </p:sp>
      <p:sp>
        <p:nvSpPr>
          <p:cNvPr id="44" name="Shape 42"/>
          <p:cNvSpPr/>
          <p:nvPr/>
        </p:nvSpPr>
        <p:spPr>
          <a:xfrm>
            <a:off x="4754880" y="3017520"/>
            <a:ext cx="54864" cy="457200"/>
          </a:xfrm>
          <a:prstGeom prst="rect">
            <a:avLst/>
          </a:prstGeom>
          <a:solidFill>
            <a:srgbClr val="1C7293"/>
          </a:solidFill>
          <a:ln/>
        </p:spPr>
      </p:sp>
      <p:sp>
        <p:nvSpPr>
          <p:cNvPr id="45" name="Text 43"/>
          <p:cNvSpPr/>
          <p:nvPr/>
        </p:nvSpPr>
        <p:spPr>
          <a:xfrm>
            <a:off x="489204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5.5.3 预警与决策支持</a:t>
            </a:r>
            <a:endParaRPr lang="en-US" sz="1200" dirty="0"/>
          </a:p>
        </p:txBody>
      </p:sp>
      <p:sp>
        <p:nvSpPr>
          <p:cNvPr id="46" name="Shape 44"/>
          <p:cNvSpPr/>
          <p:nvPr/>
        </p:nvSpPr>
        <p:spPr>
          <a:xfrm>
            <a:off x="4754880" y="3520440"/>
            <a:ext cx="3931920" cy="457200"/>
          </a:xfrm>
          <a:prstGeom prst="rect">
            <a:avLst/>
          </a:prstGeom>
          <a:solidFill>
            <a:srgbClr val="F8FAFC"/>
          </a:solidFill>
          <a:ln/>
        </p:spPr>
      </p:sp>
      <p:sp>
        <p:nvSpPr>
          <p:cNvPr id="47" name="Shape 45"/>
          <p:cNvSpPr/>
          <p:nvPr/>
        </p:nvSpPr>
        <p:spPr>
          <a:xfrm>
            <a:off x="4754880" y="3520440"/>
            <a:ext cx="54864" cy="457200"/>
          </a:xfrm>
          <a:prstGeom prst="rect">
            <a:avLst/>
          </a:prstGeom>
          <a:solidFill>
            <a:srgbClr val="1C7293"/>
          </a:solidFill>
          <a:ln/>
        </p:spPr>
      </p:sp>
      <p:sp>
        <p:nvSpPr>
          <p:cNvPr id="48" name="Text 46"/>
          <p:cNvSpPr/>
          <p:nvPr/>
        </p:nvSpPr>
        <p:spPr>
          <a:xfrm>
            <a:off x="489204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5.6.1 项目概况</a:t>
            </a:r>
            <a:endParaRPr lang="en-US" sz="1200" dirty="0"/>
          </a:p>
        </p:txBody>
      </p:sp>
      <p:sp>
        <p:nvSpPr>
          <p:cNvPr id="49" name="Shape 47"/>
          <p:cNvSpPr/>
          <p:nvPr/>
        </p:nvSpPr>
        <p:spPr>
          <a:xfrm>
            <a:off x="4754880" y="4023360"/>
            <a:ext cx="3931920" cy="457200"/>
          </a:xfrm>
          <a:prstGeom prst="rect">
            <a:avLst/>
          </a:prstGeom>
          <a:solidFill>
            <a:srgbClr val="F8FAFC"/>
          </a:solidFill>
          <a:ln/>
        </p:spPr>
      </p:sp>
      <p:sp>
        <p:nvSpPr>
          <p:cNvPr id="50" name="Shape 48"/>
          <p:cNvSpPr/>
          <p:nvPr/>
        </p:nvSpPr>
        <p:spPr>
          <a:xfrm>
            <a:off x="4754880" y="4023360"/>
            <a:ext cx="54864" cy="457200"/>
          </a:xfrm>
          <a:prstGeom prst="rect">
            <a:avLst/>
          </a:prstGeom>
          <a:solidFill>
            <a:srgbClr val="1C7293"/>
          </a:solidFill>
          <a:ln/>
        </p:spPr>
      </p:sp>
      <p:sp>
        <p:nvSpPr>
          <p:cNvPr id="51" name="Text 49"/>
          <p:cNvSpPr/>
          <p:nvPr/>
        </p:nvSpPr>
        <p:spPr>
          <a:xfrm>
            <a:off x="4892040" y="40233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5.6.2 技术方案</a:t>
            </a:r>
            <a:endParaRPr lang="en-US" sz="1200" dirty="0"/>
          </a:p>
        </p:txBody>
      </p:sp>
      <p:sp>
        <p:nvSpPr>
          <p:cNvPr id="52" name="Shape 50"/>
          <p:cNvSpPr/>
          <p:nvPr/>
        </p:nvSpPr>
        <p:spPr>
          <a:xfrm>
            <a:off x="4754880" y="4526280"/>
            <a:ext cx="3931920" cy="457200"/>
          </a:xfrm>
          <a:prstGeom prst="rect">
            <a:avLst/>
          </a:prstGeom>
          <a:solidFill>
            <a:srgbClr val="F8FAFC"/>
          </a:solidFill>
          <a:ln/>
        </p:spPr>
      </p:sp>
      <p:sp>
        <p:nvSpPr>
          <p:cNvPr id="53" name="Shape 51"/>
          <p:cNvSpPr/>
          <p:nvPr/>
        </p:nvSpPr>
        <p:spPr>
          <a:xfrm>
            <a:off x="4754880" y="4526280"/>
            <a:ext cx="54864" cy="457200"/>
          </a:xfrm>
          <a:prstGeom prst="rect">
            <a:avLst/>
          </a:prstGeom>
          <a:solidFill>
            <a:srgbClr val="1C7293"/>
          </a:solidFill>
          <a:ln/>
        </p:spPr>
      </p:sp>
      <p:sp>
        <p:nvSpPr>
          <p:cNvPr id="54" name="Text 52"/>
          <p:cNvSpPr/>
          <p:nvPr/>
        </p:nvSpPr>
        <p:spPr>
          <a:xfrm>
            <a:off x="4892040" y="45262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5.6.3 主要成果</a:t>
            </a:r>
            <a:endParaRPr lang="en-US" sz="1200" dirty="0"/>
          </a:p>
        </p:txBody>
      </p:sp>
      <p:sp>
        <p:nvSpPr>
          <p:cNvPr id="55" name="Shape 53"/>
          <p:cNvSpPr/>
          <p:nvPr/>
        </p:nvSpPr>
        <p:spPr>
          <a:xfrm>
            <a:off x="4754880" y="5029200"/>
            <a:ext cx="3931920" cy="457200"/>
          </a:xfrm>
          <a:prstGeom prst="rect">
            <a:avLst/>
          </a:prstGeom>
          <a:solidFill>
            <a:srgbClr val="F8FAFC"/>
          </a:solidFill>
          <a:ln/>
        </p:spPr>
      </p:sp>
      <p:sp>
        <p:nvSpPr>
          <p:cNvPr id="56" name="Shape 54"/>
          <p:cNvSpPr/>
          <p:nvPr/>
        </p:nvSpPr>
        <p:spPr>
          <a:xfrm>
            <a:off x="4754880" y="5029200"/>
            <a:ext cx="54864" cy="457200"/>
          </a:xfrm>
          <a:prstGeom prst="rect">
            <a:avLst/>
          </a:prstGeom>
          <a:solidFill>
            <a:srgbClr val="1C7293"/>
          </a:solidFill>
          <a:ln/>
        </p:spPr>
      </p:sp>
      <p:sp>
        <p:nvSpPr>
          <p:cNvPr id="57" name="Text 55"/>
          <p:cNvSpPr/>
          <p:nvPr/>
        </p:nvSpPr>
        <p:spPr>
          <a:xfrm>
            <a:off x="4892040" y="50292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5.6.4 经验与启示</a:t>
            </a:r>
            <a:endParaRPr lang="en-US" sz="12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 知识卡片：屯堡建筑数字化技术参数建议</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对象 | 技术手段 | 精度要求 | 成果形式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重点保护建筑 | 地面激光扫描+手持扫描 | 2-6mm | 点云、三维模型、HBIM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一般保护建筑 | 摄影测量+无人机 | 2-5cm | 三维实景模型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传统风貌建筑 | 无人机+全景摄影 | 5-10cm | 全景影像、基本信息表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建筑细部（雕刻） | 手持扫描+RTI | 亚毫米 | 高精度三维模型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村寨整体格局 | 无人机倾斜摄影 | 5-10cm | 三维实景模型、正射影像 |</a:t>
            </a:r>
            <a:endParaRPr lang="en-US" sz="12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屯堡建筑数字化应采用分级策略，对重点建筑进行高精度三维扫描和HBIM建模，对一般建筑进行中精度记录。地面激光扫描、无人机倾斜摄影和手持扫描三种技术配合使用，覆盖从整体到局部的数据采集需求。HBIM建模需要建立屯堡建筑专用构件族库，录入丰富的历史和病害属性信息。GIS空间分析可揭示屯堡聚落的分布规律和空间特征。数字孪生系统通过传感器实时监测建筑结构健康，提供预警和决策支持。</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5 章 完</a:t>
            </a:r>
            <a:endParaRPr lang="en-US" sz="1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屯堡文化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39</Slides>
  <Notes>39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屯堡文化 - 第5章 屯堡建筑与空间数字化</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