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notesMasterIdLst>
    <p:notesMasterId r:id="rId4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notesMaster" Target="notesMasters/notesMaster1.xml"/><Relationship Id="rId48" Type="http://schemas.openxmlformats.org/officeDocument/2006/relationships/presProps" Target="presProps.xml"/><Relationship Id="rId49" Type="http://schemas.openxmlformats.org/officeDocument/2006/relationships/viewProps" Target="viewProps.xml"/><Relationship Id="rId50" Type="http://schemas.openxmlformats.org/officeDocument/2006/relationships/theme" Target="theme/theme1.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屯堡文化</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4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文化遗产数字化理论与方法</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屯堡文化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掌握文化遗产数字化理论与方法的核心概念、理论框架与关键术语，理解其在数字文旅学科体系中的定位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能够运用文化遗产数字化理论与方法的理论工具分析实践问题，具备方案设计与评估的基本能力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2025年，贵州大学文化遗产数字化团队来到云山屯，用激光扫描仪和无人机对整个村寨进行了为期三个月的全方位数字化采集。团队获取了超过50亿个三维点云数据，拍摄了2万余张高清照片，录制了100余小时的村民口述史。</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这些数据经过处理后，在计算机中"重建"了一个完整的数字云山屯。游客可以在手机端"走进"这个虚拟村寨，放大观看门楼上的木雕细节，进入室内参观已经不对游客开放的私人住宅，甚至"穿越"回明代，看到屯堡初建时的面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云山屯的数字重生，是文化遗产数字化从理念到实践的生动案例。它回答了一个关键问题：当物理空间的文化遗产面临自然老化和人为破坏的威胁时，数字技术如何为它提供一个"永不消失的备份"？</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4.1 文化遗产数字化的基本概念</a:t>
            </a:r>
            <a:endParaRPr lang="en-US" sz="1600" dirty="0"/>
          </a:p>
        </p:txBody>
      </p:sp>
      <p:sp>
        <p:nvSpPr>
          <p:cNvPr id="7" name="Text 5"/>
          <p:cNvSpPr/>
          <p:nvPr/>
        </p:nvSpPr>
        <p:spPr>
          <a:xfrm>
            <a:off x="1005840" y="13716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4.1.1 什么是文化遗产数字化  |  4.1.2 数字化的类型与层次  |  4.1.3 数字化的核心价值</a:t>
            </a:r>
            <a:endParaRPr lang="en-US" sz="1100" dirty="0"/>
          </a:p>
        </p:txBody>
      </p:sp>
      <p:sp>
        <p:nvSpPr>
          <p:cNvPr id="8" name="Shape 6"/>
          <p:cNvSpPr/>
          <p:nvPr/>
        </p:nvSpPr>
        <p:spPr>
          <a:xfrm>
            <a:off x="457200" y="1737360"/>
            <a:ext cx="365760" cy="365760"/>
          </a:xfrm>
          <a:prstGeom prst="ellipse">
            <a:avLst/>
          </a:prstGeom>
          <a:solidFill>
            <a:srgbClr val="1C7293"/>
          </a:solidFill>
          <a:ln/>
        </p:spPr>
      </p:sp>
      <p:sp>
        <p:nvSpPr>
          <p:cNvPr id="9" name="Text 7"/>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4.2 数字化采集技术</a:t>
            </a:r>
            <a:endParaRPr lang="en-US" sz="1600" dirty="0"/>
          </a:p>
        </p:txBody>
      </p:sp>
      <p:sp>
        <p:nvSpPr>
          <p:cNvPr id="11" name="Text 9"/>
          <p:cNvSpPr/>
          <p:nvPr/>
        </p:nvSpPr>
        <p:spPr>
          <a:xfrm>
            <a:off x="1005840" y="210312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4.2.1 三维激光扫描  |  4.2.2 摄影测量  |  4.2.3 全景成像  |  4.2.4 高光谱成像与多光谱成像  |  4.2.5 RTI（反射变换成像）</a:t>
            </a:r>
            <a:endParaRPr lang="en-US" sz="1100" dirty="0"/>
          </a:p>
        </p:txBody>
      </p:sp>
      <p:sp>
        <p:nvSpPr>
          <p:cNvPr id="12" name="Shape 10"/>
          <p:cNvSpPr/>
          <p:nvPr/>
        </p:nvSpPr>
        <p:spPr>
          <a:xfrm>
            <a:off x="457200" y="2468880"/>
            <a:ext cx="365760" cy="365760"/>
          </a:xfrm>
          <a:prstGeom prst="ellipse">
            <a:avLst/>
          </a:prstGeom>
          <a:solidFill>
            <a:srgbClr val="1C7293"/>
          </a:solidFill>
          <a:ln/>
        </p:spPr>
      </p:sp>
      <p:sp>
        <p:nvSpPr>
          <p:cNvPr id="13" name="Text 11"/>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2"/>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4.3 数字化处理技术</a:t>
            </a:r>
            <a:endParaRPr lang="en-US" sz="1600" dirty="0"/>
          </a:p>
        </p:txBody>
      </p:sp>
      <p:sp>
        <p:nvSpPr>
          <p:cNvPr id="15" name="Text 13"/>
          <p:cNvSpPr/>
          <p:nvPr/>
        </p:nvSpPr>
        <p:spPr>
          <a:xfrm>
            <a:off x="1005840" y="283464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4.3.1 点云处理与三维建模  |  4.3.2 BIM与HBIM  |  4.3.3 数字孪生</a:t>
            </a:r>
            <a:endParaRPr lang="en-US" sz="1100" dirty="0"/>
          </a:p>
        </p:txBody>
      </p:sp>
      <p:sp>
        <p:nvSpPr>
          <p:cNvPr id="16" name="Shape 14"/>
          <p:cNvSpPr/>
          <p:nvPr/>
        </p:nvSpPr>
        <p:spPr>
          <a:xfrm>
            <a:off x="457200" y="3200400"/>
            <a:ext cx="365760" cy="365760"/>
          </a:xfrm>
          <a:prstGeom prst="ellipse">
            <a:avLst/>
          </a:prstGeom>
          <a:solidFill>
            <a:srgbClr val="1C7293"/>
          </a:solidFill>
          <a:ln/>
        </p:spPr>
      </p:sp>
      <p:sp>
        <p:nvSpPr>
          <p:cNvPr id="17" name="Text 15"/>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8" name="Text 16"/>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4.4 数字化管理技术</a:t>
            </a:r>
            <a:endParaRPr lang="en-US" sz="1600" dirty="0"/>
          </a:p>
        </p:txBody>
      </p:sp>
      <p:sp>
        <p:nvSpPr>
          <p:cNvPr id="19" name="Text 17"/>
          <p:cNvSpPr/>
          <p:nvPr/>
        </p:nvSpPr>
        <p:spPr>
          <a:xfrm>
            <a:off x="1005840" y="356616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4.4.1 知识图谱  |  4.4.2 区块链与数字版权  |  4.4.3 云计算与大数据平台</a:t>
            </a:r>
            <a:endParaRPr lang="en-US" sz="1100" dirty="0"/>
          </a:p>
        </p:txBody>
      </p:sp>
      <p:sp>
        <p:nvSpPr>
          <p:cNvPr id="20" name="Shape 18"/>
          <p:cNvSpPr/>
          <p:nvPr/>
        </p:nvSpPr>
        <p:spPr>
          <a:xfrm>
            <a:off x="457200" y="3931920"/>
            <a:ext cx="365760" cy="365760"/>
          </a:xfrm>
          <a:prstGeom prst="ellipse">
            <a:avLst/>
          </a:prstGeom>
          <a:solidFill>
            <a:srgbClr val="1C7293"/>
          </a:solidFill>
          <a:ln/>
        </p:spPr>
      </p:sp>
      <p:sp>
        <p:nvSpPr>
          <p:cNvPr id="21" name="Text 19"/>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22" name="Text 20"/>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4.5 数字化展示技术</a:t>
            </a:r>
            <a:endParaRPr lang="en-US" sz="1600" dirty="0"/>
          </a:p>
        </p:txBody>
      </p:sp>
      <p:sp>
        <p:nvSpPr>
          <p:cNvPr id="23" name="Text 21"/>
          <p:cNvSpPr/>
          <p:nvPr/>
        </p:nvSpPr>
        <p:spPr>
          <a:xfrm>
            <a:off x="1005840" y="429768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4.5.1 虚拟现实（VR）展示  |  4.5.2 增强现实（AR）导览  |  4.5.3 交互式多媒体展示</a:t>
            </a:r>
            <a:endParaRPr lang="en-US" sz="1100" dirty="0"/>
          </a:p>
        </p:txBody>
      </p:sp>
      <p:sp>
        <p:nvSpPr>
          <p:cNvPr id="24" name="Shape 22"/>
          <p:cNvSpPr/>
          <p:nvPr/>
        </p:nvSpPr>
        <p:spPr>
          <a:xfrm>
            <a:off x="457200" y="4663440"/>
            <a:ext cx="365760" cy="365760"/>
          </a:xfrm>
          <a:prstGeom prst="ellipse">
            <a:avLst/>
          </a:prstGeom>
          <a:solidFill>
            <a:srgbClr val="1C7293"/>
          </a:solidFill>
          <a:ln/>
        </p:spPr>
      </p:sp>
      <p:sp>
        <p:nvSpPr>
          <p:cNvPr id="25" name="Text 23"/>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6" name="Text 24"/>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4.6 国际标准与最佳实践</a:t>
            </a:r>
            <a:endParaRPr lang="en-US" sz="1600" dirty="0"/>
          </a:p>
        </p:txBody>
      </p:sp>
      <p:sp>
        <p:nvSpPr>
          <p:cNvPr id="27" name="Text 25"/>
          <p:cNvSpPr/>
          <p:nvPr/>
        </p:nvSpPr>
        <p:spPr>
          <a:xfrm>
            <a:off x="1005840" y="50292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4.6.1 国际文化遗产数字化标准  |  4.6.2 国内外典型案例</a:t>
            </a:r>
            <a:endParaRPr lang="en-US" sz="1100" dirty="0"/>
          </a:p>
        </p:txBody>
      </p:sp>
      <p:sp>
        <p:nvSpPr>
          <p:cNvPr id="28" name="Shape 26"/>
          <p:cNvSpPr/>
          <p:nvPr/>
        </p:nvSpPr>
        <p:spPr>
          <a:xfrm>
            <a:off x="457200" y="5394960"/>
            <a:ext cx="365760" cy="365760"/>
          </a:xfrm>
          <a:prstGeom prst="ellipse">
            <a:avLst/>
          </a:prstGeom>
          <a:solidFill>
            <a:srgbClr val="1C7293"/>
          </a:solidFill>
          <a:ln/>
        </p:spPr>
      </p:sp>
      <p:sp>
        <p:nvSpPr>
          <p:cNvPr id="29" name="Text 27"/>
          <p:cNvSpPr/>
          <p:nvPr/>
        </p:nvSpPr>
        <p:spPr>
          <a:xfrm>
            <a:off x="457200" y="53949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30" name="Text 28"/>
          <p:cNvSpPr/>
          <p:nvPr/>
        </p:nvSpPr>
        <p:spPr>
          <a:xfrm>
            <a:off x="1005840" y="53949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4.7 屯堡文化数字化的特殊挑战</a:t>
            </a:r>
            <a:endParaRPr lang="en-US" sz="1600" dirty="0"/>
          </a:p>
        </p:txBody>
      </p:sp>
      <p:sp>
        <p:nvSpPr>
          <p:cNvPr id="31" name="Text 29"/>
          <p:cNvSpPr/>
          <p:nvPr/>
        </p:nvSpPr>
        <p:spPr>
          <a:xfrm>
            <a:off x="1005840" y="576072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4.7.1 规模与分散性  |  4.7.2 物质与非物质并重  |  4.7.3 社区参与</a:t>
            </a:r>
            <a:endParaRPr lang="en-US" sz="1100" dirty="0"/>
          </a:p>
        </p:txBody>
      </p:sp>
      <p:sp>
        <p:nvSpPr>
          <p:cNvPr id="32" name="Shape 30"/>
          <p:cNvSpPr/>
          <p:nvPr/>
        </p:nvSpPr>
        <p:spPr>
          <a:xfrm>
            <a:off x="457200" y="6126480"/>
            <a:ext cx="365760" cy="365760"/>
          </a:xfrm>
          <a:prstGeom prst="ellipse">
            <a:avLst/>
          </a:prstGeom>
          <a:solidFill>
            <a:srgbClr val="1C7293"/>
          </a:solidFill>
          <a:ln/>
        </p:spPr>
      </p:sp>
      <p:sp>
        <p:nvSpPr>
          <p:cNvPr id="33" name="Text 31"/>
          <p:cNvSpPr/>
          <p:nvPr/>
        </p:nvSpPr>
        <p:spPr>
          <a:xfrm>
            <a:off x="457200" y="61264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8</a:t>
            </a:r>
            <a:endParaRPr lang="en-US" sz="1400" dirty="0"/>
          </a:p>
        </p:txBody>
      </p:sp>
      <p:sp>
        <p:nvSpPr>
          <p:cNvPr id="34" name="Text 32"/>
          <p:cNvSpPr/>
          <p:nvPr/>
        </p:nvSpPr>
        <p:spPr>
          <a:xfrm>
            <a:off x="1005840" y="61264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4.1 文化遗产数字化的基本概念</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4.1 文化遗产数字化的基本概念</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4.1.1 什么是文化遗产数字化</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文化遗产数字化是指运用数字技术对文化遗产进行采集、存储、处理、展示和传播的全过程。其核心目标是在数字空间中建立文化遗产的完整信息模型，使之能够被永久保存、广泛共享和多元利用。
 文化遗产数字化不等同于简单地"拍照存档"。它是一个系统工程，包括四个层次：数据层——原始数据的采集与存储；模型层——数据到信息的结构化处理；知识层——信息到知识的语义关联；应用层——知识到服务的功能实现。</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文化遗产数字化是指运用数字技术对文化遗产进行采集、存储、处理、展示和传播的全过程。其核心目标是在数字空间中建立文化遗产的完整信息模型，使之能够被永久保存、广泛共享和多元利用。</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化遗产数字化不等同于简单地"拍照存档"。它是一个系统工程，包括四个层次：数据层——原始数据的采集与存储；模型层——数据到信息的结构化处理；知识层——信息到知识的语义关联；应用层——知识到服务的功能实现。</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4.1 文化遗产数字化的基本概念</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4.1.2 数字化的类型与层次</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按照对象的不同，文化遗产数字化可分为：
 物质文化遗产数字化。 针对建筑、遗址、器物等有形文化遗产，通过三维建模、全景摄影、GIS等技术建立数字档案。例如，对屯堡古建筑进行三维激光扫描，建立毫米级精度的数字模型。
 非物质文化遗产数字化。 针对表演艺术、传统技艺、仪式节庆等无形文化遗产，通过视频记录、动作捕捉、音频采集等方式进行数字化保存。例如，让地戏演员穿戴动作捕捉设备，记录每一个身段和招式。
 文献遗产数字化。 针对古籍、档案、家谱等文献类遗产，通过扫描、OCR、文本标注等技术建立数字文献库。
 按照深度的不同，文化遗产数字化可分为：记录级——基本的影像和文字记录；测绘级——具有精确几何信息的空间数据；分析级——可用于学术研究的多维结构化数据；体验级——可用于虚拟展示和交互体验的沉浸式内容。</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按照对象的不同，文化遗产数字化可分为：</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物质文化遗产数字化。 针对建筑、遗址、器物等有形文化遗产，通过三维建模、全景摄影、GIS等技术建立数字档案。例如，对屯堡古建筑进行三维激光扫描，建立毫米级精度的数字模型。</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非物质文化遗产数字化。 针对表演艺术、传统技艺、仪式节庆等无形文化遗产，通过视频记录、动作捕捉、音频采集等方式进行数字化保存。例如，让地戏演员穿戴动作捕捉设备，记录每一个身段和招式。</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文献遗产数字化。 针对古籍、档案、家谱等文献类遗产，通过扫描、OCR、文本标注等技术建立数字文献库。</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按照深度的不同，文化遗产数字化可分为：记录级——基本的影像和文字记录；测绘级——具有精确几何信息的空间数据；分析级——可用于学术研究的多维结构化数据；体验级——可用于虚拟展示和交互体验的沉浸式内容。</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4.1 文化遗产数字化的基本概念</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4.1.3 数字化的核心价值</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文化遗产数字化的核心价值可概括为"四可"：可保存——数字副本不会随时间老化；可访问——数字内容通过互联网全球共享；可分析——数字数据可通过算法进行量化分析和模式识别；可再创造——数字素材可作为新艺术创作和产品开发的原材料。</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化遗产数字化的核心价值可概括为"四可"：可保存——数字副本不会随时间老化；可访问——数字内容通过互联网全球共享；可分析——数字数据可通过算法进行量化分析和模式识别；可再创造——数字素材可作为新艺术创作和产品开发的原材料。</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4.1 文化遗产数字化的基本概念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4.1.1 什么是文化遗产数字化</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文化遗产数字化是指运用数字技术对文化遗产进行采集、存储、处理、展示和传播的全过程。其核心目标是在数字空间中建立文化遗产的完整信息模型，使之能够被永久保存、广泛共享和多元利用。</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4.1.2 数字化的类型与层次</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按照对象的不同，文化遗产数字化可分为：</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4.1.3 数字化的核心价值</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文化遗产数字化的核心价值可概括为"四可"：可保存——数字副本不会随时间老化；可访问——数字内容通过互联网全球共享；可分析——数字数据可通过算法进行量化分析和模式识别；可再创造——数字素材可作为新艺术创作和产品开发的原材料。</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4.2 数字化采集技术</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4.2 数字化采集技术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4.2.1 三维激光扫描</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1/5</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三维激光扫描是获取文化遗产精确三维数据的最主要手段。扫描仪向目标发射激光束，通过测量激光往返时间计算物体表面各点的空间坐标，生成"点云"数据。根据扫描距离的不同，分为地面激光扫描（适用于建筑和遗址）和手持激光扫描（适用于器物和雕刻）。
 三维激光扫描的精度可达毫米级甚至亚毫米级。对于屯堡古建筑而言，这种精度足以记录石墙的每一道纹理、木雕的每一个细节。云山屯的数字化项目使用了地面激光扫描仪，单站扫描半径200米，通过多站拼接覆盖了整个村寨。</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三维激光扫描是获取文化遗产精确三维数据的最主要手段。扫描仪向目标发射激光束，通过测量激光往返时间计算物体表面各点的空间坐标，生成"点云"数据。根据扫描距离的不同，分为地面激光扫描（适用于建筑和遗址）和手持激光扫描（适用于器物和雕刻）。</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三维激光扫描的精度可达毫米级甚至亚毫米级。对于屯堡古建筑而言，这种精度足以记录石墙的每一道纹理、木雕的每一个细节。云山屯的数字化项目使用了地面激光扫描仪，单站扫描半径200米，通过多站拼接覆盖了整个村寨。</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4.2 数字化采集技术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4.2.2 摄影测量</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2/5</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摄影测量是通过多角度拍摄照片，利用计算机视觉算法从二维影像中重建三维模型的技术。与激光扫描相比，摄影测量的设备成本低（普通数码相机或无人机即可），但精度稍低，适用于大范围、中精度的数字化任务。
 无人机倾斜摄影是摄影测量的重要分支，通过无人机从空中多角度拍摄，获取地物顶面和侧面的影像，生成三维实景模型。对于屯堡村寨的整体空间格局记录，无人机倾斜摄影是最经济高效的手段。</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摄影测量是通过多角度拍摄照片，利用计算机视觉算法从二维影像中重建三维模型的技术。与激光扫描相比，摄影测量的设备成本低（普通数码相机或无人机即可），但精度稍低，适用于大范围、中精度的数字化任务。</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无人机倾斜摄影是摄影测量的重要分支，通过无人机从空中多角度拍摄，获取地物顶面和侧面的影像，生成三维实景模型。对于屯堡村寨的整体空间格局记录，无人机倾斜摄影是最经济高效的手段。</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4.2 数字化采集技术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4.2.3 全景成像</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3/5</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全景成像是通过多张照片拼接生成360度全景图像的技术，适用于文化遗产的沉浸式展示。全景图像可以嵌入VR头显中，让用户获得身临其境的体验。天龙屯堡景区已经推出了全景导览系统，游客通过手机即可"云游"屯堡。</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全景成像是通过多张照片拼接生成360度全景图像的技术，适用于文化遗产的沉浸式展示。全景图像可以嵌入VR头显中，让用户获得身临其境的体验。天龙屯堡景区已经推出了全景导览系统，游客通过手机即可"云游"屯堡。</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4.2 数字化采集技术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4.2.4 高光谱成像与多光谱成像</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4/5</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高光谱成像和多光谱成像通过采集物体在不同波段的反射光谱，获取超越人眼感知范围的信息。这些技术在文物保护领域有重要应用：通过分析颜料的反射光谱，可以识别壁画和彩塑的颜料成分；通过近红外成像，可以辨识褪色或污损的文字和图案。
 对于屯堡文化遗产而言，高光谱成像可用于分析地戏面具的颜料层叠关系，判断不同时期的上色和修补痕迹，为面具的年代鉴定和修复方案提供科学依据。</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高光谱成像和多光谱成像通过采集物体在不同波段的反射光谱，获取超越人眼感知范围的信息。这些技术在文物保护领域有重要应用：通过分析颜料的反射光谱，可以识别壁画和彩塑的颜料成分；通过近红外成像，可以辨识褪色或污损的文字和图案。</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对于屯堡文化遗产而言，高光谱成像可用于分析地戏面具的颜料层叠关系，判断不同时期的上色和修补痕迹，为面具的年代鉴定和修复方案提供科学依据。</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4.2 数字化采集技术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4.2.5 RTI（反射变换成像）</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5/5</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RTI是一种特殊的计算摄影技术，通过在不同光照方向下拍摄多张照片，合成可交互调节光源方向的数字图像。RTI可以揭示物体表面的微观细节——如石刻的凿痕、木雕的刀法、织物的纹理——这些细节在普通照片中往往难以分辨。</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RTI是一种特殊的计算摄影技术，通过在不同光照方向下拍摄多张照片，合成可交互调节光源方向的数字图像。RTI可以揭示物体表面的微观细节——如石刻的凿痕、木雕的刀法、织物的纹理——这些细节在普通照片中往往难以分辨。</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4.2 数字化采集技术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4.2.1 三维激光扫描</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三维激光扫描是获取文化遗产精确三维数据的最主要手段。扫描仪向目标发射激光束，通过测量激光往返时间计算物体表面各点的空间坐标，生成"点云"数据。根据扫描距离的不同，分为地面激光扫描（适用于建筑和遗址）和手持激光扫描（适用于器物和雕刻）。</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4.2.2 摄影测量</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摄影测量是通过多角度拍摄照片，利用计算机视觉算法从二维影像中重建三维模型的技术。与激光扫描相比，摄影测量的设备成本低（普通数码相机或无人机即可），但精度稍低，适用于大范围、中精度的数字化任务。</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4.2.3 全景成像</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全景成像是通过多张照片拼接生成360度全景图像的技术，适用于文化遗产的沉浸式展示。全景图像可以嵌入VR头显中，让用户获得身临其境的体验。天龙屯堡景区已经推出了全景导览系统，游客通过手机即可"云游"屯堡。</a:t>
            </a:r>
            <a:endParaRPr lang="en-US" sz="1100" dirty="0"/>
          </a:p>
        </p:txBody>
      </p:sp>
      <p:sp>
        <p:nvSpPr>
          <p:cNvPr id="16" name="Shape 14"/>
          <p:cNvSpPr/>
          <p:nvPr/>
        </p:nvSpPr>
        <p:spPr>
          <a:xfrm>
            <a:off x="457200" y="2926080"/>
            <a:ext cx="320040" cy="320040"/>
          </a:xfrm>
          <a:prstGeom prst="ellipse">
            <a:avLst/>
          </a:prstGeom>
          <a:solidFill>
            <a:srgbClr val="10B981"/>
          </a:solidFill>
          <a:ln/>
        </p:spPr>
      </p:sp>
      <p:sp>
        <p:nvSpPr>
          <p:cNvPr id="17" name="Text 15"/>
          <p:cNvSpPr/>
          <p:nvPr/>
        </p:nvSpPr>
        <p:spPr>
          <a:xfrm>
            <a:off x="457200" y="292608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8" name="Text 16"/>
          <p:cNvSpPr/>
          <p:nvPr/>
        </p:nvSpPr>
        <p:spPr>
          <a:xfrm>
            <a:off x="914400" y="290779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4.2.4 高光谱成像与多光谱成像</a:t>
            </a:r>
            <a:endParaRPr lang="en-US" sz="1400" dirty="0"/>
          </a:p>
        </p:txBody>
      </p:sp>
      <p:sp>
        <p:nvSpPr>
          <p:cNvPr id="19" name="Text 17"/>
          <p:cNvSpPr/>
          <p:nvPr/>
        </p:nvSpPr>
        <p:spPr>
          <a:xfrm>
            <a:off x="914400" y="318211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高光谱成像和多光谱成像通过采集物体在不同波段的反射光谱，获取超越人眼感知范围的信息。这些技术在文物保护领域有重要应用：通过分析颜料的反射光谱，可以识别壁画和彩塑的颜料成分；通过近红外成像，可以辨识褪色或污损的文字和图案。</a:t>
            </a:r>
            <a:endParaRPr lang="en-US" sz="1100" dirty="0"/>
          </a:p>
        </p:txBody>
      </p:sp>
      <p:sp>
        <p:nvSpPr>
          <p:cNvPr id="20" name="Shape 18"/>
          <p:cNvSpPr/>
          <p:nvPr/>
        </p:nvSpPr>
        <p:spPr>
          <a:xfrm>
            <a:off x="457200" y="3566160"/>
            <a:ext cx="320040" cy="320040"/>
          </a:xfrm>
          <a:prstGeom prst="ellipse">
            <a:avLst/>
          </a:prstGeom>
          <a:solidFill>
            <a:srgbClr val="10B981"/>
          </a:solidFill>
          <a:ln/>
        </p:spPr>
      </p:sp>
      <p:sp>
        <p:nvSpPr>
          <p:cNvPr id="21" name="Text 19"/>
          <p:cNvSpPr/>
          <p:nvPr/>
        </p:nvSpPr>
        <p:spPr>
          <a:xfrm>
            <a:off x="457200" y="356616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2" name="Text 20"/>
          <p:cNvSpPr/>
          <p:nvPr/>
        </p:nvSpPr>
        <p:spPr>
          <a:xfrm>
            <a:off x="914400" y="354787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4.2.5 RTI（反射变换成像）</a:t>
            </a:r>
            <a:endParaRPr lang="en-US" sz="1400" dirty="0"/>
          </a:p>
        </p:txBody>
      </p:sp>
      <p:sp>
        <p:nvSpPr>
          <p:cNvPr id="23" name="Text 21"/>
          <p:cNvSpPr/>
          <p:nvPr/>
        </p:nvSpPr>
        <p:spPr>
          <a:xfrm>
            <a:off x="914400" y="382219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RTI是一种特殊的计算摄影技术，通过在不同光照方向下拍摄多张照片，合成可交互调节光源方向的数字图像。RTI可以揭示物体表面的微观细节——如石刻的凿痕、木雕的刀法、织物的纹理——这些细节在普通照片中往往难以分辨。</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4.3 数字化处理技术</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4.3 数字化处理技术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4.3.1 点云处理与三维建模</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原始点云数据需要经过一系列处理才能生成可用的三维模型。处理流程包括：去噪——去除扫描过程中的杂散点；配准——将多站扫描数据拼接为统一坐标系；简化——减少点云密度以提高计算效率；网格化——从点云生成多边形网格模型；贴图——将照片纹理映射到三维模型表面。
 开源工具CloudCompare和专业软件Geomagic是常用的点云处理工具。对于大型遗址，通常采用LOD技术，根据观察距离自动切换模型的精细度。</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原始点云数据需要经过一系列处理才能生成可用的三维模型。处理流程包括：去噪——去除扫描过程中的杂散点；配准——将多站扫描数据拼接为统一坐标系；简化——减少点云密度以提高计算效率；网格化——从点云生成多边形网格模型；贴图——将照片纹理映射到三维模型表面。</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开源工具CloudCompare和专业软件Geomagic是常用的点云处理工具。对于大型遗址，通常采用LOD技术，根据观察距离自动切换模型的精细度。</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4.3 数字化处理技术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4.3.2 BIM与HBIM</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BIM（建筑信息模型）近年来被引入文化遗产领域，形成HBIM（历史建筑信息模型）。HBIM不仅记录建筑的几何信息，还整合了材料、年代、病害、修缮记录等属性信息，为古建筑的全生命周期管理提供了数据平台。
 对于屯堡建筑群，建立HBIM模型意味着：每一栋建筑的每一块石料、每一根梁柱都有数字档案，记录了其材料、年代、工艺、病害和修缮历史。</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BIM（建筑信息模型）近年来被引入文化遗产领域，形成HBIM（历史建筑信息模型）。HBIM不仅记录建筑的几何信息，还整合了材料、年代、病害、修缮记录等属性信息，为古建筑的全生命周期管理提供了数据平台。</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对于屯堡建筑群，建立HBIM模型意味着：每一栋建筑的每一块石料、每一根梁柱都有数字档案，记录了其材料、年代、工艺、病害和修缮历史。</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4.3 数字化处理技术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4.3.3 数字孪生</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字孪生不仅是物理对象的静态数字副本，更是与物理对象实时同步、双向互动的动态模型。在文化遗产领域，数字孪生通过物联网传感器实时监测遗产的温湿度、位移、振动等指标，在数字模型中动态反映物理对象的状态变化。
 云山屯的数字孪生项目在关键建筑中布设了裂缝传感器、倾斜传感器和环境传感器，实时监测建筑的结构安全。</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孪生不仅是物理对象的静态数字副本，更是与物理对象实时同步、双向互动的动态模型。在文化遗产领域，数字孪生通过物联网传感器实时监测遗产的温湿度、位移、振动等指标，在数字模型中动态反映物理对象的状态变化。</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云山屯的数字孪生项目在关键建筑中布设了裂缝传感器、倾斜传感器和环境传感器，实时监测建筑的结构安全。</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4.3 数字化处理技术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4.3.1 点云处理与三维建模</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原始点云数据需要经过一系列处理才能生成可用的三维模型。处理流程包括：去噪——去除扫描过程中的杂散点；配准——将多站扫描数据拼接为统一坐标系；简化——减少点云密度以提高计算效率；网格化——从点云生成多边形网格模型；贴图——将照片纹理映射到三维模型表面。</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4.3.2 BIM与HBIM</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BIM（建筑信息模型）近年来被引入文化遗产领域，形成HBIM（历史建筑信息模型）。HBIM不仅记录建筑的几何信息，还整合了材料、年代、病害、修缮记录等属性信息，为古建筑的全生命周期管理提供了数据平台。</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4.3.3 数字孪生</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字孪生不仅是物理对象的静态数字副本，更是与物理对象实时同步、双向互动的动态模型。在文化遗产领域，数字孪生通过物联网传感器实时监测遗产的温湿度、位移、振动等指标，在数字模型中动态反映物理对象的状态变化。</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4.4 数字化管理技术</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4.4 数字化管理技术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4.4.1 知识图谱</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知识图谱是一种用图结构（节点和边）来表示知识的技术。在文化遗产领域，知识图谱可以将分散在不同系统中的信息关联起来，形成可查询、可推理的知识网络。
 屯堡文化知识图谱可以将"地戏-表演者-剧目-面具-历史事件""建筑-村寨-家族-家谱-迁徙路线""服饰-工艺-传承人-原料-产地"等信息关联起来。当研究者查询"薛仁贵征东"时，知识图谱可以同时返回该剧目在不同村寨的表演版本、相关面具的收藏信息等。</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知识图谱是一种用图结构（节点和边）来表示知识的技术。在文化遗产领域，知识图谱可以将分散在不同系统中的信息关联起来，形成可查询、可推理的知识网络。</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文化知识图谱可以将"地戏-表演者-剧目-面具-历史事件""建筑-村寨-家族-家谱-迁徙路线""服饰-工艺-传承人-原料-产地"等信息关联起来。当研究者查询"薛仁贵征东"时，知识图谱可以同时返回该剧目在不同村寨的表演版本、相关面具的收藏信息等。</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4.4 数字化管理技术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4.4.2 区块链与数字版权</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区块链技术在文化遗产数字化中主要有两个应用方向：数字版权保护和数字资产确权。对于屯堡文化的数字化成果——如地戏表演的数字录像、面具的三维模型——区块链可以记录其创作时间、作者信息和授权记录，防止侵权盗用。
 NFT在文化遗产领域的应用也引起广泛关注。屯堡地戏面具的数字化NFT可以让收藏者拥有独一无二的数字藏品，同时通过智能合约实现版税自动分配。</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区块链技术在文化遗产数字化中主要有两个应用方向：数字版权保护和数字资产确权。对于屯堡文化的数字化成果——如地戏表演的数字录像、面具的三维模型——区块链可以记录其创作时间、作者信息和授权记录，防止侵权盗用。</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NFT在文化遗产领域的应用也引起广泛关注。屯堡地戏面具的数字化NFT可以让收藏者拥有独一无二的数字藏品，同时通过智能合约实现版税自动分配。</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4.4 数字化管理技术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4.4.3 云计算与大数据平台</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文化遗产数字化产生海量数据——一个中型村寨的三维点云数据可达TB级别。云计算为这些数据的存储、处理和分发提供了弹性可扩展的基础设施。大数据分析技术可以从海量文化遗产数据中发现模式、趋势和关联。</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化遗产数字化产生海量数据——一个中型村寨的三维点云数据可达TB级别。云计算为这些数据的存储、处理和分发提供了弹性可扩展的基础设施。大数据分析技术可以从海量文化遗产数据中发现模式、趋势和关联。</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4.4 数字化管理技术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4.4.1 知识图谱</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知识图谱是一种用图结构（节点和边）来表示知识的技术。在文化遗产领域，知识图谱可以将分散在不同系统中的信息关联起来，形成可查询、可推理的知识网络。</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4.4.2 区块链与数字版权</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区块链技术在文化遗产数字化中主要有两个应用方向：数字版权保护和数字资产确权。对于屯堡文化的数字化成果——如地戏表演的数字录像、面具的三维模型——区块链可以记录其创作时间、作者信息和授权记录，防止侵权盗用。</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4.4.3 云计算与大数据平台</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文化遗产数字化产生海量数据——一个中型村寨的三维点云数据可达TB级别。云计算为这些数据的存储、处理和分发提供了弹性可扩展的基础设施。大数据分析技术可以从海量文化遗产数据中发现模式、趋势和关联。</a:t>
            </a:r>
            <a:endParaRPr lang="en-US" sz="1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4.5 数字化展示技术</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4.5 数字化展示技术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4.5.1 虚拟现实（VR）展示</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VR技术为文化遗产提供了第一人称沉浸式体验。用户戴上VR头显，可以"走进"数字重建的屯堡村寨，与虚拟环境中的建筑、器物互动。VR展示可以突破物理空间的限制，可以"穿越"时间，体验已经消失的场景。</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VR技术为文化遗产提供了第一人称沉浸式体验。用户戴上VR头显，可以"走进"数字重建的屯堡村寨，与虚拟环境中的建筑、器物互动。VR展示可以突破物理空间的限制，可以"穿越"时间，体验已经消失的场景。</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4.5 数字化展示技术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4.5.2 增强现实（AR）导览</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AR技术将数字信息叠加到现实场景上，为文化遗产的现场参观增添了信息维度。在屯堡村寨，游客用手机或AR眼镜扫描一栋古建筑，屏幕上就会叠加显示其建筑年代、结构解析、修缮历史等信息。</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AR技术将数字信息叠加到现实场景上，为文化遗产的现场参观增添了信息维度。在屯堡村寨，游客用手机或AR眼镜扫描一栋古建筑，屏幕上就会叠加显示其建筑年代、结构解析、修缮历史等信息。</a:t>
            </a:r>
            <a:endParaRPr lang="en-US" sz="1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4.5 数字化展示技术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4.5.3 交互式多媒体展示</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交互式触摸屏、全息投影、沉浸式投影等多媒体展示技术，为文化遗产提供了丰富的表达手段。在屯堡文化博物馆，这些技术可以生动呈现地戏表演、服饰制作等难以静态展示的文化内容。</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交互式触摸屏、全息投影、沉浸式投影等多媒体展示技术，为文化遗产提供了丰富的表达手段。在屯堡文化博物馆，这些技术可以生动呈现地戏表演、服饰制作等难以静态展示的文化内容。</a:t>
            </a:r>
            <a:endParaRPr lang="en-US" sz="1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4.5 数字化展示技术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4.5.1 虚拟现实（VR）展示</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VR技术为文化遗产提供了第一人称沉浸式体验。用户戴上VR头显，可以"走进"数字重建的屯堡村寨，与虚拟环境中的建筑、器物互动。VR展示可以突破物理空间的限制，可以"穿越"时间，体验已经消失的场景。</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4.5.2 增强现实（AR）导览</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AR技术将数字信息叠加到现实场景上，为文化遗产的现场参观增添了信息维度。在屯堡村寨，游客用手机或AR眼镜扫描一栋古建筑，屏幕上就会叠加显示其建筑年代、结构解析、修缮历史等信息。</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4.5.3 交互式多媒体展示</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交互式触摸屏、全息投影、沉浸式投影等多媒体展示技术，为文化遗产提供了丰富的表达手段。在屯堡文化博物馆，这些技术可以生动呈现地戏表演、服饰制作等难以静态展示的文化内容。</a:t>
            </a:r>
            <a:endParaRPr lang="en-US" sz="11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4.6 国际标准与最佳实践</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4.6 国际标准与最佳实践</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4.6.1 国际文化遗产数字化标准</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CIDOC-CRM（国际文献工作委员会概念参考模型）。 文化遗产信息领域的核心本体标准，定义了文化遗产领域的基本概念及其关系。
 伦敦宪章。 为文化遗产的计算机可视化制定了方法论原则，强调可视化过程中的学术严谨性和透明度。
 IIIF（国际图像互操作框架）。 为文化遗产图像的网络发布和互操作制定的技术标准，全球主要博物馆和图书馆已广泛采用。</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CIDOC-CRM（国际文献工作委员会概念参考模型）。 文化遗产信息领域的核心本体标准，定义了文化遗产领域的基本概念及其关系。</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伦敦宪章。 为文化遗产的计算机可视化制定了方法论原则，强调可视化过程中的学术严谨性和透明度。</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IIIF（国际图像互操作框架）。 为文化遗产图像的网络发布和互操作制定的技术标准，全球主要博物馆和图书馆已广泛采用。</a:t>
            </a:r>
            <a:endParaRPr lang="en-US" sz="1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4.6 国际标准与最佳实践</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4.6.2 国内外典型案例</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敦煌莫高窟数字化。 敦煌研究院自1990年代开始对莫高窟进行数字化保护，至今已完成200余个洞窟的三维数字化。"数字敦煌"项目是国际上规模最大的文化遗产数字化工程之一。
 故宫博物院"数字故宫"。 故宫博物院建立了完整的古建筑三维数据库和文物藏品数据库，开发了"每日故宫""故宫展览"等数字产品。
 "威尼斯时光机"项目。 瑞士洛桑联邦理工学院主导的该项目，旨在将威尼斯国家档案馆80公里长的历史档案数字化，利用机器学习技术重建千年来的城市社会网络。</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敦煌莫高窟数字化。 敦煌研究院自1990年代开始对莫高窟进行数字化保护，至今已完成200余个洞窟的三维数字化。"数字敦煌"项目是国际上规模最大的文化遗产数字化工程之一。</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故宫博物院"数字故宫"。 故宫博物院建立了完整的古建筑三维数据库和文物藏品数据库，开发了"每日故宫""故宫展览"等数字产品。</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"威尼斯时光机"项目。 瑞士洛桑联邦理工学院主导的该项目，旨在将威尼斯国家档案馆80公里长的历史档案数字化，利用机器学习技术重建千年来的城市社会网络。</a:t>
            </a:r>
            <a:endParaRPr lang="en-US" sz="12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4.6 国际标准与最佳实践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4.6.1 国际文化遗产数字化标准</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CIDOC-CRM（国际文献工作委员会概念参考模型）。 文化遗产信息领域的核心本体标准，定义了文化遗产领域的基本概念及其关系。</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4.6.2 国内外典型案例</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敦煌莫高窟数字化。 敦煌研究院自1990年代开始对莫高窟进行数字化保护，至今已完成200余个洞窟的三维数字化。"数字敦煌"项目是国际上规模最大的文化遗产数字化工程之一。</a:t>
            </a:r>
            <a:endParaRPr lang="en-US" sz="11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7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4.7 屯堡文化数字化的特殊挑战</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4.7 屯堡文化数字化的特殊挑战</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4.7.1 规模与分散性</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屯堡文化遗产不是一个单一遗址，而是由数十个村寨组成的分散聚落群。需要建立统一的数据标准和技术规范，确保不同村寨的数字化成果能够整合为完整的数字屯堡文化圈。</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屯堡文化遗产不是一个单一遗址，而是由数十个村寨组成的分散聚落群。需要建立统一的数据标准和技术规范，确保不同村寨的数字化成果能够整合为完整的数字屯堡文化圈。</a:t>
            </a:r>
            <a:endParaRPr lang="en-US" sz="12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4.7 屯堡文化数字化的特殊挑战</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4.7.2 物质与非物质并重</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屯堡文化是物质与非物质文化遗产高度融合的整体。数字化不能只关注古建筑而忽视地戏、服饰、饮食等非物质文化遗产，需要设计一种整合性的数字化方案。</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屯堡文化是物质与非物质文化遗产高度融合的整体。数字化不能只关注古建筑而忽视地戏、服饰、饮食等非物质文化遗产，需要设计一种整合性的数字化方案。</a:t>
            </a:r>
            <a:endParaRPr lang="en-US" sz="12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4.7 屯堡文化数字化的特殊挑战</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4.7.3 社区参与</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文化的传承主体是屯堡社区。数字化项目必须获得社区的理解、支持和参与。社区成员的参与方式包括：作为信息的提供者（口述史、家谱资料）；作为技艺的展示者（地戏表演、服饰制作）；作为数据的使用者。
 文化遗产数字化是通过数字技术对文化遗产进行采集、存储、处理、展示和传播的系统工程。主流采集技术包括三维激光扫描、摄影测量、全景成像和高光谱成像；处理技术包括点云处理、HBIM和数字孪生；管理技术包括知识图谱、区块链和云平台；展示技术包括VR、AR和交互式多媒体。国际标准如CIDOC-CRM和伦敦宪章为数字化工作提供了方法论指导。屯堡文化数字化面临分散性、物质与非物质整合、社区参与等特殊挑战。</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文化的传承主体是屯堡社区。数字化项目必须获得社区的理解、支持和参与。社区成员的参与方式包括：作为信息的提供者（口述史、家谱资料）；作为技艺的展示者（地戏表演、服饰制作）；作为数据的使用者。</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化遗产数字化是通过数字技术对文化遗产进行采集、存储、处理、展示和传播的系统工程。主流采集技术包括三维激光扫描、摄影测量、全景成像和高光谱成像；处理技术包括点云处理、HBIM和数字孪生；管理技术包括知识图谱、区块链和云平台；展示技术包括VR、AR和交互式多媒体。国际标准如CIDOC-CRM和伦敦宪章为数字化工作提供了方法论指导。屯堡文化数字化面临分散性、物质与非物质整合、社区参与等特殊挑战。</a:t>
            </a:r>
            <a:endParaRPr lang="en-US" sz="12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4.7 屯堡文化数字化的特殊挑战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4.7.1 规模与分散性</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屯堡文化遗产不是一个单一遗址，而是由数十个村寨组成的分散聚落群。需要建立统一的数据标准和技术规范，确保不同村寨的数字化成果能够整合为完整的数字屯堡文化圈。</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4.7.2 物质与非物质并重</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屯堡文化是物质与非物质文化遗产高度融合的整体。数字化不能只关注古建筑而忽视地戏、服饰、饮食等非物质文化遗产，需要设计一种整合性的数字化方案。</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4.7.3 社区参与</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文化的传承主体是屯堡社区。数字化项目必须获得社区的理解、支持和参与。社区成员的参与方式包括：作为信息的提供者（口述史、家谱资料）；作为技艺的展示者（地戏表演、服饰制作）；作为数据的使用者。</a:t>
            </a:r>
            <a:endParaRPr lang="en-US" sz="11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8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
        <p:nvSpPr>
          <p:cNvPr id="4" name="Shape 2"/>
          <p:cNvSpPr/>
          <p:nvPr/>
        </p:nvSpPr>
        <p:spPr>
          <a:xfrm>
            <a:off x="457200" y="1005840"/>
            <a:ext cx="3931920" cy="457200"/>
          </a:xfrm>
          <a:prstGeom prst="rect">
            <a:avLst/>
          </a:prstGeom>
          <a:solidFill>
            <a:srgbClr val="F8FAFC"/>
          </a:solidFill>
          <a:ln/>
        </p:spPr>
      </p:sp>
      <p:sp>
        <p:nvSpPr>
          <p:cNvPr id="5" name="Shape 3"/>
          <p:cNvSpPr/>
          <p:nvPr/>
        </p:nvSpPr>
        <p:spPr>
          <a:xfrm>
            <a:off x="457200" y="1005840"/>
            <a:ext cx="54864" cy="457200"/>
          </a:xfrm>
          <a:prstGeom prst="rect">
            <a:avLst/>
          </a:prstGeom>
          <a:solidFill>
            <a:srgbClr val="1C7293"/>
          </a:solidFill>
          <a:ln/>
        </p:spPr>
      </p:sp>
      <p:sp>
        <p:nvSpPr>
          <p:cNvPr id="6" name="Text 4"/>
          <p:cNvSpPr/>
          <p:nvPr/>
        </p:nvSpPr>
        <p:spPr>
          <a:xfrm>
            <a:off x="59436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4.1.1 什么是文化遗产数字化</a:t>
            </a:r>
            <a:endParaRPr lang="en-US" sz="1200" dirty="0"/>
          </a:p>
        </p:txBody>
      </p:sp>
      <p:sp>
        <p:nvSpPr>
          <p:cNvPr id="7" name="Shape 5"/>
          <p:cNvSpPr/>
          <p:nvPr/>
        </p:nvSpPr>
        <p:spPr>
          <a:xfrm>
            <a:off x="457200" y="1508760"/>
            <a:ext cx="3931920" cy="457200"/>
          </a:xfrm>
          <a:prstGeom prst="rect">
            <a:avLst/>
          </a:prstGeom>
          <a:solidFill>
            <a:srgbClr val="F8FAFC"/>
          </a:solidFill>
          <a:ln/>
        </p:spPr>
      </p:sp>
      <p:sp>
        <p:nvSpPr>
          <p:cNvPr id="8" name="Shape 6"/>
          <p:cNvSpPr/>
          <p:nvPr/>
        </p:nvSpPr>
        <p:spPr>
          <a:xfrm>
            <a:off x="457200" y="1508760"/>
            <a:ext cx="54864" cy="457200"/>
          </a:xfrm>
          <a:prstGeom prst="rect">
            <a:avLst/>
          </a:prstGeom>
          <a:solidFill>
            <a:srgbClr val="1C7293"/>
          </a:solidFill>
          <a:ln/>
        </p:spPr>
      </p:sp>
      <p:sp>
        <p:nvSpPr>
          <p:cNvPr id="9" name="Text 7"/>
          <p:cNvSpPr/>
          <p:nvPr/>
        </p:nvSpPr>
        <p:spPr>
          <a:xfrm>
            <a:off x="59436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4.1.2 数字化的类型与层次</a:t>
            </a:r>
            <a:endParaRPr lang="en-US" sz="1200" dirty="0"/>
          </a:p>
        </p:txBody>
      </p:sp>
      <p:sp>
        <p:nvSpPr>
          <p:cNvPr id="10" name="Shape 8"/>
          <p:cNvSpPr/>
          <p:nvPr/>
        </p:nvSpPr>
        <p:spPr>
          <a:xfrm>
            <a:off x="457200" y="2011680"/>
            <a:ext cx="3931920" cy="457200"/>
          </a:xfrm>
          <a:prstGeom prst="rect">
            <a:avLst/>
          </a:prstGeom>
          <a:solidFill>
            <a:srgbClr val="F8FAFC"/>
          </a:solidFill>
          <a:ln/>
        </p:spPr>
      </p:sp>
      <p:sp>
        <p:nvSpPr>
          <p:cNvPr id="11" name="Shape 9"/>
          <p:cNvSpPr/>
          <p:nvPr/>
        </p:nvSpPr>
        <p:spPr>
          <a:xfrm>
            <a:off x="457200" y="2011680"/>
            <a:ext cx="54864" cy="457200"/>
          </a:xfrm>
          <a:prstGeom prst="rect">
            <a:avLst/>
          </a:prstGeom>
          <a:solidFill>
            <a:srgbClr val="1C7293"/>
          </a:solidFill>
          <a:ln/>
        </p:spPr>
      </p:sp>
      <p:sp>
        <p:nvSpPr>
          <p:cNvPr id="12" name="Text 10"/>
          <p:cNvSpPr/>
          <p:nvPr/>
        </p:nvSpPr>
        <p:spPr>
          <a:xfrm>
            <a:off x="59436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4.1.3 数字化的核心价值</a:t>
            </a:r>
            <a:endParaRPr lang="en-US" sz="1200" dirty="0"/>
          </a:p>
        </p:txBody>
      </p:sp>
      <p:sp>
        <p:nvSpPr>
          <p:cNvPr id="13" name="Shape 11"/>
          <p:cNvSpPr/>
          <p:nvPr/>
        </p:nvSpPr>
        <p:spPr>
          <a:xfrm>
            <a:off x="457200" y="2514600"/>
            <a:ext cx="3931920" cy="457200"/>
          </a:xfrm>
          <a:prstGeom prst="rect">
            <a:avLst/>
          </a:prstGeom>
          <a:solidFill>
            <a:srgbClr val="F8FAFC"/>
          </a:solidFill>
          <a:ln/>
        </p:spPr>
      </p:sp>
      <p:sp>
        <p:nvSpPr>
          <p:cNvPr id="14" name="Shape 12"/>
          <p:cNvSpPr/>
          <p:nvPr/>
        </p:nvSpPr>
        <p:spPr>
          <a:xfrm>
            <a:off x="457200" y="2514600"/>
            <a:ext cx="54864" cy="457200"/>
          </a:xfrm>
          <a:prstGeom prst="rect">
            <a:avLst/>
          </a:prstGeom>
          <a:solidFill>
            <a:srgbClr val="1C7293"/>
          </a:solidFill>
          <a:ln/>
        </p:spPr>
      </p:sp>
      <p:sp>
        <p:nvSpPr>
          <p:cNvPr id="15" name="Text 13"/>
          <p:cNvSpPr/>
          <p:nvPr/>
        </p:nvSpPr>
        <p:spPr>
          <a:xfrm>
            <a:off x="59436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4.2.1 三维激光扫描</a:t>
            </a:r>
            <a:endParaRPr lang="en-US" sz="1200" dirty="0"/>
          </a:p>
        </p:txBody>
      </p:sp>
      <p:sp>
        <p:nvSpPr>
          <p:cNvPr id="16" name="Shape 14"/>
          <p:cNvSpPr/>
          <p:nvPr/>
        </p:nvSpPr>
        <p:spPr>
          <a:xfrm>
            <a:off x="457200" y="3017520"/>
            <a:ext cx="3931920" cy="457200"/>
          </a:xfrm>
          <a:prstGeom prst="rect">
            <a:avLst/>
          </a:prstGeom>
          <a:solidFill>
            <a:srgbClr val="F8FAFC"/>
          </a:solidFill>
          <a:ln/>
        </p:spPr>
      </p:sp>
      <p:sp>
        <p:nvSpPr>
          <p:cNvPr id="17" name="Shape 15"/>
          <p:cNvSpPr/>
          <p:nvPr/>
        </p:nvSpPr>
        <p:spPr>
          <a:xfrm>
            <a:off x="457200" y="3017520"/>
            <a:ext cx="54864" cy="457200"/>
          </a:xfrm>
          <a:prstGeom prst="rect">
            <a:avLst/>
          </a:prstGeom>
          <a:solidFill>
            <a:srgbClr val="1C7293"/>
          </a:solidFill>
          <a:ln/>
        </p:spPr>
      </p:sp>
      <p:sp>
        <p:nvSpPr>
          <p:cNvPr id="18" name="Text 16"/>
          <p:cNvSpPr/>
          <p:nvPr/>
        </p:nvSpPr>
        <p:spPr>
          <a:xfrm>
            <a:off x="59436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4.2.2 摄影测量</a:t>
            </a:r>
            <a:endParaRPr lang="en-US" sz="1200" dirty="0"/>
          </a:p>
        </p:txBody>
      </p:sp>
      <p:sp>
        <p:nvSpPr>
          <p:cNvPr id="19" name="Shape 17"/>
          <p:cNvSpPr/>
          <p:nvPr/>
        </p:nvSpPr>
        <p:spPr>
          <a:xfrm>
            <a:off x="457200" y="3520440"/>
            <a:ext cx="3931920" cy="457200"/>
          </a:xfrm>
          <a:prstGeom prst="rect">
            <a:avLst/>
          </a:prstGeom>
          <a:solidFill>
            <a:srgbClr val="F8FAFC"/>
          </a:solidFill>
          <a:ln/>
        </p:spPr>
      </p:sp>
      <p:sp>
        <p:nvSpPr>
          <p:cNvPr id="20" name="Shape 18"/>
          <p:cNvSpPr/>
          <p:nvPr/>
        </p:nvSpPr>
        <p:spPr>
          <a:xfrm>
            <a:off x="457200" y="3520440"/>
            <a:ext cx="54864" cy="457200"/>
          </a:xfrm>
          <a:prstGeom prst="rect">
            <a:avLst/>
          </a:prstGeom>
          <a:solidFill>
            <a:srgbClr val="1C7293"/>
          </a:solidFill>
          <a:ln/>
        </p:spPr>
      </p:sp>
      <p:sp>
        <p:nvSpPr>
          <p:cNvPr id="21" name="Text 19"/>
          <p:cNvSpPr/>
          <p:nvPr/>
        </p:nvSpPr>
        <p:spPr>
          <a:xfrm>
            <a:off x="59436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4.2.3 全景成像</a:t>
            </a:r>
            <a:endParaRPr lang="en-US" sz="1200" dirty="0"/>
          </a:p>
        </p:txBody>
      </p:sp>
      <p:sp>
        <p:nvSpPr>
          <p:cNvPr id="22" name="Shape 20"/>
          <p:cNvSpPr/>
          <p:nvPr/>
        </p:nvSpPr>
        <p:spPr>
          <a:xfrm>
            <a:off x="457200" y="4023360"/>
            <a:ext cx="3931920" cy="457200"/>
          </a:xfrm>
          <a:prstGeom prst="rect">
            <a:avLst/>
          </a:prstGeom>
          <a:solidFill>
            <a:srgbClr val="F8FAFC"/>
          </a:solidFill>
          <a:ln/>
        </p:spPr>
      </p:sp>
      <p:sp>
        <p:nvSpPr>
          <p:cNvPr id="23" name="Shape 21"/>
          <p:cNvSpPr/>
          <p:nvPr/>
        </p:nvSpPr>
        <p:spPr>
          <a:xfrm>
            <a:off x="457200" y="4023360"/>
            <a:ext cx="54864" cy="457200"/>
          </a:xfrm>
          <a:prstGeom prst="rect">
            <a:avLst/>
          </a:prstGeom>
          <a:solidFill>
            <a:srgbClr val="1C7293"/>
          </a:solidFill>
          <a:ln/>
        </p:spPr>
      </p:sp>
      <p:sp>
        <p:nvSpPr>
          <p:cNvPr id="24" name="Text 22"/>
          <p:cNvSpPr/>
          <p:nvPr/>
        </p:nvSpPr>
        <p:spPr>
          <a:xfrm>
            <a:off x="594360" y="40233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4.2.4 高光谱成像与多光谱成像</a:t>
            </a:r>
            <a:endParaRPr lang="en-US" sz="1200" dirty="0"/>
          </a:p>
        </p:txBody>
      </p:sp>
      <p:sp>
        <p:nvSpPr>
          <p:cNvPr id="25" name="Shape 23"/>
          <p:cNvSpPr/>
          <p:nvPr/>
        </p:nvSpPr>
        <p:spPr>
          <a:xfrm>
            <a:off x="457200" y="4526280"/>
            <a:ext cx="3931920" cy="457200"/>
          </a:xfrm>
          <a:prstGeom prst="rect">
            <a:avLst/>
          </a:prstGeom>
          <a:solidFill>
            <a:srgbClr val="F8FAFC"/>
          </a:solidFill>
          <a:ln/>
        </p:spPr>
      </p:sp>
      <p:sp>
        <p:nvSpPr>
          <p:cNvPr id="26" name="Shape 24"/>
          <p:cNvSpPr/>
          <p:nvPr/>
        </p:nvSpPr>
        <p:spPr>
          <a:xfrm>
            <a:off x="457200" y="4526280"/>
            <a:ext cx="54864" cy="457200"/>
          </a:xfrm>
          <a:prstGeom prst="rect">
            <a:avLst/>
          </a:prstGeom>
          <a:solidFill>
            <a:srgbClr val="1C7293"/>
          </a:solidFill>
          <a:ln/>
        </p:spPr>
      </p:sp>
      <p:sp>
        <p:nvSpPr>
          <p:cNvPr id="27" name="Text 25"/>
          <p:cNvSpPr/>
          <p:nvPr/>
        </p:nvSpPr>
        <p:spPr>
          <a:xfrm>
            <a:off x="594360" y="45262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4.2.5 RTI（反射变换成像）</a:t>
            </a:r>
            <a:endParaRPr lang="en-US" sz="1200" dirty="0"/>
          </a:p>
        </p:txBody>
      </p:sp>
      <p:sp>
        <p:nvSpPr>
          <p:cNvPr id="28" name="Shape 26"/>
          <p:cNvSpPr/>
          <p:nvPr/>
        </p:nvSpPr>
        <p:spPr>
          <a:xfrm>
            <a:off x="457200" y="5029200"/>
            <a:ext cx="3931920" cy="457200"/>
          </a:xfrm>
          <a:prstGeom prst="rect">
            <a:avLst/>
          </a:prstGeom>
          <a:solidFill>
            <a:srgbClr val="F8FAFC"/>
          </a:solidFill>
          <a:ln/>
        </p:spPr>
      </p:sp>
      <p:sp>
        <p:nvSpPr>
          <p:cNvPr id="29" name="Shape 27"/>
          <p:cNvSpPr/>
          <p:nvPr/>
        </p:nvSpPr>
        <p:spPr>
          <a:xfrm>
            <a:off x="457200" y="5029200"/>
            <a:ext cx="54864" cy="457200"/>
          </a:xfrm>
          <a:prstGeom prst="rect">
            <a:avLst/>
          </a:prstGeom>
          <a:solidFill>
            <a:srgbClr val="1C7293"/>
          </a:solidFill>
          <a:ln/>
        </p:spPr>
      </p:sp>
      <p:sp>
        <p:nvSpPr>
          <p:cNvPr id="30" name="Text 28"/>
          <p:cNvSpPr/>
          <p:nvPr/>
        </p:nvSpPr>
        <p:spPr>
          <a:xfrm>
            <a:off x="594360" y="50292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4.3.1 点云处理与三维建模</a:t>
            </a:r>
            <a:endParaRPr lang="en-US" sz="1200" dirty="0"/>
          </a:p>
        </p:txBody>
      </p:sp>
      <p:sp>
        <p:nvSpPr>
          <p:cNvPr id="31" name="Shape 29"/>
          <p:cNvSpPr/>
          <p:nvPr/>
        </p:nvSpPr>
        <p:spPr>
          <a:xfrm>
            <a:off x="457200" y="5532120"/>
            <a:ext cx="3931920" cy="457200"/>
          </a:xfrm>
          <a:prstGeom prst="rect">
            <a:avLst/>
          </a:prstGeom>
          <a:solidFill>
            <a:srgbClr val="F8FAFC"/>
          </a:solidFill>
          <a:ln/>
        </p:spPr>
      </p:sp>
      <p:sp>
        <p:nvSpPr>
          <p:cNvPr id="32" name="Shape 30"/>
          <p:cNvSpPr/>
          <p:nvPr/>
        </p:nvSpPr>
        <p:spPr>
          <a:xfrm>
            <a:off x="457200" y="5532120"/>
            <a:ext cx="54864" cy="457200"/>
          </a:xfrm>
          <a:prstGeom prst="rect">
            <a:avLst/>
          </a:prstGeom>
          <a:solidFill>
            <a:srgbClr val="1C7293"/>
          </a:solidFill>
          <a:ln/>
        </p:spPr>
      </p:sp>
      <p:sp>
        <p:nvSpPr>
          <p:cNvPr id="33" name="Text 31"/>
          <p:cNvSpPr/>
          <p:nvPr/>
        </p:nvSpPr>
        <p:spPr>
          <a:xfrm>
            <a:off x="594360" y="55321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4.3.2 BIM与HBIM</a:t>
            </a:r>
            <a:endParaRPr lang="en-US" sz="1200" dirty="0"/>
          </a:p>
        </p:txBody>
      </p:sp>
      <p:sp>
        <p:nvSpPr>
          <p:cNvPr id="34" name="Shape 32"/>
          <p:cNvSpPr/>
          <p:nvPr/>
        </p:nvSpPr>
        <p:spPr>
          <a:xfrm>
            <a:off x="457200" y="6035040"/>
            <a:ext cx="3931920" cy="457200"/>
          </a:xfrm>
          <a:prstGeom prst="rect">
            <a:avLst/>
          </a:prstGeom>
          <a:solidFill>
            <a:srgbClr val="F8FAFC"/>
          </a:solidFill>
          <a:ln/>
        </p:spPr>
      </p:sp>
      <p:sp>
        <p:nvSpPr>
          <p:cNvPr id="35" name="Shape 33"/>
          <p:cNvSpPr/>
          <p:nvPr/>
        </p:nvSpPr>
        <p:spPr>
          <a:xfrm>
            <a:off x="457200" y="6035040"/>
            <a:ext cx="54864" cy="457200"/>
          </a:xfrm>
          <a:prstGeom prst="rect">
            <a:avLst/>
          </a:prstGeom>
          <a:solidFill>
            <a:srgbClr val="1C7293"/>
          </a:solidFill>
          <a:ln/>
        </p:spPr>
      </p:sp>
      <p:sp>
        <p:nvSpPr>
          <p:cNvPr id="36" name="Text 34"/>
          <p:cNvSpPr/>
          <p:nvPr/>
        </p:nvSpPr>
        <p:spPr>
          <a:xfrm>
            <a:off x="594360" y="60350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4.3.3 数字孪生</a:t>
            </a:r>
            <a:endParaRPr lang="en-US" sz="1200" dirty="0"/>
          </a:p>
        </p:txBody>
      </p:sp>
      <p:sp>
        <p:nvSpPr>
          <p:cNvPr id="37" name="Shape 35"/>
          <p:cNvSpPr/>
          <p:nvPr/>
        </p:nvSpPr>
        <p:spPr>
          <a:xfrm>
            <a:off x="4754880" y="1005840"/>
            <a:ext cx="3931920" cy="457200"/>
          </a:xfrm>
          <a:prstGeom prst="rect">
            <a:avLst/>
          </a:prstGeom>
          <a:solidFill>
            <a:srgbClr val="F8FAFC"/>
          </a:solidFill>
          <a:ln/>
        </p:spPr>
      </p:sp>
      <p:sp>
        <p:nvSpPr>
          <p:cNvPr id="38" name="Shape 36"/>
          <p:cNvSpPr/>
          <p:nvPr/>
        </p:nvSpPr>
        <p:spPr>
          <a:xfrm>
            <a:off x="4754880" y="1005840"/>
            <a:ext cx="54864" cy="457200"/>
          </a:xfrm>
          <a:prstGeom prst="rect">
            <a:avLst/>
          </a:prstGeom>
          <a:solidFill>
            <a:srgbClr val="1C7293"/>
          </a:solidFill>
          <a:ln/>
        </p:spPr>
      </p:sp>
      <p:sp>
        <p:nvSpPr>
          <p:cNvPr id="39" name="Text 37"/>
          <p:cNvSpPr/>
          <p:nvPr/>
        </p:nvSpPr>
        <p:spPr>
          <a:xfrm>
            <a:off x="489204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4.4.1 知识图谱</a:t>
            </a:r>
            <a:endParaRPr lang="en-US" sz="1200" dirty="0"/>
          </a:p>
        </p:txBody>
      </p:sp>
      <p:sp>
        <p:nvSpPr>
          <p:cNvPr id="40" name="Shape 38"/>
          <p:cNvSpPr/>
          <p:nvPr/>
        </p:nvSpPr>
        <p:spPr>
          <a:xfrm>
            <a:off x="4754880" y="1508760"/>
            <a:ext cx="3931920" cy="457200"/>
          </a:xfrm>
          <a:prstGeom prst="rect">
            <a:avLst/>
          </a:prstGeom>
          <a:solidFill>
            <a:srgbClr val="F8FAFC"/>
          </a:solidFill>
          <a:ln/>
        </p:spPr>
      </p:sp>
      <p:sp>
        <p:nvSpPr>
          <p:cNvPr id="41" name="Shape 39"/>
          <p:cNvSpPr/>
          <p:nvPr/>
        </p:nvSpPr>
        <p:spPr>
          <a:xfrm>
            <a:off x="4754880" y="1508760"/>
            <a:ext cx="54864" cy="457200"/>
          </a:xfrm>
          <a:prstGeom prst="rect">
            <a:avLst/>
          </a:prstGeom>
          <a:solidFill>
            <a:srgbClr val="1C7293"/>
          </a:solidFill>
          <a:ln/>
        </p:spPr>
      </p:sp>
      <p:sp>
        <p:nvSpPr>
          <p:cNvPr id="42" name="Text 40"/>
          <p:cNvSpPr/>
          <p:nvPr/>
        </p:nvSpPr>
        <p:spPr>
          <a:xfrm>
            <a:off x="489204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4.4.2 区块链与数字版权</a:t>
            </a:r>
            <a:endParaRPr lang="en-US" sz="1200" dirty="0"/>
          </a:p>
        </p:txBody>
      </p:sp>
      <p:sp>
        <p:nvSpPr>
          <p:cNvPr id="43" name="Shape 41"/>
          <p:cNvSpPr/>
          <p:nvPr/>
        </p:nvSpPr>
        <p:spPr>
          <a:xfrm>
            <a:off x="4754880" y="2011680"/>
            <a:ext cx="3931920" cy="457200"/>
          </a:xfrm>
          <a:prstGeom prst="rect">
            <a:avLst/>
          </a:prstGeom>
          <a:solidFill>
            <a:srgbClr val="F8FAFC"/>
          </a:solidFill>
          <a:ln/>
        </p:spPr>
      </p:sp>
      <p:sp>
        <p:nvSpPr>
          <p:cNvPr id="44" name="Shape 42"/>
          <p:cNvSpPr/>
          <p:nvPr/>
        </p:nvSpPr>
        <p:spPr>
          <a:xfrm>
            <a:off x="4754880" y="2011680"/>
            <a:ext cx="54864" cy="457200"/>
          </a:xfrm>
          <a:prstGeom prst="rect">
            <a:avLst/>
          </a:prstGeom>
          <a:solidFill>
            <a:srgbClr val="1C7293"/>
          </a:solidFill>
          <a:ln/>
        </p:spPr>
      </p:sp>
      <p:sp>
        <p:nvSpPr>
          <p:cNvPr id="45" name="Text 43"/>
          <p:cNvSpPr/>
          <p:nvPr/>
        </p:nvSpPr>
        <p:spPr>
          <a:xfrm>
            <a:off x="489204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4.4.3 云计算与大数据平台</a:t>
            </a:r>
            <a:endParaRPr lang="en-US" sz="1200" dirty="0"/>
          </a:p>
        </p:txBody>
      </p:sp>
      <p:sp>
        <p:nvSpPr>
          <p:cNvPr id="46" name="Shape 44"/>
          <p:cNvSpPr/>
          <p:nvPr/>
        </p:nvSpPr>
        <p:spPr>
          <a:xfrm>
            <a:off x="4754880" y="2514600"/>
            <a:ext cx="3931920" cy="457200"/>
          </a:xfrm>
          <a:prstGeom prst="rect">
            <a:avLst/>
          </a:prstGeom>
          <a:solidFill>
            <a:srgbClr val="F8FAFC"/>
          </a:solidFill>
          <a:ln/>
        </p:spPr>
      </p:sp>
      <p:sp>
        <p:nvSpPr>
          <p:cNvPr id="47" name="Shape 45"/>
          <p:cNvSpPr/>
          <p:nvPr/>
        </p:nvSpPr>
        <p:spPr>
          <a:xfrm>
            <a:off x="4754880" y="2514600"/>
            <a:ext cx="54864" cy="457200"/>
          </a:xfrm>
          <a:prstGeom prst="rect">
            <a:avLst/>
          </a:prstGeom>
          <a:solidFill>
            <a:srgbClr val="1C7293"/>
          </a:solidFill>
          <a:ln/>
        </p:spPr>
      </p:sp>
      <p:sp>
        <p:nvSpPr>
          <p:cNvPr id="48" name="Text 46"/>
          <p:cNvSpPr/>
          <p:nvPr/>
        </p:nvSpPr>
        <p:spPr>
          <a:xfrm>
            <a:off x="489204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4.5.1 虚拟现实（VR）展示</a:t>
            </a:r>
            <a:endParaRPr lang="en-US" sz="1200" dirty="0"/>
          </a:p>
        </p:txBody>
      </p:sp>
      <p:sp>
        <p:nvSpPr>
          <p:cNvPr id="49" name="Shape 47"/>
          <p:cNvSpPr/>
          <p:nvPr/>
        </p:nvSpPr>
        <p:spPr>
          <a:xfrm>
            <a:off x="4754880" y="3017520"/>
            <a:ext cx="3931920" cy="457200"/>
          </a:xfrm>
          <a:prstGeom prst="rect">
            <a:avLst/>
          </a:prstGeom>
          <a:solidFill>
            <a:srgbClr val="F8FAFC"/>
          </a:solidFill>
          <a:ln/>
        </p:spPr>
      </p:sp>
      <p:sp>
        <p:nvSpPr>
          <p:cNvPr id="50" name="Shape 48"/>
          <p:cNvSpPr/>
          <p:nvPr/>
        </p:nvSpPr>
        <p:spPr>
          <a:xfrm>
            <a:off x="4754880" y="3017520"/>
            <a:ext cx="54864" cy="457200"/>
          </a:xfrm>
          <a:prstGeom prst="rect">
            <a:avLst/>
          </a:prstGeom>
          <a:solidFill>
            <a:srgbClr val="1C7293"/>
          </a:solidFill>
          <a:ln/>
        </p:spPr>
      </p:sp>
      <p:sp>
        <p:nvSpPr>
          <p:cNvPr id="51" name="Text 49"/>
          <p:cNvSpPr/>
          <p:nvPr/>
        </p:nvSpPr>
        <p:spPr>
          <a:xfrm>
            <a:off x="489204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4.5.2 增强现实（AR）导览</a:t>
            </a:r>
            <a:endParaRPr lang="en-US" sz="1200" dirty="0"/>
          </a:p>
        </p:txBody>
      </p:sp>
      <p:sp>
        <p:nvSpPr>
          <p:cNvPr id="52" name="Shape 50"/>
          <p:cNvSpPr/>
          <p:nvPr/>
        </p:nvSpPr>
        <p:spPr>
          <a:xfrm>
            <a:off x="4754880" y="3520440"/>
            <a:ext cx="3931920" cy="457200"/>
          </a:xfrm>
          <a:prstGeom prst="rect">
            <a:avLst/>
          </a:prstGeom>
          <a:solidFill>
            <a:srgbClr val="F8FAFC"/>
          </a:solidFill>
          <a:ln/>
        </p:spPr>
      </p:sp>
      <p:sp>
        <p:nvSpPr>
          <p:cNvPr id="53" name="Shape 51"/>
          <p:cNvSpPr/>
          <p:nvPr/>
        </p:nvSpPr>
        <p:spPr>
          <a:xfrm>
            <a:off x="4754880" y="3520440"/>
            <a:ext cx="54864" cy="457200"/>
          </a:xfrm>
          <a:prstGeom prst="rect">
            <a:avLst/>
          </a:prstGeom>
          <a:solidFill>
            <a:srgbClr val="1C7293"/>
          </a:solidFill>
          <a:ln/>
        </p:spPr>
      </p:sp>
      <p:sp>
        <p:nvSpPr>
          <p:cNvPr id="54" name="Text 52"/>
          <p:cNvSpPr/>
          <p:nvPr/>
        </p:nvSpPr>
        <p:spPr>
          <a:xfrm>
            <a:off x="489204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4.5.3 交互式多媒体展示</a:t>
            </a:r>
            <a:endParaRPr lang="en-US" sz="1200" dirty="0"/>
          </a:p>
        </p:txBody>
      </p:sp>
      <p:sp>
        <p:nvSpPr>
          <p:cNvPr id="55" name="Shape 53"/>
          <p:cNvSpPr/>
          <p:nvPr/>
        </p:nvSpPr>
        <p:spPr>
          <a:xfrm>
            <a:off x="4754880" y="4023360"/>
            <a:ext cx="3931920" cy="457200"/>
          </a:xfrm>
          <a:prstGeom prst="rect">
            <a:avLst/>
          </a:prstGeom>
          <a:solidFill>
            <a:srgbClr val="F8FAFC"/>
          </a:solidFill>
          <a:ln/>
        </p:spPr>
      </p:sp>
      <p:sp>
        <p:nvSpPr>
          <p:cNvPr id="56" name="Shape 54"/>
          <p:cNvSpPr/>
          <p:nvPr/>
        </p:nvSpPr>
        <p:spPr>
          <a:xfrm>
            <a:off x="4754880" y="4023360"/>
            <a:ext cx="54864" cy="457200"/>
          </a:xfrm>
          <a:prstGeom prst="rect">
            <a:avLst/>
          </a:prstGeom>
          <a:solidFill>
            <a:srgbClr val="1C7293"/>
          </a:solidFill>
          <a:ln/>
        </p:spPr>
      </p:sp>
      <p:sp>
        <p:nvSpPr>
          <p:cNvPr id="57" name="Text 55"/>
          <p:cNvSpPr/>
          <p:nvPr/>
        </p:nvSpPr>
        <p:spPr>
          <a:xfrm>
            <a:off x="4892040" y="40233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4.6.1 国际文化遗产数字化标准</a:t>
            </a:r>
            <a:endParaRPr lang="en-US" sz="1200" dirty="0"/>
          </a:p>
        </p:txBody>
      </p:sp>
      <p:sp>
        <p:nvSpPr>
          <p:cNvPr id="58" name="Shape 56"/>
          <p:cNvSpPr/>
          <p:nvPr/>
        </p:nvSpPr>
        <p:spPr>
          <a:xfrm>
            <a:off x="4754880" y="4526280"/>
            <a:ext cx="3931920" cy="457200"/>
          </a:xfrm>
          <a:prstGeom prst="rect">
            <a:avLst/>
          </a:prstGeom>
          <a:solidFill>
            <a:srgbClr val="F8FAFC"/>
          </a:solidFill>
          <a:ln/>
        </p:spPr>
      </p:sp>
      <p:sp>
        <p:nvSpPr>
          <p:cNvPr id="59" name="Shape 57"/>
          <p:cNvSpPr/>
          <p:nvPr/>
        </p:nvSpPr>
        <p:spPr>
          <a:xfrm>
            <a:off x="4754880" y="4526280"/>
            <a:ext cx="54864" cy="457200"/>
          </a:xfrm>
          <a:prstGeom prst="rect">
            <a:avLst/>
          </a:prstGeom>
          <a:solidFill>
            <a:srgbClr val="1C7293"/>
          </a:solidFill>
          <a:ln/>
        </p:spPr>
      </p:sp>
      <p:sp>
        <p:nvSpPr>
          <p:cNvPr id="60" name="Text 58"/>
          <p:cNvSpPr/>
          <p:nvPr/>
        </p:nvSpPr>
        <p:spPr>
          <a:xfrm>
            <a:off x="4892040" y="45262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4.6.2 国内外典型案例</a:t>
            </a:r>
            <a:endParaRPr lang="en-US" sz="1200" dirty="0"/>
          </a:p>
        </p:txBody>
      </p:sp>
      <p:sp>
        <p:nvSpPr>
          <p:cNvPr id="61" name="Shape 59"/>
          <p:cNvSpPr/>
          <p:nvPr/>
        </p:nvSpPr>
        <p:spPr>
          <a:xfrm>
            <a:off x="4754880" y="5029200"/>
            <a:ext cx="3931920" cy="457200"/>
          </a:xfrm>
          <a:prstGeom prst="rect">
            <a:avLst/>
          </a:prstGeom>
          <a:solidFill>
            <a:srgbClr val="F8FAFC"/>
          </a:solidFill>
          <a:ln/>
        </p:spPr>
      </p:sp>
      <p:sp>
        <p:nvSpPr>
          <p:cNvPr id="62" name="Shape 60"/>
          <p:cNvSpPr/>
          <p:nvPr/>
        </p:nvSpPr>
        <p:spPr>
          <a:xfrm>
            <a:off x="4754880" y="5029200"/>
            <a:ext cx="54864" cy="457200"/>
          </a:xfrm>
          <a:prstGeom prst="rect">
            <a:avLst/>
          </a:prstGeom>
          <a:solidFill>
            <a:srgbClr val="1C7293"/>
          </a:solidFill>
          <a:ln/>
        </p:spPr>
      </p:sp>
      <p:sp>
        <p:nvSpPr>
          <p:cNvPr id="63" name="Text 61"/>
          <p:cNvSpPr/>
          <p:nvPr/>
        </p:nvSpPr>
        <p:spPr>
          <a:xfrm>
            <a:off x="4892040" y="50292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4.7.1 规模与分散性</a:t>
            </a:r>
            <a:endParaRPr lang="en-US" sz="1200" dirty="0"/>
          </a:p>
        </p:txBody>
      </p:sp>
      <p:sp>
        <p:nvSpPr>
          <p:cNvPr id="64" name="Shape 62"/>
          <p:cNvSpPr/>
          <p:nvPr/>
        </p:nvSpPr>
        <p:spPr>
          <a:xfrm>
            <a:off x="4754880" y="5532120"/>
            <a:ext cx="3931920" cy="457200"/>
          </a:xfrm>
          <a:prstGeom prst="rect">
            <a:avLst/>
          </a:prstGeom>
          <a:solidFill>
            <a:srgbClr val="F8FAFC"/>
          </a:solidFill>
          <a:ln/>
        </p:spPr>
      </p:sp>
      <p:sp>
        <p:nvSpPr>
          <p:cNvPr id="65" name="Shape 63"/>
          <p:cNvSpPr/>
          <p:nvPr/>
        </p:nvSpPr>
        <p:spPr>
          <a:xfrm>
            <a:off x="4754880" y="5532120"/>
            <a:ext cx="54864" cy="457200"/>
          </a:xfrm>
          <a:prstGeom prst="rect">
            <a:avLst/>
          </a:prstGeom>
          <a:solidFill>
            <a:srgbClr val="1C7293"/>
          </a:solidFill>
          <a:ln/>
        </p:spPr>
      </p:sp>
      <p:sp>
        <p:nvSpPr>
          <p:cNvPr id="66" name="Text 64"/>
          <p:cNvSpPr/>
          <p:nvPr/>
        </p:nvSpPr>
        <p:spPr>
          <a:xfrm>
            <a:off x="4892040" y="55321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4.7.2 物质与非物质并重</a:t>
            </a:r>
            <a:endParaRPr lang="en-US" sz="1200" dirty="0"/>
          </a:p>
        </p:txBody>
      </p:sp>
      <p:sp>
        <p:nvSpPr>
          <p:cNvPr id="67" name="Shape 65"/>
          <p:cNvSpPr/>
          <p:nvPr/>
        </p:nvSpPr>
        <p:spPr>
          <a:xfrm>
            <a:off x="4754880" y="6035040"/>
            <a:ext cx="3931920" cy="457200"/>
          </a:xfrm>
          <a:prstGeom prst="rect">
            <a:avLst/>
          </a:prstGeom>
          <a:solidFill>
            <a:srgbClr val="F8FAFC"/>
          </a:solidFill>
          <a:ln/>
        </p:spPr>
      </p:sp>
      <p:sp>
        <p:nvSpPr>
          <p:cNvPr id="68" name="Shape 66"/>
          <p:cNvSpPr/>
          <p:nvPr/>
        </p:nvSpPr>
        <p:spPr>
          <a:xfrm>
            <a:off x="4754880" y="6035040"/>
            <a:ext cx="54864" cy="457200"/>
          </a:xfrm>
          <a:prstGeom prst="rect">
            <a:avLst/>
          </a:prstGeom>
          <a:solidFill>
            <a:srgbClr val="1C7293"/>
          </a:solidFill>
          <a:ln/>
        </p:spPr>
      </p:sp>
      <p:sp>
        <p:nvSpPr>
          <p:cNvPr id="69" name="Text 67"/>
          <p:cNvSpPr/>
          <p:nvPr/>
        </p:nvSpPr>
        <p:spPr>
          <a:xfrm>
            <a:off x="4892040" y="60350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4.7.3 社区参与</a:t>
            </a:r>
            <a:endParaRPr lang="en-US" sz="12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0B981"/>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知识拓展</a:t>
            </a:r>
            <a:endParaRPr lang="en-US" sz="2800" dirty="0"/>
          </a:p>
        </p:txBody>
      </p:sp>
      <p:sp>
        <p:nvSpPr>
          <p:cNvPr id="4" name="Shape 2"/>
          <p:cNvSpPr/>
          <p:nvPr/>
        </p:nvSpPr>
        <p:spPr>
          <a:xfrm>
            <a:off x="457200" y="1005840"/>
            <a:ext cx="8229600" cy="3474720"/>
          </a:xfrm>
          <a:prstGeom prst="rect">
            <a:avLst/>
          </a:prstGeom>
          <a:solidFill>
            <a:srgbClr val="FFFFFF"/>
          </a:solidFill>
          <a:ln/>
          <a:effectLst>
            <a:outerShdw sx="100000" sy="100000" kx="0" ky="0" algn="bl" rotWithShape="0" blurRad="76200" dist="25400" dir="8100000">
              <a:srgbClr val="000000">
                <a:alpha val="8000"/>
              </a:srgbClr>
            </a:outerShdw>
          </a:effectLst>
        </p:spPr>
      </p:sp>
      <p:sp>
        <p:nvSpPr>
          <p:cNvPr id="5" name="Shape 3"/>
          <p:cNvSpPr/>
          <p:nvPr/>
        </p:nvSpPr>
        <p:spPr>
          <a:xfrm>
            <a:off x="457200" y="1005840"/>
            <a:ext cx="73152" cy="3474720"/>
          </a:xfrm>
          <a:prstGeom prst="rect">
            <a:avLst/>
          </a:prstGeom>
          <a:solidFill>
            <a:srgbClr val="10B981"/>
          </a:solidFill>
          <a:ln/>
        </p:spPr>
      </p:sp>
      <p:sp>
        <p:nvSpPr>
          <p:cNvPr id="6" name="Text 4"/>
          <p:cNvSpPr/>
          <p:nvPr/>
        </p:nvSpPr>
        <p:spPr>
          <a:xfrm>
            <a:off x="685800" y="1097280"/>
            <a:ext cx="7772400" cy="45720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 知识卡片：主流数字化采集技术对比</a:t>
            </a:r>
            <a:endParaRPr lang="en-US" sz="1600" dirty="0"/>
          </a:p>
        </p:txBody>
      </p:sp>
      <p:sp>
        <p:nvSpPr>
          <p:cNvPr id="7" name="Text 5"/>
          <p:cNvSpPr/>
          <p:nvPr/>
        </p:nvSpPr>
        <p:spPr>
          <a:xfrm>
            <a:off x="685800" y="1600200"/>
            <a:ext cx="7772400" cy="2743200"/>
          </a:xfrm>
          <a:prstGeom prst="rect">
            <a:avLst/>
          </a:prstGeom>
          <a:noFill/>
          <a:ln/>
        </p:spPr>
        <p:txBody>
          <a:bodyPr wrap="square" lIns="0" tIns="0" rIns="0" bIns="0" rtlCol="0" anchor="t"/>
          <a:lstStyle/>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技术 | 原理 | 精度 | 成本 | 适用对象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三维激光扫描 | 激光测距 | 毫米级 | 高 | 建筑、遗址、大型器物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摄影测量 | 多角度影像匹配 | 厘米级 | 低 | 大范围地形、建筑外立面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全景成像 | 多照片拼接 | N/A | 低 | 场景展示、VR导览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高光谱成像 | 多波段光谱采集 | 光谱级 | 高 | 壁画、彩塑、文献分析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RTI | 多光源照片合成 | 亚毫米级 | 中 | 石刻、钱币、织物纹理 |</a:t>
            </a:r>
            <a:endParaRPr lang="en-US" sz="12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文化遗产数字化是通过数字技术对文化遗产进行采集、存储、处理、展示和传播的系统工程。主流采集技术包括三维激光扫描、摄影测量、全景成像和高光谱成像；处理技术包括点云处理、HBIM和数字孪生；管理技术包括知识图谱、区块链和云平台；展示技术包括VR、AR和交互式多媒体。国际标准如CIDOC-CRM和伦敦宪章为数字化工作提供了方法论指导。屯堡文化数字化面临分散性、物质与非物质整合、社区参与等特殊挑战。</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4 章 完</a:t>
            </a:r>
            <a:endParaRPr lang="en-US" sz="14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屯堡文化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45</Slides>
  <Notes>45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屯堡文化 - 第4章 文化遗产数字化理论与方法</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