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Lst>
  <p:notesMasterIdLst>
    <p:notesMasterId r:id="rId4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notesMaster" Target="notesMasters/notesMaster1.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屯堡文化</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3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屯堡文化的当代价值</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掌握屯堡文化的当代价值的核心概念、理论框架与关键术语，理解其在数字文旅学科体系中的定位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能够运用屯堡文化的当代价值的理论工具分析实践问题，具备方案设计与评估的基本能力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2010年的本寨，年轻人外出务工，老宅空置，石板路上长出了青苔。村民们担心，再过二十年，这个六百年的古村就会变成"空心村"。2026年的本寨，情况已经完全不同。古建筑修缮一新，研学团队络绎不绝，抖音上关于本寨的视频播放量超过5000万次。一位返乡创业的年轻人陈波说："以前觉得老房子是包袱，现在才知道这是宝贝。"</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本寨的转变，折射出屯堡文化从"沉睡的资源"到"活化的资产"的历程。这个历程的关键，在于重新发现和定义屯堡文化的当代价值。</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3.1 文化遗产价值评估框架</a:t>
            </a:r>
            <a:endParaRPr lang="en-US" sz="1600" dirty="0"/>
          </a:p>
        </p:txBody>
      </p:sp>
      <p:sp>
        <p:nvSpPr>
          <p:cNvPr id="7" name="Text 5"/>
          <p:cNvSpPr/>
          <p:nvPr/>
        </p:nvSpPr>
        <p:spPr>
          <a:xfrm>
            <a:off x="1005840" y="13716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3.1.1 世界遗产的价值标准  |  3.1.2 中国文物保护的价值观  |  3.1.3 非物质文化遗产的价值维度</a:t>
            </a:r>
            <a:endParaRPr lang="en-US" sz="1100" dirty="0"/>
          </a:p>
        </p:txBody>
      </p:sp>
      <p:sp>
        <p:nvSpPr>
          <p:cNvPr id="8" name="Shape 6"/>
          <p:cNvSpPr/>
          <p:nvPr/>
        </p:nvSpPr>
        <p:spPr>
          <a:xfrm>
            <a:off x="457200" y="1737360"/>
            <a:ext cx="365760" cy="365760"/>
          </a:xfrm>
          <a:prstGeom prst="ellipse">
            <a:avLst/>
          </a:prstGeom>
          <a:solidFill>
            <a:srgbClr val="1C7293"/>
          </a:solidFill>
          <a:ln/>
        </p:spPr>
      </p:sp>
      <p:sp>
        <p:nvSpPr>
          <p:cNvPr id="9" name="Text 7"/>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8"/>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3.2 屯堡文化的历史价值</a:t>
            </a:r>
            <a:endParaRPr lang="en-US" sz="1600" dirty="0"/>
          </a:p>
        </p:txBody>
      </p:sp>
      <p:sp>
        <p:nvSpPr>
          <p:cNvPr id="11" name="Text 9"/>
          <p:cNvSpPr/>
          <p:nvPr/>
        </p:nvSpPr>
        <p:spPr>
          <a:xfrm>
            <a:off x="1005840" y="21031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3.2.1 明代军事制度的活态证据  |  3.2.2 汉族移民史的关键样本  |  3.2.3 民族交往交流交融的生动范例</a:t>
            </a:r>
            <a:endParaRPr lang="en-US" sz="1100" dirty="0"/>
          </a:p>
        </p:txBody>
      </p:sp>
      <p:sp>
        <p:nvSpPr>
          <p:cNvPr id="12" name="Shape 10"/>
          <p:cNvSpPr/>
          <p:nvPr/>
        </p:nvSpPr>
        <p:spPr>
          <a:xfrm>
            <a:off x="457200" y="2468880"/>
            <a:ext cx="365760" cy="365760"/>
          </a:xfrm>
          <a:prstGeom prst="ellipse">
            <a:avLst/>
          </a:prstGeom>
          <a:solidFill>
            <a:srgbClr val="1C7293"/>
          </a:solidFill>
          <a:ln/>
        </p:spPr>
      </p:sp>
      <p:sp>
        <p:nvSpPr>
          <p:cNvPr id="13" name="Text 11"/>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2"/>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3.3 屯堡文化的艺术价值</a:t>
            </a:r>
            <a:endParaRPr lang="en-US" sz="1600" dirty="0"/>
          </a:p>
        </p:txBody>
      </p:sp>
      <p:sp>
        <p:nvSpPr>
          <p:cNvPr id="15" name="Text 13"/>
          <p:cNvSpPr/>
          <p:nvPr/>
        </p:nvSpPr>
        <p:spPr>
          <a:xfrm>
            <a:off x="1005840" y="283464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3.3.1 地戏的艺术独特性  |  3.3.2 屯堡建筑的美学特征  |  3.3.3 屯堡服饰与刺绣艺术</a:t>
            </a:r>
            <a:endParaRPr lang="en-US" sz="1100" dirty="0"/>
          </a:p>
        </p:txBody>
      </p:sp>
      <p:sp>
        <p:nvSpPr>
          <p:cNvPr id="16" name="Shape 14"/>
          <p:cNvSpPr/>
          <p:nvPr/>
        </p:nvSpPr>
        <p:spPr>
          <a:xfrm>
            <a:off x="457200" y="3200400"/>
            <a:ext cx="365760" cy="365760"/>
          </a:xfrm>
          <a:prstGeom prst="ellipse">
            <a:avLst/>
          </a:prstGeom>
          <a:solidFill>
            <a:srgbClr val="1C7293"/>
          </a:solidFill>
          <a:ln/>
        </p:spPr>
      </p:sp>
      <p:sp>
        <p:nvSpPr>
          <p:cNvPr id="17" name="Text 15"/>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6"/>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3.4 屯堡文化的科学价值</a:t>
            </a:r>
            <a:endParaRPr lang="en-US" sz="1600" dirty="0"/>
          </a:p>
        </p:txBody>
      </p:sp>
      <p:sp>
        <p:nvSpPr>
          <p:cNvPr id="19" name="Text 17"/>
          <p:cNvSpPr/>
          <p:nvPr/>
        </p:nvSpPr>
        <p:spPr>
          <a:xfrm>
            <a:off x="1005840" y="356616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3.4.1 古水利工程的科学智慧  |  3.4.2 石木建筑的技术体系  |  3.4.3 农业文化遗产价值</a:t>
            </a:r>
            <a:endParaRPr lang="en-US" sz="1100" dirty="0"/>
          </a:p>
        </p:txBody>
      </p:sp>
      <p:sp>
        <p:nvSpPr>
          <p:cNvPr id="20" name="Shape 18"/>
          <p:cNvSpPr/>
          <p:nvPr/>
        </p:nvSpPr>
        <p:spPr>
          <a:xfrm>
            <a:off x="457200" y="3931920"/>
            <a:ext cx="365760" cy="365760"/>
          </a:xfrm>
          <a:prstGeom prst="ellipse">
            <a:avLst/>
          </a:prstGeom>
          <a:solidFill>
            <a:srgbClr val="1C7293"/>
          </a:solidFill>
          <a:ln/>
        </p:spPr>
      </p:sp>
      <p:sp>
        <p:nvSpPr>
          <p:cNvPr id="21" name="Text 19"/>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20"/>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3.5 屯堡文化的经济价值</a:t>
            </a:r>
            <a:endParaRPr lang="en-US" sz="1600" dirty="0"/>
          </a:p>
        </p:txBody>
      </p:sp>
      <p:sp>
        <p:nvSpPr>
          <p:cNvPr id="23" name="Text 21"/>
          <p:cNvSpPr/>
          <p:nvPr/>
        </p:nvSpPr>
        <p:spPr>
          <a:xfrm>
            <a:off x="1005840" y="429768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3.5.1 文化旅游的核心资源  |  3.5.2 文创产业的创意源泉  |  3.5.3 研学旅行的优质目的地</a:t>
            </a:r>
            <a:endParaRPr lang="en-US" sz="1100" dirty="0"/>
          </a:p>
        </p:txBody>
      </p:sp>
      <p:sp>
        <p:nvSpPr>
          <p:cNvPr id="24" name="Shape 22"/>
          <p:cNvSpPr/>
          <p:nvPr/>
        </p:nvSpPr>
        <p:spPr>
          <a:xfrm>
            <a:off x="457200" y="4663440"/>
            <a:ext cx="365760" cy="365760"/>
          </a:xfrm>
          <a:prstGeom prst="ellipse">
            <a:avLst/>
          </a:prstGeom>
          <a:solidFill>
            <a:srgbClr val="1C7293"/>
          </a:solidFill>
          <a:ln/>
        </p:spPr>
      </p:sp>
      <p:sp>
        <p:nvSpPr>
          <p:cNvPr id="25" name="Text 23"/>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6" name="Text 24"/>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3.6 屯堡文化的社会价值</a:t>
            </a:r>
            <a:endParaRPr lang="en-US" sz="1600" dirty="0"/>
          </a:p>
        </p:txBody>
      </p:sp>
      <p:sp>
        <p:nvSpPr>
          <p:cNvPr id="27" name="Text 25"/>
          <p:cNvSpPr/>
          <p:nvPr/>
        </p:nvSpPr>
        <p:spPr>
          <a:xfrm>
            <a:off x="1005840" y="502920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3.6.1 铸牢中华民族共同体意识  |  3.6.2 乡村振兴的文化支撑  |  3.6.3 文化自信的根基</a:t>
            </a:r>
            <a:endParaRPr lang="en-US" sz="1100" dirty="0"/>
          </a:p>
        </p:txBody>
      </p:sp>
      <p:sp>
        <p:nvSpPr>
          <p:cNvPr id="28" name="Shape 26"/>
          <p:cNvSpPr/>
          <p:nvPr/>
        </p:nvSpPr>
        <p:spPr>
          <a:xfrm>
            <a:off x="457200" y="5394960"/>
            <a:ext cx="365760" cy="365760"/>
          </a:xfrm>
          <a:prstGeom prst="ellipse">
            <a:avLst/>
          </a:prstGeom>
          <a:solidFill>
            <a:srgbClr val="1C7293"/>
          </a:solidFill>
          <a:ln/>
        </p:spPr>
      </p:sp>
      <p:sp>
        <p:nvSpPr>
          <p:cNvPr id="29" name="Text 27"/>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30" name="Text 28"/>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3.7 "固态保护"与"活态传承"的辩证关系</a:t>
            </a:r>
            <a:endParaRPr lang="en-US" sz="1600" dirty="0"/>
          </a:p>
        </p:txBody>
      </p:sp>
      <p:sp>
        <p:nvSpPr>
          <p:cNvPr id="31" name="Text 29"/>
          <p:cNvSpPr/>
          <p:nvPr/>
        </p:nvSpPr>
        <p:spPr>
          <a:xfrm>
            <a:off x="1005840" y="5760720"/>
            <a:ext cx="749808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3.7.1 固态保护的基础地位  |  3.7.2 活态传承的核心地位  |  3.7.3 二者的辩证统一</a:t>
            </a:r>
            <a:endParaRPr lang="en-US" sz="1100" dirty="0"/>
          </a:p>
        </p:txBody>
      </p:sp>
      <p:sp>
        <p:nvSpPr>
          <p:cNvPr id="32" name="Shape 30"/>
          <p:cNvSpPr/>
          <p:nvPr/>
        </p:nvSpPr>
        <p:spPr>
          <a:xfrm>
            <a:off x="457200" y="6126480"/>
            <a:ext cx="365760" cy="365760"/>
          </a:xfrm>
          <a:prstGeom prst="ellipse">
            <a:avLst/>
          </a:prstGeom>
          <a:solidFill>
            <a:srgbClr val="1C7293"/>
          </a:solidFill>
          <a:ln/>
        </p:spPr>
      </p:sp>
      <p:sp>
        <p:nvSpPr>
          <p:cNvPr id="33" name="Text 31"/>
          <p:cNvSpPr/>
          <p:nvPr/>
        </p:nvSpPr>
        <p:spPr>
          <a:xfrm>
            <a:off x="457200" y="61264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8</a:t>
            </a:r>
            <a:endParaRPr lang="en-US" sz="1400" dirty="0"/>
          </a:p>
        </p:txBody>
      </p:sp>
      <p:sp>
        <p:nvSpPr>
          <p:cNvPr id="34" name="Text 32"/>
          <p:cNvSpPr/>
          <p:nvPr/>
        </p:nvSpPr>
        <p:spPr>
          <a:xfrm>
            <a:off x="1005840" y="61264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3.1 文化遗产价值评估框架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文化遗产价值评估框架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3.1.1 世界遗产的价值标准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联合国教科文组织《保护世界文化和自然遗产公约》将文化遗产的价值归纳为六条标准：人类创造性的杰作；建筑或技术的重要交流；文明的独特见证；建筑或景观的杰出范例；传统人类居住地的杰出范例；与具有突出普遍意义的事件或传统的关联。
 屯堡文化至少符合其中四条标准——它是明代军事移民与西南边疆开发的独特见证（标准三），是传统军事聚落的杰出范例（标准五），屯堡建筑体现了汉族军事建筑与西南少数民族建筑的技术交流（标准二），地戏与明代军傩传统直接关联（标准六）。</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联合国教科文组织《保护世界文化和自然遗产公约》将文化遗产的价值归纳为六条标准：人类创造性的杰作；建筑或技术的重要交流；文明的独特见证；建筑或景观的杰出范例；传统人类居住地的杰出范例；与具有突出普遍意义的事件或传统的关联。</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至少符合其中四条标准——它是明代军事移民与西南边疆开发的独特见证（标准三），是传统军事聚落的杰出范例（标准五），屯堡建筑体现了汉族军事建筑与西南少数民族建筑的技术交流（标准二），地戏与明代军傩传统直接关联（标准六）。</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文化遗产价值评估框架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3.1.2 中国文物保护的价值观</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中国《文物保护法》将文物的价值概括为历史价值、艺术价值和科学价值三大类。历史价值指文物作为历史见证的意义；艺术价值指文物在造型、色彩、构图等方面的审美价值；科学价值指文物所蕴含的科学技术信息。
 这一框架同样适用于屯堡文化。屯堡的历史价值体现在它是明初西南经略的活态证据；艺术价值体现在地戏表演、建筑雕刻、服饰刺绣等艺术形式中；科学价值体现在鲍家屯古水利工程、屯堡建筑的石木结构技术等方面。</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中国《文物保护法》将文物的价值概括为历史价值、艺术价值和科学价值三大类。历史价值指文物作为历史见证的意义；艺术价值指文物在造型、色彩、构图等方面的审美价值；科学价值指文物所蕴含的科学技术信息。</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一框架同样适用于屯堡文化。屯堡的历史价值体现在它是明初西南经略的活态证据；艺术价值体现在地戏表演、建筑雕刻、服饰刺绣等艺术形式中；科学价值体现在鲍家屯古水利工程、屯堡建筑的石木结构技术等方面。</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3.1 文化遗产价值评估框架</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3.1.3 非物质文化遗产的价值维度</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2003年联合国教科文组织《保护非物质文化遗产公约》强调，非遗的价值不仅在于其表现形式本身，更在于它"为社区和群体提供认同感和持续感"。这意味着非遗价值的核心是"对谁有价值"——对传承主体（社区）的价值。
 这一视角对理解屯堡文化的当代价值至关重要。屯堡文化的首要价值不在于它对游客、学者、政府有什么意义，而在于它对屯堡人自身意味着什么——它是屯堡人安身立命的精神家园，是他们定义"我们是谁"的文化根基。</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2003年联合国教科文组织《保护非物质文化遗产公约》强调，非遗的价值不仅在于其表现形式本身，更在于它"为社区和群体提供认同感和持续感"。这意味着非遗价值的核心是"对谁有价值"——对传承主体（社区）的价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一视角对理解屯堡文化的当代价值至关重要。屯堡文化的首要价值不在于它对游客、学者、政府有什么意义，而在于它对屯堡人自身意味着什么——它是屯堡人安身立命的精神家园，是他们定义"我们是谁"的文化根基。</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3.1 文化遗产价值评估框架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3.1.1 世界遗产的价值标准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联合国教科文组织《保护世界文化和自然遗产公约》将文化遗产的价值归纳为六条标准：人类创造性的杰作；建筑或技术的重要交流；文明的独特见证；建筑或景观的杰出范例；传统人类居住地的杰出范例；与具有突出普遍意义的事件或传统的关联。</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3.1.2 中国文物保护的价值观</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中国《文物保护法》将文物的价值概括为历史价值、艺术价值和科学价值三大类。历史价值指文物作为历史见证的意义；艺术价值指文物在造型、色彩、构图等方面的审美价值；科学价值指文物所蕴含的科学技术信息。</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3.1.3 非物质文化遗产的价值维度</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2003年联合国教科文组织《保护非物质文化遗产公约》强调，非遗的价值不仅在于其表现形式本身，更在于它"为社区和群体提供认同感和持续感"。这意味着非遗价值的核心是"对谁有价值"——对传承主体（社区）的价值。</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3.2 屯堡文化的历史价值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屯堡文化的历史价值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3.2.1 明代军事制度的活态证据</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是明代卫所制度在西南地区的直接产物，为研究明代军事史和边疆治理提供了独一无二的活态证据。正史和方志中关于卫所制度的记载是"骨骼"，而屯堡的聚落格局、建筑遗存、民俗传统则是"血肉"。二者相互印证，构成了对明代军事制度的完整理解。
 例如，通过屯堡村寨的分布规律，可以还原明代滇黔驿道的走向和驿站位置；通过屯堡建筑的防御设计，可以了解明代军事工程的技术水平；通过屯堡人的家谱和口述史，可以追踪明初移民的来源和迁徙路线。</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是明代卫所制度在西南地区的直接产物，为研究明代军事史和边疆治理提供了独一无二的活态证据。正史和方志中关于卫所制度的记载是"骨骼"，而屯堡的聚落格局、建筑遗存、民俗传统则是"血肉"。二者相互印证，构成了对明代军事制度的完整理解。</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例如，通过屯堡村寨的分布规律，可以还原明代滇黔驿道的走向和驿站位置；通过屯堡建筑的防御设计，可以了解明代军事工程的技术水平；通过屯堡人的家谱和口述史，可以追踪明初移民的来源和迁徙路线。</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屯堡文化的历史价值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3.2.2 汉族移民史的关键样本</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是研究中国历史上汉族向西南地区大规模移民的关键样本。明初"调北征南"是中国历史上规模最大、组织最严密的一次军事移民之一，三十万大军及其家属从江淮地区迁入西南，对西南地区的民族格局和文化生态产生了深远影响。
 屯堡文化保存的"江淮基因"，为移民史研究提供了难得的"追踪标记"。通过对比屯堡方言与江淮方言、屯堡饮食与江淮饮食、屯堡习俗与江淮习俗，可以追溯六百年来文化传承与变迁的轨迹。</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是研究中国历史上汉族向西南地区大规模移民的关键样本。明初"调北征南"是中国历史上规模最大、组织最严密的一次军事移民之一，三十万大军及其家属从江淮地区迁入西南，对西南地区的民族格局和文化生态产生了深远影响。</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屯堡文化保存的"江淮基因"，为移民史研究提供了难得的"追踪标记"。通过对比屯堡方言与江淮方言、屯堡饮食与江淮饮食、屯堡习俗与江淮习俗，可以追溯六百年来文化传承与变迁的轨迹。</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3.2 屯堡文化的历史价值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3.2.3 民族交往交流交融的生动范例</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在保持汉文化核心特征的同时，也吸收了大量西南少数民族文化元素。屯堡人的刺绣图案中融入了苗族、布依族的纹样；屯堡饮食中的辣椒和酸汤来自当地少数民族的饮食习惯；地戏在表演形式上吸收了贵州傩戏的某些元素。
 这种文化交融不是一方同化另一方，而是在保持各自核心特质基础上的双向借鉴。屯堡文化因而成为研究中华民族交往交流交融史的生动范例，对理解"多元一体"的中华民族格局具有重要的学术价值。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在保持汉文化核心特征的同时，也吸收了大量西南少数民族文化元素。屯堡人的刺绣图案中融入了苗族、布依族的纹样；屯堡饮食中的辣椒和酸汤来自当地少数民族的饮食习惯；地戏在表演形式上吸收了贵州傩戏的某些元素。</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这种文化交融不是一方同化另一方，而是在保持各自核心特质基础上的双向借鉴。屯堡文化因而成为研究中华民族交往交流交融史的生动范例，对理解"多元一体"的中华民族格局具有重要的学术价值。</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3.2 屯堡文化的历史价值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3.2.1 明代军事制度的活态证据</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是明代卫所制度在西南地区的直接产物，为研究明代军事史和边疆治理提供了独一无二的活态证据。正史和方志中关于卫所制度的记载是"骨骼"，而屯堡的聚落格局、建筑遗存、民俗传统则是"血肉"。二者相互印证，构成了对明代军事制度的完整理解。</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3.2.2 汉族移民史的关键样本</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是研究中国历史上汉族向西南地区大规模移民的关键样本。明初"调北征南"是中国历史上规模最大、组织最严密的一次军事移民之一，三十万大军及其家属从江淮地区迁入西南，对西南地区的民族格局和文化生态产生了深远影响。</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3.2.3 民族交往交流交融的生动范例</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在保持汉文化核心特征的同时，也吸收了大量西南少数民族文化元素。屯堡人的刺绣图案中融入了苗族、布依族的纹样；屯堡饮食中的辣椒和酸汤来自当地少数民族的饮食习惯；地戏在表演形式上吸收了贵州傩戏的某些元素。</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3.3 屯堡文化的艺术价值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屯堡文化的艺术价值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3.3.1 地戏的艺术独特性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安顺地戏在世界戏剧史上占有独特地位。与京剧、昆曲等以生旦净末丑分类的戏曲不同，地戏以古代战争为唯一题材；与日本能乐、希腊面具戏剧等世界面具戏剧相比，地戏的面具雕刻技艺和表演程式自成体系。
 地戏面具本身即为珍贵的民间艺术品。每一面地戏面具都是木雕艺人手工雕刻的孤品，融合了雕塑、彩绘、髹漆等多种工艺。面具的表情夸张而不失细腻，色彩浓烈而不失和谐，具有很高的艺术鉴赏价值。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安顺地戏在世界戏剧史上占有独特地位。与京剧、昆曲等以生旦净末丑分类的戏曲不同，地戏以古代战争为唯一题材；与日本能乐、希腊面具戏剧等世界面具戏剧相比，地戏的面具雕刻技艺和表演程式自成体系。</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地戏面具本身即为珍贵的民间艺术品。每一面地戏面具都是木雕艺人手工雕刻的孤品，融合了雕塑、彩绘、髹漆等多种工艺。面具的表情夸张而不失细腻，色彩浓烈而不失和谐，具有很高的艺术鉴赏价值。</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屯堡文化的艺术价值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3.3.2 屯堡建筑的美学特征</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屯堡建筑的美学特征可概括为"质朴雄浑，外刚内秀"。从外部看，石墙石瓦、碉楼耸立，给人以坚固厚重之感；进入内部，木雕花窗、石雕柱础、砖雕门楼，处处体现着江南民居的精致优雅。
 这种"外刚内秀"的美学特征与屯堡人的双重身份——军人和农民——高度吻合。对外，他们是镇守边疆的军人，需要坚固的防御；对内，他们是从江淮来的移民，眷恋着故土的精致生活。</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屯堡建筑的美学特征可概括为"质朴雄浑，外刚内秀"。从外部看，石墙石瓦、碉楼耸立，给人以坚固厚重之感；进入内部，木雕花窗、石雕柱础、砖雕门楼，处处体现着江南民居的精致优雅。</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这种"外刚内秀"的美学特征与屯堡人的双重身份——军人和农民——高度吻合。对外，他们是镇守边疆的军人，需要坚固的防御；对内，他们是从江淮来的移民，眷恋着故土的精致生活。</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3.3 屯堡文化的艺术价值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3.3.3 屯堡服饰与刺绣艺术</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妇女的服饰刺绣融合了苏绣的细腻和西南少数民族刺绣的粗犷。鞋面上的花草纹、腰带上的几何纹、衣襟上的如意纹，每一针每一线都承载着文化记忆。特别是丝头系腰的编织工艺，数百根丝线在手指间交错缠绕，编出精美的图案，堪称民间工艺的精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妇女的服饰刺绣融合了苏绣的细腻和西南少数民族刺绣的粗犷。鞋面上的花草纹、腰带上的几何纹、衣襟上的如意纹，每一针每一线都承载着文化记忆。特别是丝头系腰的编织工艺，数百根丝线在手指间交错缠绕，编出精美的图案，堪称民间工艺的精品。</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3.3 屯堡文化的艺术价值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3.3.1 地戏的艺术独特性</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安顺地戏在世界戏剧史上占有独特地位。与京剧、昆曲等以生旦净末丑分类的戏曲不同，地戏以古代战争为唯一题材；与日本能乐、希腊面具戏剧等世界面具戏剧相比，地戏的面具雕刻技艺和表演程式自成体系。</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3.3.2 屯堡建筑的美学特征</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屯堡建筑的美学特征可概括为"质朴雄浑，外刚内秀"。从外部看，石墙石瓦、碉楼耸立，给人以坚固厚重之感；进入内部，木雕花窗、石雕柱础、砖雕门楼，处处体现着江南民居的精致优雅。</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3.3.3 屯堡服饰与刺绣艺术</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妇女的服饰刺绣融合了苏绣的细腻和西南少数民族刺绣的粗犷。鞋面上的花草纹、腰带上的几何纹、衣襟上的如意纹，每一针每一线都承载着文化记忆。特别是丝头系腰的编织工艺，数百根丝线在手指间交错缠绕，编出精美的图案，堪称民间工艺的精品。</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3.4 屯堡文化的科学价值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屯堡文化的科学价值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3.4.1 古水利工程的科学智慧</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鲍家屯古水利系统是屯堡文化科学价值的集中体现。该系统充分利用自然地势，通过拦河坝、引水渠、分水闸的精密配合，实现了对水资源的科学调配。水利专家研究发现，鲍家屯水利系统的设计理念与现代水利工程的"水资源综合利用"原则高度吻合，体现了屯堡人高超的水利智慧。
 该系统自明代建成以来持续运行六百余年，至今仍灌溉着鲍家屯千余亩农田，是可持续水利工程的典范。其"道法自然、顺势而为"的设计哲学，对当代水利工程建设和生态文明建设具有借鉴意义。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鲍家屯古水利系统是屯堡文化科学价值的集中体现。该系统充分利用自然地势，通过拦河坝、引水渠、分水闸的精密配合，实现了对水资源的科学调配。水利专家研究发现，鲍家屯水利系统的设计理念与现代水利工程的"水资源综合利用"原则高度吻合，体现了屯堡人高超的水利智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该系统自明代建成以来持续运行六百余年，至今仍灌溉着鲍家屯千余亩农田，是可持续水利工程的典范。其"道法自然、顺势而为"的设计哲学，对当代水利工程建设和生态文明建设具有借鉴意义。</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屯堡文化的科学价值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3.4.2 石木建筑的技术体系</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建筑的石木结构技术体系具有独特的科学价值。片石干砌技术——不施泥浆，仅靠石片之间的咬合和重力维持墙体稳定——是屯堡工匠的独创。这种技术既适应了喀斯特地区的气候条件（透气防潮），又满足了抗震需求（石墙有一定柔性）。
 木构架的榫卯技术同样值得研究。屯堡工匠在有限的木材条件下，通过巧妙的榫卯设计实现了大跨度的空间覆盖。这些技术经验对于现代乡土建筑设计和传统建筑修缮具有重要的参考价值。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建筑的石木结构技术体系具有独特的科学价值。片石干砌技术——不施泥浆，仅靠石片之间的咬合和重力维持墙体稳定——是屯堡工匠的独创。这种技术既适应了喀斯特地区的气候条件（透气防潮），又满足了抗震需求（石墙有一定柔性）。</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木构架的榫卯技术同样值得研究。屯堡工匠在有限的木材条件下，通过巧妙的榫卯设计实现了大跨度的空间覆盖。这些技术经验对于现代乡土建筑设计和传统建筑修缮具有重要的参考价值。</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3.4 屯堡文化的科学价值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3.4.3 农业文化遗产价值</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地区保存了完整的明代农耕体系，包括作物品种、农具、耕作技术和农业管理制度。特别是屯堡的稻作文化——从引水灌溉到插秧收割、从晒谷碾米到酿酒腌菜——构成了一套完整的农业文化遗产体系。鲍家屯古水利系统与稻作文化的结合，使其成为继浙江青田稻鱼共生系统、云南红河哈尼梯田之后，中国又一极具价值的农业文化遗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地区保存了完整的明代农耕体系，包括作物品种、农具、耕作技术和农业管理制度。特别是屯堡的稻作文化——从引水灌溉到插秧收割、从晒谷碾米到酿酒腌菜——构成了一套完整的农业文化遗产体系。鲍家屯古水利系统与稻作文化的结合，使其成为继浙江青田稻鱼共生系统、云南红河哈尼梯田之后，中国又一极具价值的农业文化遗产。</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3.4 屯堡文化的科学价值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3.4.1 古水利工程的科学智慧</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鲍家屯古水利系统是屯堡文化科学价值的集中体现。该系统充分利用自然地势，通过拦河坝、引水渠、分水闸的精密配合，实现了对水资源的科学调配。水利专家研究发现，鲍家屯水利系统的设计理念与现代水利工程的"水资源综合利用"原则高度吻合，体现了屯堡人高超的水利智慧。</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3.4.2 石木建筑的技术体系</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建筑的石木结构技术体系具有独特的科学价值。片石干砌技术——不施泥浆，仅靠石片之间的咬合和重力维持墙体稳定——是屯堡工匠的独创。这种技术既适应了喀斯特地区的气候条件（透气防潮），又满足了抗震需求（石墙有一定柔性）。</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3.4.3 农业文化遗产价值</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地区保存了完整的明代农耕体系，包括作物品种、农具、耕作技术和农业管理制度。特别是屯堡的稻作文化——从引水灌溉到插秧收割、从晒谷碾米到酿酒腌菜——构成了一套完整的农业文化遗产体系。鲍家屯古水利系统与稻作文化的结合，使其成为继浙江青田稻鱼共生系统、云南红河哈尼梯田之后，中国又一极具价值的农业文化遗产...</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3.5 屯堡文化的经济价值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3.5 屯堡文化的经济价值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3.5.1 文化旅游的核心资源</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是安顺乃至贵州文化旅游的核心资源之一。天龙屯堡景区年接待游客超过100万人次，本寨、云山屯、旧州古镇等地的旅游热度持续攀升。屯堡文化旅游不仅带来了门票收入，更带动了餐饮、住宿、交通、文创等相关产业的发展。
 2026年，以"促文旅体融合·乐享旅居生活"为主题的第二十届贵州旅游产业发展大会上，屯堡作为贵州文旅融合发展的重要阵地受到重点关注，"屯堡旅居"成为贵州旅游的新名片。</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是安顺乃至贵州文化旅游的核心资源之一。天龙屯堡景区年接待游客超过100万人次，本寨、云山屯、旧州古镇等地的旅游热度持续攀升。屯堡文化旅游不仅带来了门票收入，更带动了餐饮、住宿、交通、文创等相关产业的发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2026年，以"促文旅体融合·乐享旅居生活"为主题的第二十届贵州旅游产业发展大会上，屯堡作为贵州文旅融合发展的重要阵地受到重点关注，"屯堡旅居"成为贵州旅游的新名片。</a:t>
            </a:r>
            <a:endParaRPr lang="en-US" sz="12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3.5 屯堡文化的经济价值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3.5.2 文创产业的创意源泉</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的视觉元素——地戏面具、凤阳汉装、石头建筑、刺绣纹样——为文创产品开发提供了丰富的创意素材。贵州大学"黔影新生"团队将地戏面具转化为AI动画角色，开发了表情包、盲盒、文创饰品等系列产品，在黄果树景区热销。类似的文创开发案例不断涌现，屯堡文化正在从"文化遗产"转化为"文化资产"。</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的视觉元素——地戏面具、凤阳汉装、石头建筑、刺绣纹样——为文创产品开发提供了丰富的创意素材。贵州大学"黔影新生"团队将地戏面具转化为AI动画角色，开发了表情包、盲盒、文创饰品等系列产品，在黄果树景区热销。类似的文创开发案例不断涌现，屯堡文化正在从"文化遗产"转化为"文化资产"。</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3.5 屯堡文化的经济价值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3.5.3 研学旅行的优质目的地</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的历史深度和体验价值使其成为研学旅行的理想目的地。学生可以在本寨测量古建筑的尺寸、绘制平面图；在鲍家屯考察古水利系统、做水流实验；在地戏传承人的指导下学习面具雕刻和地戏表演。这些体验式学习活动将书本知识与实地考察相结合，具有独特的教育价值。</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的历史深度和体验价值使其成为研学旅行的理想目的地。学生可以在本寨测量古建筑的尺寸、绘制平面图；在鲍家屯考察古水利系统、做水流实验；在地戏传承人的指导下学习面具雕刻和地戏表演。这些体验式学习活动将书本知识与实地考察相结合，具有独特的教育价值。</a:t>
            </a:r>
            <a:endParaRPr lang="en-US" sz="1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3.5 屯堡文化的经济价值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3.5.1 文化旅游的核心资源</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是安顺乃至贵州文化旅游的核心资源之一。天龙屯堡景区年接待游客超过100万人次，本寨、云山屯、旧州古镇等地的旅游热度持续攀升。屯堡文化旅游不仅带来了门票收入，更带动了餐饮、住宿、交通、文创等相关产业的发展。</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3.5.2 文创产业的创意源泉</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的视觉元素——地戏面具、凤阳汉装、石头建筑、刺绣纹样——为文创产品开发提供了丰富的创意素材。贵州大学"黔影新生"团队将地戏面具转化为AI动画角色，开发了表情包、盲盒、文创饰品等系列产品，在黄果树景区热销。类似的文创开发案例不断涌现，屯堡文化正在从"文化遗产"转化为"文化资产"。</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3.5.3 研学旅行的优质目的地</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的历史深度和体验价值使其成为研学旅行的理想目的地。学生可以在本寨测量古建筑的尺寸、绘制平面图；在鲍家屯考察古水利系统、做水流实验；在地戏传承人的指导下学习面具雕刻和地戏表演。这些体验式学习活动将书本知识与实地考察相结合，具有独特的教育价值。</a:t>
            </a:r>
            <a:endParaRPr lang="en-US" sz="11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3.6 屯堡文化的社会价值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3.6 屯堡文化的社会价值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3.6.1 铸牢中华民族共同体意识</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屯堡文化是中华民族"多元一体"格局的生动见证。六百年前，汉族屯军与西南少数民族在这片土地上相遇、交流、融合，共同开发西南边疆。屯堡文化既是汉族文化在西南边疆的坚守，也是汉族与少数民族文化交融的结晶。挖掘和弘扬屯堡文化中蕴含的民族团结基因，对于铸牢中华民族共同体意识具有重要的现实意义。</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是中华民族"多元一体"格局的生动见证。六百年前，汉族屯军与西南少数民族在这片土地上相遇、交流、融合，共同开发西南边疆。屯堡文化既是汉族文化在西南边疆的坚守，也是汉族与少数民族文化交融的结晶。挖掘和弘扬屯堡文化中蕴含的民族团结基因，对于铸牢中华民族共同体意识具有重要的现实意义。</a:t>
            </a:r>
            <a:endParaRPr lang="en-US" sz="12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3.6 屯堡文化的社会价值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3.6.2 乡村振兴的文化支撑</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在乡村振兴战略中，屯堡文化提供了独特的文化支撑。屯堡村寨的古建筑、传统技艺、民俗活动是乡村文化振兴的宝贵资源。通过发展文化旅游和文创产业，屯堡村寨正在走出一条"文化引领、产业支撑"的乡村振兴之路。本寨、鲍家屯等村寨的经验表明，文化资源的活化利用可以成为乡村振兴的有效路径。</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在乡村振兴战略中，屯堡文化提供了独特的文化支撑。屯堡村寨的古建筑、传统技艺、民俗活动是乡村文化振兴的宝贵资源。通过发展文化旅游和文创产业，屯堡村寨正在走出一条"文化引领、产业支撑"的乡村振兴之路。本寨、鲍家屯等村寨的经验表明，文化资源的活化利用可以成为乡村振兴的有效路径。</a:t>
            </a:r>
            <a:endParaRPr lang="en-US" sz="1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3.6 屯堡文化的社会价值</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3.6.3 文化自信的根基</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对屯堡人而言，屯堡文化是他们文化自信的根基。当自己的语言、服饰、建筑、戏剧从"落后的旧东西"变成"珍贵的文化遗产"时，屯堡人的文化自信得到了极大提升。这种自信不仅体现在老一辈对传统的坚守，更体现在年轻一代以创新方式传承和传播屯堡文化。</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对屯堡人而言，屯堡文化是他们文化自信的根基。当自己的语言、服饰、建筑、戏剧从"落后的旧东西"变成"珍贵的文化遗产"时，屯堡人的文化自信得到了极大提升。这种自信不仅体现在老一辈对传统的坚守，更体现在年轻一代以创新方式传承和传播屯堡文化。</a:t>
            </a:r>
            <a:endParaRPr lang="en-US" sz="1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3.6 屯堡文化的社会价值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3.6.1 铸牢中华民族共同体意识</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屯堡文化是中华民族"多元一体"格局的生动见证。六百年前，汉族屯军与西南少数民族在这片土地上相遇、交流、融合，共同开发西南边疆。屯堡文化既是汉族文化在西南边疆的坚守，也是汉族与少数民族文化交融的结晶。挖掘和弘扬屯堡文化中蕴含的民族团结基因，对于铸牢中华民族共同体意识具有重要的现实意义。</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3.6.2 乡村振兴的文化支撑</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在乡村振兴战略中，屯堡文化提供了独特的文化支撑。屯堡村寨的古建筑、传统技艺、民俗活动是乡村文化振兴的宝贵资源。通过发展文化旅游和文创产业，屯堡村寨正在走出一条"文化引领、产业支撑"的乡村振兴之路。本寨、鲍家屯等村寨的经验表明，文化资源的活化利用可以成为乡村振兴的有效路径。</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3.6.3 文化自信的根基</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对屯堡人而言，屯堡文化是他们文化自信的根基。当自己的语言、服饰、建筑、戏剧从"落后的旧东西"变成"珍贵的文化遗产"时，屯堡人的文化自信得到了极大提升。这种自信不仅体现在老一辈对传统的坚守，更体现在年轻一代以创新方式传承和传播屯堡文化。</a:t>
            </a:r>
            <a:endParaRPr lang="en-US" sz="11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3.7 "固态保护"与"活态传承"的辩证关系</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3.7 "固态保护"与"活态传承"的辩证关系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3.7.1 固态保护的基础地位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1/3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固态保护是对屯堡文化遗产的物质载体——古建筑、古水利设施、文物器具等——进行科学的修缮、维护和管理。固态保护是文化遗产保护的基础，没有物质载体的完好保存，活态传承就成了无源之水。
 安顺市在屯堡建筑保护方面做了大量工作。本寨、云山屯的古建筑群得到了系统修缮，天龙屯堡的沈万三故居完成了保护性修复，鲍家屯古水利系统持续得到维护。这些固态保护工作为屯堡文化的传承提供了坚实的物质基础。</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固态保护是对屯堡文化遗产的物质载体——古建筑、古水利设施、文物器具等——进行科学的修缮、维护和管理。固态保护是文化遗产保护的基础，没有物质载体的完好保存，活态传承就成了无源之水。</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市在屯堡建筑保护方面做了大量工作。本寨、云山屯的古建筑群得到了系统修缮，天龙屯堡的沈万三故居完成了保护性修复，鲍家屯古水利系统持续得到维护。这些固态保护工作为屯堡文化的传承提供了坚实的物质基础。</a:t>
            </a:r>
            <a:endParaRPr lang="en-US" sz="12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3.7 "固态保护"与"活态传承"的辩证关系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3.7.2 活态传承的核心地位</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2/3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活态传承是指让屯堡文化在当代社会中持续发挥功能，让传统技艺、民俗活动、生活方式在传承中创新发展。与固态保护不同，活态传承关注的是"人"——传承人、社区成员、文化消费者——他们在文化传承中的角色和作用。
 地戏传习所的设立、屯堡服饰制作技艺的培训、屯堡饮食的产业化发展，都是活态传承的具体实践。活态传承的关键在于：让传统文化在现代生活中找到新的定位和功能，使传承成为社区的内生需求而非外部强加的任务。</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活态传承是指让屯堡文化在当代社会中持续发挥功能，让传统技艺、民俗活动、生活方式在传承中创新发展。与固态保护不同，活态传承关注的是"人"——传承人、社区成员、文化消费者——他们在文化传承中的角色和作用。</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地戏传习所的设立、屯堡服饰制作技艺的培训、屯堡饮食的产业化发展，都是活态传承的具体实践。活态传承的关键在于：让传统文化在现代生活中找到新的定位和功能，使传承成为社区的内生需求而非外部强加的任务。</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640080"/>
          </a:xfrm>
          <a:prstGeom prst="rect">
            <a:avLst/>
          </a:prstGeom>
          <a:solidFill>
            <a:srgbClr val="065A82"/>
          </a:solidFill>
          <a:ln/>
        </p:spPr>
      </p:sp>
      <p:sp>
        <p:nvSpPr>
          <p:cNvPr id="3" name="Shape 1"/>
          <p:cNvSpPr/>
          <p:nvPr/>
        </p:nvSpPr>
        <p:spPr>
          <a:xfrm>
            <a:off x="0" y="0"/>
            <a:ext cx="73152" cy="640080"/>
          </a:xfrm>
          <a:prstGeom prst="rect">
            <a:avLst/>
          </a:prstGeom>
          <a:solidFill>
            <a:srgbClr val="F59E0B"/>
          </a:solidFill>
          <a:ln/>
        </p:spPr>
      </p:sp>
      <p:sp>
        <p:nvSpPr>
          <p:cNvPr id="4" name="Text 2"/>
          <p:cNvSpPr/>
          <p:nvPr/>
        </p:nvSpPr>
        <p:spPr>
          <a:xfrm>
            <a:off x="274320" y="45720"/>
            <a:ext cx="5486400" cy="274320"/>
          </a:xfrm>
          <a:prstGeom prst="rect">
            <a:avLst/>
          </a:prstGeom>
          <a:noFill/>
          <a:ln/>
        </p:spPr>
        <p:txBody>
          <a:bodyPr wrap="square" lIns="0" tIns="0" rIns="0" bIns="0" rtlCol="0" anchor="ctr"/>
          <a:lstStyle/>
          <a:p>
            <a:pPr algn="l" indent="0" marL="0">
              <a:buNone/>
            </a:pPr>
            <a:r>
              <a:rPr lang="en-US" sz="1100" dirty="0">
                <a:solidFill>
                  <a:srgbClr val="E8F4F8"/>
                </a:solidFill>
                <a:latin typeface="Calibri" pitchFamily="34" charset="0"/>
                <a:ea typeface="Calibri" pitchFamily="34" charset="-122"/>
                <a:cs typeface="Calibri" pitchFamily="34" charset="-120"/>
              </a:rPr>
              <a:t>3.7 "固态保护"与"活态传承"的辩证关系</a:t>
            </a:r>
            <a:endParaRPr lang="en-US" sz="1100" dirty="0"/>
          </a:p>
        </p:txBody>
      </p:sp>
      <p:sp>
        <p:nvSpPr>
          <p:cNvPr id="5" name="Text 3"/>
          <p:cNvSpPr/>
          <p:nvPr/>
        </p:nvSpPr>
        <p:spPr>
          <a:xfrm>
            <a:off x="274320" y="292608"/>
            <a:ext cx="7772400" cy="320040"/>
          </a:xfrm>
          <a:prstGeom prst="rect">
            <a:avLst/>
          </a:prstGeom>
          <a:noFill/>
          <a:ln/>
        </p:spPr>
        <p:txBody>
          <a:bodyPr wrap="square" lIns="0" tIns="0" rIns="0" bIns="0" rtlCol="0" anchor="ctr"/>
          <a:lstStyle/>
          <a:p>
            <a:pPr algn="l" indent="0" marL="0">
              <a:buNone/>
            </a:pPr>
            <a:r>
              <a:rPr lang="en-US" sz="1800" b="1" dirty="0">
                <a:solidFill>
                  <a:srgbClr val="FFFFFF"/>
                </a:solidFill>
                <a:latin typeface="Georgia" pitchFamily="34" charset="0"/>
                <a:ea typeface="Georgia" pitchFamily="34" charset="-122"/>
                <a:cs typeface="Georgia" pitchFamily="34" charset="-120"/>
              </a:rPr>
              <a:t>3.7.3 二者的辩证统一</a:t>
            </a:r>
            <a:endParaRPr lang="en-US" sz="1800" dirty="0"/>
          </a:p>
        </p:txBody>
      </p:sp>
      <p:sp>
        <p:nvSpPr>
          <p:cNvPr id="6" name="Text 4"/>
          <p:cNvSpPr/>
          <p:nvPr/>
        </p:nvSpPr>
        <p:spPr>
          <a:xfrm>
            <a:off x="7772400" y="182880"/>
            <a:ext cx="1097280" cy="274320"/>
          </a:xfrm>
          <a:prstGeom prst="rect">
            <a:avLst/>
          </a:prstGeom>
          <a:noFill/>
          <a:ln/>
        </p:spPr>
        <p:txBody>
          <a:bodyPr wrap="square" lIns="0" tIns="0" rIns="0" bIns="0" rtlCol="0" anchor="ctr"/>
          <a:lstStyle/>
          <a:p>
            <a:pPr algn="r" indent="0" marL="0">
              <a:buNone/>
            </a:pPr>
            <a:r>
              <a:rPr lang="en-US" sz="1100" dirty="0">
                <a:solidFill>
                  <a:srgbClr val="E8F4F8"/>
                </a:solidFill>
                <a:latin typeface="Calibri" pitchFamily="34" charset="0"/>
                <a:ea typeface="Calibri" pitchFamily="34" charset="-122"/>
                <a:cs typeface="Calibri" pitchFamily="34" charset="-120"/>
              </a:rPr>
              <a:t>3/3</a:t>
            </a:r>
            <a:endParaRPr lang="en-US" sz="1100" dirty="0"/>
          </a:p>
        </p:txBody>
      </p:sp>
      <p:sp>
        <p:nvSpPr>
          <p:cNvPr id="7" name="Text 5"/>
          <p:cNvSpPr/>
          <p:nvPr/>
        </p:nvSpPr>
        <p:spPr>
          <a:xfrm>
            <a:off x="457200" y="914400"/>
            <a:ext cx="8229600" cy="1097280"/>
          </a:xfrm>
          <a:prstGeom prst="rect">
            <a:avLst/>
          </a:prstGeom>
          <a:noFill/>
          <a:ln/>
        </p:spPr>
        <p:txBody>
          <a:bodyPr wrap="square" lIns="0" tIns="0" rIns="0" bIns="0"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固态保护和活态传承不是非此即彼的选择，而是相辅相成的统一体。固态保护为活态传承提供物质空间和载体，活态传承为固态保护赋予文化意义和动力。一座修缮完好的屯堡老宅，如果没有人居住和使用，终究只是博物馆里的展品；而一项活态传承的技艺，如果没有适当的物质空间和设备条件，也难以持续发展。
 安顺市提出的"固态保护+活态传承"双轮驱动模式，正是在这一辩证关系基础上形成的文化遗产保护新理念，为屯堡文化的可持续发展提供了方法论指导。
 屯堡文化的当代价值涵盖历史、艺术、科学、经济和社会五个维度。历史价值体现在它是明代军事制度和汉族移民史的活态证据；艺术价值体现在地戏、建筑、服饰等艺术形式中；科学价值以鲍家屯古水利工程和石木建筑技术为代表；经济价值体现在文化旅游、文创产业和研学旅行中；社会价值则体现为铸牢中华民族共同体意识、推动乡村振兴和增强文化自信。处理"固态保护"与"活态传承"的辩证关系，是屯堡文化可持...</a:t>
            </a:r>
            <a:endParaRPr lang="en-US" sz="1300" dirty="0"/>
          </a:p>
        </p:txBody>
      </p:sp>
      <p:sp>
        <p:nvSpPr>
          <p:cNvPr id="8" name="Text 6"/>
          <p:cNvSpPr/>
          <p:nvPr/>
        </p:nvSpPr>
        <p:spPr>
          <a:xfrm>
            <a:off x="457200" y="2103120"/>
            <a:ext cx="8229600" cy="2468880"/>
          </a:xfrm>
          <a:prstGeom prst="rect">
            <a:avLst/>
          </a:prstGeom>
          <a:noFill/>
          <a:ln/>
        </p:spPr>
        <p:txBody>
          <a:bodyPr wrap="square" lIns="0" tIns="0" rIns="0" bIns="0" rtlCol="0" anchor="t"/>
          <a:lstStyle/>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固态保护和活态传承不是非此即彼的选择，而是相辅相成的统一体。固态保护为活态传承提供物质空间和载体，活态传承为固态保护赋予文化意义和动力。一座修缮完好的屯堡老宅，如果没有人居住和使用，终究只是博物馆里的展品；而一项活态传承的技艺，如果没有适当的物质空间和设备条件，也难以持续发展。</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安顺市提出的"固态保护+活态传承"双轮驱动模式，正是在这一辩证关系基础上形成的文化遗产保护新理念，为屯堡文化的可持续发展提供了方法论指导。</a:t>
            </a:r>
            <a:endParaRPr lang="en-US" sz="1200" dirty="0"/>
          </a:p>
          <a:p>
            <a:pPr algn="l" marL="342900" indent="-342900">
              <a:spcAft>
                <a:spcPts val="600"/>
              </a:spcAft>
              <a:buSzPct val="100000"/>
              <a:buChar char="•"/>
            </a:pPr>
            <a:r>
              <a:rPr lang="en-US" sz="1200" dirty="0">
                <a:solidFill>
                  <a:srgbClr val="1E293B"/>
                </a:solidFill>
                <a:latin typeface="Calibri" pitchFamily="34" charset="0"/>
                <a:ea typeface="Calibri" pitchFamily="34" charset="-122"/>
                <a:cs typeface="Calibri" pitchFamily="34" charset="-120"/>
              </a:rPr>
              <a:t>屯堡文化的当代价值涵盖历史、艺术、科学、经济和社会五个维度。历史价值体现在它是明代军事制度和汉族移民史的活态证据；艺术价值体现在地戏、建筑、服饰等艺术形式中；科学价值以鲍家屯古水利工程和石木建筑技术为代表；经济价值体现在文化旅游、文创产业和研学旅行中；社会价值则体现为铸牢中华民族共同体意识、推动乡村振兴和增强文化自信。处理"固态保护"与"活态传承"的辩证关系，是屯堡文化可持续发展的关键。</a:t>
            </a:r>
            <a:endParaRPr lang="en-US" sz="12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400" b="1" dirty="0">
                <a:solidFill>
                  <a:srgbClr val="FFFFFF"/>
                </a:solidFill>
                <a:latin typeface="Georgia" pitchFamily="34" charset="0"/>
                <a:ea typeface="Georgia" pitchFamily="34" charset="-122"/>
                <a:cs typeface="Georgia" pitchFamily="34" charset="-120"/>
              </a:rPr>
              <a:t>3.7 "固态保护"与"活态传承"的辩证关系 — 要点回顾</a:t>
            </a:r>
            <a:endParaRPr lang="en-US" sz="2400" dirty="0"/>
          </a:p>
        </p:txBody>
      </p:sp>
      <p:sp>
        <p:nvSpPr>
          <p:cNvPr id="4" name="Shape 2"/>
          <p:cNvSpPr/>
          <p:nvPr/>
        </p:nvSpPr>
        <p:spPr>
          <a:xfrm>
            <a:off x="457200" y="1005840"/>
            <a:ext cx="320040" cy="320040"/>
          </a:xfrm>
          <a:prstGeom prst="ellipse">
            <a:avLst/>
          </a:prstGeom>
          <a:solidFill>
            <a:srgbClr val="10B981"/>
          </a:solidFill>
          <a:ln/>
        </p:spPr>
      </p:sp>
      <p:sp>
        <p:nvSpPr>
          <p:cNvPr id="5" name="Text 3"/>
          <p:cNvSpPr/>
          <p:nvPr/>
        </p:nvSpPr>
        <p:spPr>
          <a:xfrm>
            <a:off x="457200" y="100584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p:nvPr/>
        </p:nvSpPr>
        <p:spPr>
          <a:xfrm>
            <a:off x="914400" y="98755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3.7.1 固态保护的基础地位</a:t>
            </a:r>
            <a:endParaRPr lang="en-US" sz="1400" dirty="0"/>
          </a:p>
        </p:txBody>
      </p:sp>
      <p:sp>
        <p:nvSpPr>
          <p:cNvPr id="7" name="Text 5"/>
          <p:cNvSpPr/>
          <p:nvPr/>
        </p:nvSpPr>
        <p:spPr>
          <a:xfrm>
            <a:off x="914400" y="126187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固态保护是对屯堡文化遗产的物质载体——古建筑、古水利设施、文物器具等——进行科学的修缮、维护和管理。固态保护是文化遗产保护的基础，没有物质载体的完好保存，活态传承就成了无源之水。</a:t>
            </a:r>
            <a:endParaRPr lang="en-US" sz="1100" dirty="0"/>
          </a:p>
        </p:txBody>
      </p:sp>
      <p:sp>
        <p:nvSpPr>
          <p:cNvPr id="8" name="Shape 6"/>
          <p:cNvSpPr/>
          <p:nvPr/>
        </p:nvSpPr>
        <p:spPr>
          <a:xfrm>
            <a:off x="457200" y="1645920"/>
            <a:ext cx="320040" cy="320040"/>
          </a:xfrm>
          <a:prstGeom prst="ellipse">
            <a:avLst/>
          </a:prstGeom>
          <a:solidFill>
            <a:srgbClr val="10B981"/>
          </a:solidFill>
          <a:ln/>
        </p:spPr>
      </p:sp>
      <p:sp>
        <p:nvSpPr>
          <p:cNvPr id="9" name="Text 7"/>
          <p:cNvSpPr/>
          <p:nvPr/>
        </p:nvSpPr>
        <p:spPr>
          <a:xfrm>
            <a:off x="457200" y="164592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0" name="Text 8"/>
          <p:cNvSpPr/>
          <p:nvPr/>
        </p:nvSpPr>
        <p:spPr>
          <a:xfrm>
            <a:off x="914400" y="162763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3.7.2 活态传承的核心地位</a:t>
            </a:r>
            <a:endParaRPr lang="en-US" sz="1400" dirty="0"/>
          </a:p>
        </p:txBody>
      </p:sp>
      <p:sp>
        <p:nvSpPr>
          <p:cNvPr id="11" name="Text 9"/>
          <p:cNvSpPr/>
          <p:nvPr/>
        </p:nvSpPr>
        <p:spPr>
          <a:xfrm>
            <a:off x="914400" y="190195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活态传承是指让屯堡文化在当代社会中持续发挥功能，让传统技艺、民俗活动、生活方式在传承中创新发展。与固态保护不同，活态传承关注的是"人"——传承人、社区成员、文化消费者——他们在文化传承中的角色和作用。</a:t>
            </a:r>
            <a:endParaRPr lang="en-US" sz="1100" dirty="0"/>
          </a:p>
        </p:txBody>
      </p:sp>
      <p:sp>
        <p:nvSpPr>
          <p:cNvPr id="12" name="Shape 10"/>
          <p:cNvSpPr/>
          <p:nvPr/>
        </p:nvSpPr>
        <p:spPr>
          <a:xfrm>
            <a:off x="457200" y="2286000"/>
            <a:ext cx="320040" cy="320040"/>
          </a:xfrm>
          <a:prstGeom prst="ellipse">
            <a:avLst/>
          </a:prstGeom>
          <a:solidFill>
            <a:srgbClr val="10B981"/>
          </a:solidFill>
          <a:ln/>
        </p:spPr>
      </p:sp>
      <p:sp>
        <p:nvSpPr>
          <p:cNvPr id="13" name="Text 11"/>
          <p:cNvSpPr/>
          <p:nvPr/>
        </p:nvSpPr>
        <p:spPr>
          <a:xfrm>
            <a:off x="457200" y="2286000"/>
            <a:ext cx="320040" cy="320040"/>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4" name="Text 12"/>
          <p:cNvSpPr/>
          <p:nvPr/>
        </p:nvSpPr>
        <p:spPr>
          <a:xfrm>
            <a:off x="914400" y="2267712"/>
            <a:ext cx="7772400" cy="274320"/>
          </a:xfrm>
          <a:prstGeom prst="rect">
            <a:avLst/>
          </a:prstGeom>
          <a:noFill/>
          <a:ln/>
        </p:spPr>
        <p:txBody>
          <a:bodyPr wrap="square" lIns="0" tIns="0" rIns="0" bIns="0" rtlCol="0" anchor="ctr"/>
          <a:lstStyle/>
          <a:p>
            <a:pPr algn="l" indent="0" marL="0">
              <a:buNone/>
            </a:pPr>
            <a:r>
              <a:rPr lang="en-US" sz="1400" b="1" dirty="0">
                <a:solidFill>
                  <a:srgbClr val="065A82"/>
                </a:solidFill>
                <a:latin typeface="Calibri" pitchFamily="34" charset="0"/>
                <a:ea typeface="Calibri" pitchFamily="34" charset="-122"/>
                <a:cs typeface="Calibri" pitchFamily="34" charset="-120"/>
              </a:rPr>
              <a:t>3.7.3 二者的辩证统一</a:t>
            </a:r>
            <a:endParaRPr lang="en-US" sz="1400" dirty="0"/>
          </a:p>
        </p:txBody>
      </p:sp>
      <p:sp>
        <p:nvSpPr>
          <p:cNvPr id="15" name="Text 13"/>
          <p:cNvSpPr/>
          <p:nvPr/>
        </p:nvSpPr>
        <p:spPr>
          <a:xfrm>
            <a:off x="914400" y="2542032"/>
            <a:ext cx="7772400" cy="274320"/>
          </a:xfrm>
          <a:prstGeom prst="rect">
            <a:avLst/>
          </a:prstGeom>
          <a:noFill/>
          <a:ln/>
        </p:spPr>
        <p:txBody>
          <a:bodyPr wrap="square" lIns="0" tIns="0" rIns="0" bIns="0" rtlCol="0" anchor="ctr"/>
          <a:lstStyle/>
          <a:p>
            <a:pPr algn="l" indent="0" marL="0">
              <a:buNone/>
            </a:pPr>
            <a:r>
              <a:rPr lang="en-US" sz="1100" dirty="0">
                <a:solidFill>
                  <a:srgbClr val="64748B"/>
                </a:solidFill>
                <a:latin typeface="Calibri" pitchFamily="34" charset="0"/>
                <a:ea typeface="Calibri" pitchFamily="34" charset="-122"/>
                <a:cs typeface="Calibri" pitchFamily="34" charset="-120"/>
              </a:rPr>
              <a:t>固态保护和活态传承不是非此即彼的选择，而是相辅相成的统一体。固态保护为活态传承提供物质空间和载体，活态传承为固态保护赋予文化意义和动力。一座修缮完好的屯堡老宅，如果没有人居住和使用，终究只是博物馆里的展品；而一项活态传承的技艺，如果没有适当的物质空间和设备条件，也难以持续发展。</a:t>
            </a:r>
            <a:endParaRPr lang="en-US" sz="11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8 节 / 共 8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
        <p:nvSpPr>
          <p:cNvPr id="4" name="Shape 2"/>
          <p:cNvSpPr/>
          <p:nvPr/>
        </p:nvSpPr>
        <p:spPr>
          <a:xfrm>
            <a:off x="457200" y="1005840"/>
            <a:ext cx="3931920" cy="457200"/>
          </a:xfrm>
          <a:prstGeom prst="rect">
            <a:avLst/>
          </a:prstGeom>
          <a:solidFill>
            <a:srgbClr val="F8FAFC"/>
          </a:solidFill>
          <a:ln/>
        </p:spPr>
      </p:sp>
      <p:sp>
        <p:nvSpPr>
          <p:cNvPr id="5" name="Shape 3"/>
          <p:cNvSpPr/>
          <p:nvPr/>
        </p:nvSpPr>
        <p:spPr>
          <a:xfrm>
            <a:off x="457200" y="1005840"/>
            <a:ext cx="54864" cy="457200"/>
          </a:xfrm>
          <a:prstGeom prst="rect">
            <a:avLst/>
          </a:prstGeom>
          <a:solidFill>
            <a:srgbClr val="1C7293"/>
          </a:solidFill>
          <a:ln/>
        </p:spPr>
      </p:sp>
      <p:sp>
        <p:nvSpPr>
          <p:cNvPr id="6" name="Text 4"/>
          <p:cNvSpPr/>
          <p:nvPr/>
        </p:nvSpPr>
        <p:spPr>
          <a:xfrm>
            <a:off x="59436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3.1.1 世界遗产的价值标准</a:t>
            </a:r>
            <a:endParaRPr lang="en-US" sz="1200" dirty="0"/>
          </a:p>
        </p:txBody>
      </p:sp>
      <p:sp>
        <p:nvSpPr>
          <p:cNvPr id="7" name="Shape 5"/>
          <p:cNvSpPr/>
          <p:nvPr/>
        </p:nvSpPr>
        <p:spPr>
          <a:xfrm>
            <a:off x="457200" y="1508760"/>
            <a:ext cx="3931920" cy="457200"/>
          </a:xfrm>
          <a:prstGeom prst="rect">
            <a:avLst/>
          </a:prstGeom>
          <a:solidFill>
            <a:srgbClr val="F8FAFC"/>
          </a:solidFill>
          <a:ln/>
        </p:spPr>
      </p:sp>
      <p:sp>
        <p:nvSpPr>
          <p:cNvPr id="8" name="Shape 6"/>
          <p:cNvSpPr/>
          <p:nvPr/>
        </p:nvSpPr>
        <p:spPr>
          <a:xfrm>
            <a:off x="457200" y="1508760"/>
            <a:ext cx="54864" cy="457200"/>
          </a:xfrm>
          <a:prstGeom prst="rect">
            <a:avLst/>
          </a:prstGeom>
          <a:solidFill>
            <a:srgbClr val="1C7293"/>
          </a:solidFill>
          <a:ln/>
        </p:spPr>
      </p:sp>
      <p:sp>
        <p:nvSpPr>
          <p:cNvPr id="9" name="Text 7"/>
          <p:cNvSpPr/>
          <p:nvPr/>
        </p:nvSpPr>
        <p:spPr>
          <a:xfrm>
            <a:off x="59436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3.1.2 中国文物保护的价值观</a:t>
            </a:r>
            <a:endParaRPr lang="en-US" sz="1200" dirty="0"/>
          </a:p>
        </p:txBody>
      </p:sp>
      <p:sp>
        <p:nvSpPr>
          <p:cNvPr id="10" name="Shape 8"/>
          <p:cNvSpPr/>
          <p:nvPr/>
        </p:nvSpPr>
        <p:spPr>
          <a:xfrm>
            <a:off x="457200" y="2011680"/>
            <a:ext cx="3931920" cy="457200"/>
          </a:xfrm>
          <a:prstGeom prst="rect">
            <a:avLst/>
          </a:prstGeom>
          <a:solidFill>
            <a:srgbClr val="F8FAFC"/>
          </a:solidFill>
          <a:ln/>
        </p:spPr>
      </p:sp>
      <p:sp>
        <p:nvSpPr>
          <p:cNvPr id="11" name="Shape 9"/>
          <p:cNvSpPr/>
          <p:nvPr/>
        </p:nvSpPr>
        <p:spPr>
          <a:xfrm>
            <a:off x="457200" y="2011680"/>
            <a:ext cx="54864" cy="457200"/>
          </a:xfrm>
          <a:prstGeom prst="rect">
            <a:avLst/>
          </a:prstGeom>
          <a:solidFill>
            <a:srgbClr val="1C7293"/>
          </a:solidFill>
          <a:ln/>
        </p:spPr>
      </p:sp>
      <p:sp>
        <p:nvSpPr>
          <p:cNvPr id="12" name="Text 10"/>
          <p:cNvSpPr/>
          <p:nvPr/>
        </p:nvSpPr>
        <p:spPr>
          <a:xfrm>
            <a:off x="59436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3.1.3 非物质文化遗产的价值维度</a:t>
            </a:r>
            <a:endParaRPr lang="en-US" sz="1200" dirty="0"/>
          </a:p>
        </p:txBody>
      </p:sp>
      <p:sp>
        <p:nvSpPr>
          <p:cNvPr id="13" name="Shape 11"/>
          <p:cNvSpPr/>
          <p:nvPr/>
        </p:nvSpPr>
        <p:spPr>
          <a:xfrm>
            <a:off x="457200" y="2514600"/>
            <a:ext cx="3931920" cy="457200"/>
          </a:xfrm>
          <a:prstGeom prst="rect">
            <a:avLst/>
          </a:prstGeom>
          <a:solidFill>
            <a:srgbClr val="F8FAFC"/>
          </a:solidFill>
          <a:ln/>
        </p:spPr>
      </p:sp>
      <p:sp>
        <p:nvSpPr>
          <p:cNvPr id="14" name="Shape 12"/>
          <p:cNvSpPr/>
          <p:nvPr/>
        </p:nvSpPr>
        <p:spPr>
          <a:xfrm>
            <a:off x="457200" y="2514600"/>
            <a:ext cx="54864" cy="457200"/>
          </a:xfrm>
          <a:prstGeom prst="rect">
            <a:avLst/>
          </a:prstGeom>
          <a:solidFill>
            <a:srgbClr val="1C7293"/>
          </a:solidFill>
          <a:ln/>
        </p:spPr>
      </p:sp>
      <p:sp>
        <p:nvSpPr>
          <p:cNvPr id="15" name="Text 13"/>
          <p:cNvSpPr/>
          <p:nvPr/>
        </p:nvSpPr>
        <p:spPr>
          <a:xfrm>
            <a:off x="59436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3.2.1 明代军事制度的活态证据</a:t>
            </a:r>
            <a:endParaRPr lang="en-US" sz="1200" dirty="0"/>
          </a:p>
        </p:txBody>
      </p:sp>
      <p:sp>
        <p:nvSpPr>
          <p:cNvPr id="16" name="Shape 14"/>
          <p:cNvSpPr/>
          <p:nvPr/>
        </p:nvSpPr>
        <p:spPr>
          <a:xfrm>
            <a:off x="457200" y="3017520"/>
            <a:ext cx="3931920" cy="457200"/>
          </a:xfrm>
          <a:prstGeom prst="rect">
            <a:avLst/>
          </a:prstGeom>
          <a:solidFill>
            <a:srgbClr val="F8FAFC"/>
          </a:solidFill>
          <a:ln/>
        </p:spPr>
      </p:sp>
      <p:sp>
        <p:nvSpPr>
          <p:cNvPr id="17" name="Shape 15"/>
          <p:cNvSpPr/>
          <p:nvPr/>
        </p:nvSpPr>
        <p:spPr>
          <a:xfrm>
            <a:off x="457200" y="3017520"/>
            <a:ext cx="54864" cy="457200"/>
          </a:xfrm>
          <a:prstGeom prst="rect">
            <a:avLst/>
          </a:prstGeom>
          <a:solidFill>
            <a:srgbClr val="1C7293"/>
          </a:solidFill>
          <a:ln/>
        </p:spPr>
      </p:sp>
      <p:sp>
        <p:nvSpPr>
          <p:cNvPr id="18" name="Text 16"/>
          <p:cNvSpPr/>
          <p:nvPr/>
        </p:nvSpPr>
        <p:spPr>
          <a:xfrm>
            <a:off x="59436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3.2.2 汉族移民史的关键样本</a:t>
            </a:r>
            <a:endParaRPr lang="en-US" sz="1200" dirty="0"/>
          </a:p>
        </p:txBody>
      </p:sp>
      <p:sp>
        <p:nvSpPr>
          <p:cNvPr id="19" name="Shape 17"/>
          <p:cNvSpPr/>
          <p:nvPr/>
        </p:nvSpPr>
        <p:spPr>
          <a:xfrm>
            <a:off x="457200" y="3520440"/>
            <a:ext cx="3931920" cy="457200"/>
          </a:xfrm>
          <a:prstGeom prst="rect">
            <a:avLst/>
          </a:prstGeom>
          <a:solidFill>
            <a:srgbClr val="F8FAFC"/>
          </a:solidFill>
          <a:ln/>
        </p:spPr>
      </p:sp>
      <p:sp>
        <p:nvSpPr>
          <p:cNvPr id="20" name="Shape 18"/>
          <p:cNvSpPr/>
          <p:nvPr/>
        </p:nvSpPr>
        <p:spPr>
          <a:xfrm>
            <a:off x="457200" y="3520440"/>
            <a:ext cx="54864" cy="457200"/>
          </a:xfrm>
          <a:prstGeom prst="rect">
            <a:avLst/>
          </a:prstGeom>
          <a:solidFill>
            <a:srgbClr val="1C7293"/>
          </a:solidFill>
          <a:ln/>
        </p:spPr>
      </p:sp>
      <p:sp>
        <p:nvSpPr>
          <p:cNvPr id="21" name="Text 19"/>
          <p:cNvSpPr/>
          <p:nvPr/>
        </p:nvSpPr>
        <p:spPr>
          <a:xfrm>
            <a:off x="59436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3.2.3 民族交往交流交融的生动范例</a:t>
            </a:r>
            <a:endParaRPr lang="en-US" sz="1200" dirty="0"/>
          </a:p>
        </p:txBody>
      </p:sp>
      <p:sp>
        <p:nvSpPr>
          <p:cNvPr id="22" name="Shape 20"/>
          <p:cNvSpPr/>
          <p:nvPr/>
        </p:nvSpPr>
        <p:spPr>
          <a:xfrm>
            <a:off x="457200" y="4023360"/>
            <a:ext cx="3931920" cy="457200"/>
          </a:xfrm>
          <a:prstGeom prst="rect">
            <a:avLst/>
          </a:prstGeom>
          <a:solidFill>
            <a:srgbClr val="F8FAFC"/>
          </a:solidFill>
          <a:ln/>
        </p:spPr>
      </p:sp>
      <p:sp>
        <p:nvSpPr>
          <p:cNvPr id="23" name="Shape 21"/>
          <p:cNvSpPr/>
          <p:nvPr/>
        </p:nvSpPr>
        <p:spPr>
          <a:xfrm>
            <a:off x="457200" y="4023360"/>
            <a:ext cx="54864" cy="457200"/>
          </a:xfrm>
          <a:prstGeom prst="rect">
            <a:avLst/>
          </a:prstGeom>
          <a:solidFill>
            <a:srgbClr val="1C7293"/>
          </a:solidFill>
          <a:ln/>
        </p:spPr>
      </p:sp>
      <p:sp>
        <p:nvSpPr>
          <p:cNvPr id="24" name="Text 22"/>
          <p:cNvSpPr/>
          <p:nvPr/>
        </p:nvSpPr>
        <p:spPr>
          <a:xfrm>
            <a:off x="59436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3.3.1 地戏的艺术独特性</a:t>
            </a:r>
            <a:endParaRPr lang="en-US" sz="1200" dirty="0"/>
          </a:p>
        </p:txBody>
      </p:sp>
      <p:sp>
        <p:nvSpPr>
          <p:cNvPr id="25" name="Shape 23"/>
          <p:cNvSpPr/>
          <p:nvPr/>
        </p:nvSpPr>
        <p:spPr>
          <a:xfrm>
            <a:off x="457200" y="4526280"/>
            <a:ext cx="3931920" cy="457200"/>
          </a:xfrm>
          <a:prstGeom prst="rect">
            <a:avLst/>
          </a:prstGeom>
          <a:solidFill>
            <a:srgbClr val="F8FAFC"/>
          </a:solidFill>
          <a:ln/>
        </p:spPr>
      </p:sp>
      <p:sp>
        <p:nvSpPr>
          <p:cNvPr id="26" name="Shape 24"/>
          <p:cNvSpPr/>
          <p:nvPr/>
        </p:nvSpPr>
        <p:spPr>
          <a:xfrm>
            <a:off x="457200" y="4526280"/>
            <a:ext cx="54864" cy="457200"/>
          </a:xfrm>
          <a:prstGeom prst="rect">
            <a:avLst/>
          </a:prstGeom>
          <a:solidFill>
            <a:srgbClr val="1C7293"/>
          </a:solidFill>
          <a:ln/>
        </p:spPr>
      </p:sp>
      <p:sp>
        <p:nvSpPr>
          <p:cNvPr id="27" name="Text 25"/>
          <p:cNvSpPr/>
          <p:nvPr/>
        </p:nvSpPr>
        <p:spPr>
          <a:xfrm>
            <a:off x="59436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3.3.2 屯堡建筑的美学特征</a:t>
            </a:r>
            <a:endParaRPr lang="en-US" sz="1200" dirty="0"/>
          </a:p>
        </p:txBody>
      </p:sp>
      <p:sp>
        <p:nvSpPr>
          <p:cNvPr id="28" name="Shape 26"/>
          <p:cNvSpPr/>
          <p:nvPr/>
        </p:nvSpPr>
        <p:spPr>
          <a:xfrm>
            <a:off x="457200" y="5029200"/>
            <a:ext cx="3931920" cy="457200"/>
          </a:xfrm>
          <a:prstGeom prst="rect">
            <a:avLst/>
          </a:prstGeom>
          <a:solidFill>
            <a:srgbClr val="F8FAFC"/>
          </a:solidFill>
          <a:ln/>
        </p:spPr>
      </p:sp>
      <p:sp>
        <p:nvSpPr>
          <p:cNvPr id="29" name="Shape 27"/>
          <p:cNvSpPr/>
          <p:nvPr/>
        </p:nvSpPr>
        <p:spPr>
          <a:xfrm>
            <a:off x="457200" y="5029200"/>
            <a:ext cx="54864" cy="457200"/>
          </a:xfrm>
          <a:prstGeom prst="rect">
            <a:avLst/>
          </a:prstGeom>
          <a:solidFill>
            <a:srgbClr val="1C7293"/>
          </a:solidFill>
          <a:ln/>
        </p:spPr>
      </p:sp>
      <p:sp>
        <p:nvSpPr>
          <p:cNvPr id="30" name="Text 28"/>
          <p:cNvSpPr/>
          <p:nvPr/>
        </p:nvSpPr>
        <p:spPr>
          <a:xfrm>
            <a:off x="59436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3.3.3 屯堡服饰与刺绣艺术</a:t>
            </a:r>
            <a:endParaRPr lang="en-US" sz="1200" dirty="0"/>
          </a:p>
        </p:txBody>
      </p:sp>
      <p:sp>
        <p:nvSpPr>
          <p:cNvPr id="31" name="Shape 29"/>
          <p:cNvSpPr/>
          <p:nvPr/>
        </p:nvSpPr>
        <p:spPr>
          <a:xfrm>
            <a:off x="457200" y="5532120"/>
            <a:ext cx="3931920" cy="457200"/>
          </a:xfrm>
          <a:prstGeom prst="rect">
            <a:avLst/>
          </a:prstGeom>
          <a:solidFill>
            <a:srgbClr val="F8FAFC"/>
          </a:solidFill>
          <a:ln/>
        </p:spPr>
      </p:sp>
      <p:sp>
        <p:nvSpPr>
          <p:cNvPr id="32" name="Shape 30"/>
          <p:cNvSpPr/>
          <p:nvPr/>
        </p:nvSpPr>
        <p:spPr>
          <a:xfrm>
            <a:off x="457200" y="5532120"/>
            <a:ext cx="54864" cy="457200"/>
          </a:xfrm>
          <a:prstGeom prst="rect">
            <a:avLst/>
          </a:prstGeom>
          <a:solidFill>
            <a:srgbClr val="1C7293"/>
          </a:solidFill>
          <a:ln/>
        </p:spPr>
      </p:sp>
      <p:sp>
        <p:nvSpPr>
          <p:cNvPr id="33" name="Text 31"/>
          <p:cNvSpPr/>
          <p:nvPr/>
        </p:nvSpPr>
        <p:spPr>
          <a:xfrm>
            <a:off x="594360" y="55321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3.4.1 古水利工程的科学智慧</a:t>
            </a:r>
            <a:endParaRPr lang="en-US" sz="1200" dirty="0"/>
          </a:p>
        </p:txBody>
      </p:sp>
      <p:sp>
        <p:nvSpPr>
          <p:cNvPr id="34" name="Shape 32"/>
          <p:cNvSpPr/>
          <p:nvPr/>
        </p:nvSpPr>
        <p:spPr>
          <a:xfrm>
            <a:off x="457200" y="6035040"/>
            <a:ext cx="3931920" cy="457200"/>
          </a:xfrm>
          <a:prstGeom prst="rect">
            <a:avLst/>
          </a:prstGeom>
          <a:solidFill>
            <a:srgbClr val="F8FAFC"/>
          </a:solidFill>
          <a:ln/>
        </p:spPr>
      </p:sp>
      <p:sp>
        <p:nvSpPr>
          <p:cNvPr id="35" name="Shape 33"/>
          <p:cNvSpPr/>
          <p:nvPr/>
        </p:nvSpPr>
        <p:spPr>
          <a:xfrm>
            <a:off x="457200" y="6035040"/>
            <a:ext cx="54864" cy="457200"/>
          </a:xfrm>
          <a:prstGeom prst="rect">
            <a:avLst/>
          </a:prstGeom>
          <a:solidFill>
            <a:srgbClr val="1C7293"/>
          </a:solidFill>
          <a:ln/>
        </p:spPr>
      </p:sp>
      <p:sp>
        <p:nvSpPr>
          <p:cNvPr id="36" name="Text 34"/>
          <p:cNvSpPr/>
          <p:nvPr/>
        </p:nvSpPr>
        <p:spPr>
          <a:xfrm>
            <a:off x="594360" y="60350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3.4.2 石木建筑的技术体系</a:t>
            </a:r>
            <a:endParaRPr lang="en-US" sz="1200" dirty="0"/>
          </a:p>
        </p:txBody>
      </p:sp>
      <p:sp>
        <p:nvSpPr>
          <p:cNvPr id="37" name="Shape 35"/>
          <p:cNvSpPr/>
          <p:nvPr/>
        </p:nvSpPr>
        <p:spPr>
          <a:xfrm>
            <a:off x="4754880" y="1005840"/>
            <a:ext cx="3931920" cy="457200"/>
          </a:xfrm>
          <a:prstGeom prst="rect">
            <a:avLst/>
          </a:prstGeom>
          <a:solidFill>
            <a:srgbClr val="F8FAFC"/>
          </a:solidFill>
          <a:ln/>
        </p:spPr>
      </p:sp>
      <p:sp>
        <p:nvSpPr>
          <p:cNvPr id="38" name="Shape 36"/>
          <p:cNvSpPr/>
          <p:nvPr/>
        </p:nvSpPr>
        <p:spPr>
          <a:xfrm>
            <a:off x="4754880" y="1005840"/>
            <a:ext cx="54864" cy="457200"/>
          </a:xfrm>
          <a:prstGeom prst="rect">
            <a:avLst/>
          </a:prstGeom>
          <a:solidFill>
            <a:srgbClr val="1C7293"/>
          </a:solidFill>
          <a:ln/>
        </p:spPr>
      </p:sp>
      <p:sp>
        <p:nvSpPr>
          <p:cNvPr id="39" name="Text 37"/>
          <p:cNvSpPr/>
          <p:nvPr/>
        </p:nvSpPr>
        <p:spPr>
          <a:xfrm>
            <a:off x="4892040" y="10058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3.4.3 农业文化遗产价值</a:t>
            </a:r>
            <a:endParaRPr lang="en-US" sz="1200" dirty="0"/>
          </a:p>
        </p:txBody>
      </p:sp>
      <p:sp>
        <p:nvSpPr>
          <p:cNvPr id="40" name="Shape 38"/>
          <p:cNvSpPr/>
          <p:nvPr/>
        </p:nvSpPr>
        <p:spPr>
          <a:xfrm>
            <a:off x="4754880" y="1508760"/>
            <a:ext cx="3931920" cy="457200"/>
          </a:xfrm>
          <a:prstGeom prst="rect">
            <a:avLst/>
          </a:prstGeom>
          <a:solidFill>
            <a:srgbClr val="F8FAFC"/>
          </a:solidFill>
          <a:ln/>
        </p:spPr>
      </p:sp>
      <p:sp>
        <p:nvSpPr>
          <p:cNvPr id="41" name="Shape 39"/>
          <p:cNvSpPr/>
          <p:nvPr/>
        </p:nvSpPr>
        <p:spPr>
          <a:xfrm>
            <a:off x="4754880" y="1508760"/>
            <a:ext cx="54864" cy="457200"/>
          </a:xfrm>
          <a:prstGeom prst="rect">
            <a:avLst/>
          </a:prstGeom>
          <a:solidFill>
            <a:srgbClr val="1C7293"/>
          </a:solidFill>
          <a:ln/>
        </p:spPr>
      </p:sp>
      <p:sp>
        <p:nvSpPr>
          <p:cNvPr id="42" name="Text 40"/>
          <p:cNvSpPr/>
          <p:nvPr/>
        </p:nvSpPr>
        <p:spPr>
          <a:xfrm>
            <a:off x="4892040" y="15087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3.5.1 文化旅游的核心资源</a:t>
            </a:r>
            <a:endParaRPr lang="en-US" sz="1200" dirty="0"/>
          </a:p>
        </p:txBody>
      </p:sp>
      <p:sp>
        <p:nvSpPr>
          <p:cNvPr id="43" name="Shape 41"/>
          <p:cNvSpPr/>
          <p:nvPr/>
        </p:nvSpPr>
        <p:spPr>
          <a:xfrm>
            <a:off x="4754880" y="2011680"/>
            <a:ext cx="3931920" cy="457200"/>
          </a:xfrm>
          <a:prstGeom prst="rect">
            <a:avLst/>
          </a:prstGeom>
          <a:solidFill>
            <a:srgbClr val="F8FAFC"/>
          </a:solidFill>
          <a:ln/>
        </p:spPr>
      </p:sp>
      <p:sp>
        <p:nvSpPr>
          <p:cNvPr id="44" name="Shape 42"/>
          <p:cNvSpPr/>
          <p:nvPr/>
        </p:nvSpPr>
        <p:spPr>
          <a:xfrm>
            <a:off x="4754880" y="2011680"/>
            <a:ext cx="54864" cy="457200"/>
          </a:xfrm>
          <a:prstGeom prst="rect">
            <a:avLst/>
          </a:prstGeom>
          <a:solidFill>
            <a:srgbClr val="1C7293"/>
          </a:solidFill>
          <a:ln/>
        </p:spPr>
      </p:sp>
      <p:sp>
        <p:nvSpPr>
          <p:cNvPr id="45" name="Text 43"/>
          <p:cNvSpPr/>
          <p:nvPr/>
        </p:nvSpPr>
        <p:spPr>
          <a:xfrm>
            <a:off x="4892040" y="20116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3.5.2 文创产业的创意源泉</a:t>
            </a:r>
            <a:endParaRPr lang="en-US" sz="1200" dirty="0"/>
          </a:p>
        </p:txBody>
      </p:sp>
      <p:sp>
        <p:nvSpPr>
          <p:cNvPr id="46" name="Shape 44"/>
          <p:cNvSpPr/>
          <p:nvPr/>
        </p:nvSpPr>
        <p:spPr>
          <a:xfrm>
            <a:off x="4754880" y="2514600"/>
            <a:ext cx="3931920" cy="457200"/>
          </a:xfrm>
          <a:prstGeom prst="rect">
            <a:avLst/>
          </a:prstGeom>
          <a:solidFill>
            <a:srgbClr val="F8FAFC"/>
          </a:solidFill>
          <a:ln/>
        </p:spPr>
      </p:sp>
      <p:sp>
        <p:nvSpPr>
          <p:cNvPr id="47" name="Shape 45"/>
          <p:cNvSpPr/>
          <p:nvPr/>
        </p:nvSpPr>
        <p:spPr>
          <a:xfrm>
            <a:off x="4754880" y="2514600"/>
            <a:ext cx="54864" cy="457200"/>
          </a:xfrm>
          <a:prstGeom prst="rect">
            <a:avLst/>
          </a:prstGeom>
          <a:solidFill>
            <a:srgbClr val="1C7293"/>
          </a:solidFill>
          <a:ln/>
        </p:spPr>
      </p:sp>
      <p:sp>
        <p:nvSpPr>
          <p:cNvPr id="48" name="Text 46"/>
          <p:cNvSpPr/>
          <p:nvPr/>
        </p:nvSpPr>
        <p:spPr>
          <a:xfrm>
            <a:off x="4892040" y="25146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3.5.3 研学旅行的优质目的地</a:t>
            </a:r>
            <a:endParaRPr lang="en-US" sz="1200" dirty="0"/>
          </a:p>
        </p:txBody>
      </p:sp>
      <p:sp>
        <p:nvSpPr>
          <p:cNvPr id="49" name="Shape 47"/>
          <p:cNvSpPr/>
          <p:nvPr/>
        </p:nvSpPr>
        <p:spPr>
          <a:xfrm>
            <a:off x="4754880" y="3017520"/>
            <a:ext cx="3931920" cy="457200"/>
          </a:xfrm>
          <a:prstGeom prst="rect">
            <a:avLst/>
          </a:prstGeom>
          <a:solidFill>
            <a:srgbClr val="F8FAFC"/>
          </a:solidFill>
          <a:ln/>
        </p:spPr>
      </p:sp>
      <p:sp>
        <p:nvSpPr>
          <p:cNvPr id="50" name="Shape 48"/>
          <p:cNvSpPr/>
          <p:nvPr/>
        </p:nvSpPr>
        <p:spPr>
          <a:xfrm>
            <a:off x="4754880" y="3017520"/>
            <a:ext cx="54864" cy="457200"/>
          </a:xfrm>
          <a:prstGeom prst="rect">
            <a:avLst/>
          </a:prstGeom>
          <a:solidFill>
            <a:srgbClr val="1C7293"/>
          </a:solidFill>
          <a:ln/>
        </p:spPr>
      </p:sp>
      <p:sp>
        <p:nvSpPr>
          <p:cNvPr id="51" name="Text 49"/>
          <p:cNvSpPr/>
          <p:nvPr/>
        </p:nvSpPr>
        <p:spPr>
          <a:xfrm>
            <a:off x="4892040" y="30175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3.6.1 铸牢中华民族共同体意识</a:t>
            </a:r>
            <a:endParaRPr lang="en-US" sz="1200" dirty="0"/>
          </a:p>
        </p:txBody>
      </p:sp>
      <p:sp>
        <p:nvSpPr>
          <p:cNvPr id="52" name="Shape 50"/>
          <p:cNvSpPr/>
          <p:nvPr/>
        </p:nvSpPr>
        <p:spPr>
          <a:xfrm>
            <a:off x="4754880" y="3520440"/>
            <a:ext cx="3931920" cy="457200"/>
          </a:xfrm>
          <a:prstGeom prst="rect">
            <a:avLst/>
          </a:prstGeom>
          <a:solidFill>
            <a:srgbClr val="F8FAFC"/>
          </a:solidFill>
          <a:ln/>
        </p:spPr>
      </p:sp>
      <p:sp>
        <p:nvSpPr>
          <p:cNvPr id="53" name="Shape 51"/>
          <p:cNvSpPr/>
          <p:nvPr/>
        </p:nvSpPr>
        <p:spPr>
          <a:xfrm>
            <a:off x="4754880" y="3520440"/>
            <a:ext cx="54864" cy="457200"/>
          </a:xfrm>
          <a:prstGeom prst="rect">
            <a:avLst/>
          </a:prstGeom>
          <a:solidFill>
            <a:srgbClr val="1C7293"/>
          </a:solidFill>
          <a:ln/>
        </p:spPr>
      </p:sp>
      <p:sp>
        <p:nvSpPr>
          <p:cNvPr id="54" name="Text 52"/>
          <p:cNvSpPr/>
          <p:nvPr/>
        </p:nvSpPr>
        <p:spPr>
          <a:xfrm>
            <a:off x="4892040" y="352044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3.6.2 乡村振兴的文化支撑</a:t>
            </a:r>
            <a:endParaRPr lang="en-US" sz="1200" dirty="0"/>
          </a:p>
        </p:txBody>
      </p:sp>
      <p:sp>
        <p:nvSpPr>
          <p:cNvPr id="55" name="Shape 53"/>
          <p:cNvSpPr/>
          <p:nvPr/>
        </p:nvSpPr>
        <p:spPr>
          <a:xfrm>
            <a:off x="4754880" y="4023360"/>
            <a:ext cx="3931920" cy="457200"/>
          </a:xfrm>
          <a:prstGeom prst="rect">
            <a:avLst/>
          </a:prstGeom>
          <a:solidFill>
            <a:srgbClr val="F8FAFC"/>
          </a:solidFill>
          <a:ln/>
        </p:spPr>
      </p:sp>
      <p:sp>
        <p:nvSpPr>
          <p:cNvPr id="56" name="Shape 54"/>
          <p:cNvSpPr/>
          <p:nvPr/>
        </p:nvSpPr>
        <p:spPr>
          <a:xfrm>
            <a:off x="4754880" y="4023360"/>
            <a:ext cx="54864" cy="457200"/>
          </a:xfrm>
          <a:prstGeom prst="rect">
            <a:avLst/>
          </a:prstGeom>
          <a:solidFill>
            <a:srgbClr val="1C7293"/>
          </a:solidFill>
          <a:ln/>
        </p:spPr>
      </p:sp>
      <p:sp>
        <p:nvSpPr>
          <p:cNvPr id="57" name="Text 55"/>
          <p:cNvSpPr/>
          <p:nvPr/>
        </p:nvSpPr>
        <p:spPr>
          <a:xfrm>
            <a:off x="4892040" y="402336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3.6.3 文化自信的根基</a:t>
            </a:r>
            <a:endParaRPr lang="en-US" sz="1200" dirty="0"/>
          </a:p>
        </p:txBody>
      </p:sp>
      <p:sp>
        <p:nvSpPr>
          <p:cNvPr id="58" name="Shape 56"/>
          <p:cNvSpPr/>
          <p:nvPr/>
        </p:nvSpPr>
        <p:spPr>
          <a:xfrm>
            <a:off x="4754880" y="4526280"/>
            <a:ext cx="3931920" cy="457200"/>
          </a:xfrm>
          <a:prstGeom prst="rect">
            <a:avLst/>
          </a:prstGeom>
          <a:solidFill>
            <a:srgbClr val="F8FAFC"/>
          </a:solidFill>
          <a:ln/>
        </p:spPr>
      </p:sp>
      <p:sp>
        <p:nvSpPr>
          <p:cNvPr id="59" name="Shape 57"/>
          <p:cNvSpPr/>
          <p:nvPr/>
        </p:nvSpPr>
        <p:spPr>
          <a:xfrm>
            <a:off x="4754880" y="4526280"/>
            <a:ext cx="54864" cy="457200"/>
          </a:xfrm>
          <a:prstGeom prst="rect">
            <a:avLst/>
          </a:prstGeom>
          <a:solidFill>
            <a:srgbClr val="1C7293"/>
          </a:solidFill>
          <a:ln/>
        </p:spPr>
      </p:sp>
      <p:sp>
        <p:nvSpPr>
          <p:cNvPr id="60" name="Text 58"/>
          <p:cNvSpPr/>
          <p:nvPr/>
        </p:nvSpPr>
        <p:spPr>
          <a:xfrm>
            <a:off x="4892040" y="452628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3.7.1 固态保护的基础地位</a:t>
            </a:r>
            <a:endParaRPr lang="en-US" sz="1200" dirty="0"/>
          </a:p>
        </p:txBody>
      </p:sp>
      <p:sp>
        <p:nvSpPr>
          <p:cNvPr id="61" name="Shape 59"/>
          <p:cNvSpPr/>
          <p:nvPr/>
        </p:nvSpPr>
        <p:spPr>
          <a:xfrm>
            <a:off x="4754880" y="5029200"/>
            <a:ext cx="3931920" cy="457200"/>
          </a:xfrm>
          <a:prstGeom prst="rect">
            <a:avLst/>
          </a:prstGeom>
          <a:solidFill>
            <a:srgbClr val="F8FAFC"/>
          </a:solidFill>
          <a:ln/>
        </p:spPr>
      </p:sp>
      <p:sp>
        <p:nvSpPr>
          <p:cNvPr id="62" name="Shape 60"/>
          <p:cNvSpPr/>
          <p:nvPr/>
        </p:nvSpPr>
        <p:spPr>
          <a:xfrm>
            <a:off x="4754880" y="5029200"/>
            <a:ext cx="54864" cy="457200"/>
          </a:xfrm>
          <a:prstGeom prst="rect">
            <a:avLst/>
          </a:prstGeom>
          <a:solidFill>
            <a:srgbClr val="1C7293"/>
          </a:solidFill>
          <a:ln/>
        </p:spPr>
      </p:sp>
      <p:sp>
        <p:nvSpPr>
          <p:cNvPr id="63" name="Text 61"/>
          <p:cNvSpPr/>
          <p:nvPr/>
        </p:nvSpPr>
        <p:spPr>
          <a:xfrm>
            <a:off x="4892040" y="502920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3.7.2 活态传承的核心地位</a:t>
            </a:r>
            <a:endParaRPr lang="en-US" sz="1200" dirty="0"/>
          </a:p>
        </p:txBody>
      </p:sp>
      <p:sp>
        <p:nvSpPr>
          <p:cNvPr id="64" name="Shape 62"/>
          <p:cNvSpPr/>
          <p:nvPr/>
        </p:nvSpPr>
        <p:spPr>
          <a:xfrm>
            <a:off x="4754880" y="5532120"/>
            <a:ext cx="3931920" cy="457200"/>
          </a:xfrm>
          <a:prstGeom prst="rect">
            <a:avLst/>
          </a:prstGeom>
          <a:solidFill>
            <a:srgbClr val="F8FAFC"/>
          </a:solidFill>
          <a:ln/>
        </p:spPr>
      </p:sp>
      <p:sp>
        <p:nvSpPr>
          <p:cNvPr id="65" name="Shape 63"/>
          <p:cNvSpPr/>
          <p:nvPr/>
        </p:nvSpPr>
        <p:spPr>
          <a:xfrm>
            <a:off x="4754880" y="5532120"/>
            <a:ext cx="54864" cy="457200"/>
          </a:xfrm>
          <a:prstGeom prst="rect">
            <a:avLst/>
          </a:prstGeom>
          <a:solidFill>
            <a:srgbClr val="1C7293"/>
          </a:solidFill>
          <a:ln/>
        </p:spPr>
      </p:sp>
      <p:sp>
        <p:nvSpPr>
          <p:cNvPr id="66" name="Text 64"/>
          <p:cNvSpPr/>
          <p:nvPr/>
        </p:nvSpPr>
        <p:spPr>
          <a:xfrm>
            <a:off x="4892040" y="5532120"/>
            <a:ext cx="3657600" cy="457200"/>
          </a:xfrm>
          <a:prstGeom prst="rect">
            <a:avLst/>
          </a:prstGeom>
          <a:noFill/>
          <a:ln/>
        </p:spPr>
        <p:txBody>
          <a:bodyPr wrap="square" lIns="0" tIns="0" rIns="0" bIns="0" rtlCol="0" anchor="ctr"/>
          <a:lstStyle/>
          <a:p>
            <a:pPr algn="l" indent="0" marL="0">
              <a:buNone/>
            </a:pPr>
            <a:r>
              <a:rPr lang="en-US" sz="1200" dirty="0">
                <a:solidFill>
                  <a:srgbClr val="1E293B"/>
                </a:solidFill>
                <a:latin typeface="Calibri" pitchFamily="34" charset="0"/>
                <a:ea typeface="Calibri" pitchFamily="34" charset="-122"/>
                <a:cs typeface="Calibri" pitchFamily="34" charset="-120"/>
              </a:rPr>
              <a:t>3.7.3 二者的辩证统一</a:t>
            </a:r>
            <a:endParaRPr lang="en-US" sz="12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0B981"/>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知识拓展</a:t>
            </a:r>
            <a:endParaRPr lang="en-US" sz="2800" dirty="0"/>
          </a:p>
        </p:txBody>
      </p:sp>
      <p:sp>
        <p:nvSpPr>
          <p:cNvPr id="4" name="Shape 2"/>
          <p:cNvSpPr/>
          <p:nvPr/>
        </p:nvSpPr>
        <p:spPr>
          <a:xfrm>
            <a:off x="457200" y="1005840"/>
            <a:ext cx="8229600" cy="3474720"/>
          </a:xfrm>
          <a:prstGeom prst="rect">
            <a:avLst/>
          </a:prstGeom>
          <a:solidFill>
            <a:srgbClr val="FFFFFF"/>
          </a:solidFill>
          <a:ln/>
          <a:effectLst>
            <a:outerShdw sx="100000" sy="100000" kx="0" ky="0" algn="bl" rotWithShape="0" blurRad="76200" dist="25400" dir="8100000">
              <a:srgbClr val="000000">
                <a:alpha val="8000"/>
              </a:srgbClr>
            </a:outerShdw>
          </a:effectLst>
        </p:spPr>
      </p:sp>
      <p:sp>
        <p:nvSpPr>
          <p:cNvPr id="5" name="Shape 3"/>
          <p:cNvSpPr/>
          <p:nvPr/>
        </p:nvSpPr>
        <p:spPr>
          <a:xfrm>
            <a:off x="457200" y="1005840"/>
            <a:ext cx="73152" cy="3474720"/>
          </a:xfrm>
          <a:prstGeom prst="rect">
            <a:avLst/>
          </a:prstGeom>
          <a:solidFill>
            <a:srgbClr val="10B981"/>
          </a:solidFill>
          <a:ln/>
        </p:spPr>
      </p:sp>
      <p:sp>
        <p:nvSpPr>
          <p:cNvPr id="6" name="Text 4"/>
          <p:cNvSpPr/>
          <p:nvPr/>
        </p:nvSpPr>
        <p:spPr>
          <a:xfrm>
            <a:off x="685800" y="1097280"/>
            <a:ext cx="7772400" cy="45720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 知识卡片：文化遗产价值评估框架</a:t>
            </a:r>
            <a:endParaRPr lang="en-US" sz="1600" dirty="0"/>
          </a:p>
        </p:txBody>
      </p:sp>
      <p:sp>
        <p:nvSpPr>
          <p:cNvPr id="7" name="Text 5"/>
          <p:cNvSpPr/>
          <p:nvPr/>
        </p:nvSpPr>
        <p:spPr>
          <a:xfrm>
            <a:off x="685800" y="1600200"/>
            <a:ext cx="7772400" cy="2743200"/>
          </a:xfrm>
          <a:prstGeom prst="rect">
            <a:avLst/>
          </a:prstGeom>
          <a:noFill/>
          <a:ln/>
        </p:spPr>
        <p:txBody>
          <a:bodyPr wrap="square" lIns="0" tIns="0" rIns="0" bIns="0" rtlCol="0" anchor="t"/>
          <a:lstStyle/>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价值类型 | 核心问题 | 屯堡文化示例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历史价值 | 见证了怎样的历史？ | 明初西南经略、汉族移民史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艺术价值 | 具有怎样的审美特征？ | 地戏面具雕刻、建筑石雕木雕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科学价值 | 蕴含了怎样的科技知识？ | 鲍家屯古水利工程、石木建筑技术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经济价值 | 如何转化为经济资源？ | 文化旅游、文创产业、研学旅行 |</a:t>
            </a:r>
            <a:endParaRPr lang="en-US" sz="1200" dirty="0"/>
          </a:p>
          <a:p>
            <a:pPr algn="l" indent="0" marL="0">
              <a:lnSpc>
                <a:spcPct val="130000"/>
              </a:lnSpc>
              <a:buNone/>
            </a:pPr>
            <a:r>
              <a:rPr lang="en-US" sz="1200" dirty="0">
                <a:solidFill>
                  <a:srgbClr val="1E293B"/>
                </a:solidFill>
                <a:latin typeface="Calibri" pitchFamily="34" charset="0"/>
                <a:ea typeface="Calibri" pitchFamily="34" charset="-122"/>
                <a:cs typeface="Calibri" pitchFamily="34" charset="-120"/>
              </a:rPr>
              <a:t>| 社会价值 | 对社区和社会有何意义？ | 文化认同、民族团结、乡村振兴 |</a:t>
            </a:r>
            <a:endParaRPr lang="en-US" sz="120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屯堡文化的当代价值涵盖历史、艺术、科学、经济和社会五个维度。历史价值体现在它是明代军事制度和汉族移民史的活态证据；艺术价值体现在地戏、建筑、服饰等艺术形式中；科学价值以鲍家屯古水利工程和石木建筑技术为代表；经济价值体现在文化旅游、文创产业和研学旅行中；社会价值则体现为铸牢中华民族共同体意识、推动乡村振兴和增强文化自信。处理"固态保护"与"活态传承"的辩证关系，是屯堡文化可持续发展的关键。</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3 章 完</a:t>
            </a:r>
            <a:endParaRPr lang="en-US" sz="1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屯堡文化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44</Slides>
  <Notes>44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44</vt:i4>
      </vt:variant>
    </vt:vector>
  </HeadingPairs>
  <TitlesOfParts>
    <vt:vector size="4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屯堡文化 - 第3章 屯堡文化的当代价值</dc:title>
  <dc:subject>PptxGenJS Presentation</dc:subject>
  <dc:creator>安顺学院旅游管理学院</dc:creator>
  <cp:lastModifiedBy>安顺学院旅游管理学院</cp:lastModifiedBy>
  <cp:revision>1</cp:revision>
  <dcterms:created xsi:type="dcterms:W3CDTF">2026-07-28T23:52:26Z</dcterms:created>
  <dcterms:modified xsi:type="dcterms:W3CDTF">2026-07-28T23:52:26Z</dcterms:modified>
</cp:coreProperties>
</file>